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</p:sldIdLst>
  <p:sldSz cx="12192000" cy="6858000"/>
  <p:notesSz cx="12192000" cy="6858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246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04316" y="6495287"/>
            <a:ext cx="5314315" cy="277495"/>
          </a:xfrm>
          <a:custGeom>
            <a:avLst/>
            <a:gdLst/>
            <a:ahLst/>
            <a:cxnLst/>
            <a:rect l="l" t="t" r="r" b="b"/>
            <a:pathLst>
              <a:path w="5314315" h="277495">
                <a:moveTo>
                  <a:pt x="0" y="0"/>
                </a:moveTo>
                <a:lnTo>
                  <a:pt x="5314188" y="0"/>
                </a:lnTo>
                <a:lnTo>
                  <a:pt x="5314188" y="277368"/>
                </a:lnTo>
                <a:lnTo>
                  <a:pt x="0" y="27736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E2E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28444" y="6413004"/>
            <a:ext cx="441947" cy="44194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60036" y="6417563"/>
            <a:ext cx="441959" cy="4404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07830" y="821546"/>
            <a:ext cx="7976339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740407"/>
            <a:ext cx="7339965" cy="5118100"/>
          </a:xfrm>
          <a:custGeom>
            <a:avLst/>
            <a:gdLst/>
            <a:ahLst/>
            <a:cxnLst/>
            <a:rect l="l" t="t" r="r" b="b"/>
            <a:pathLst>
              <a:path w="7339965" h="5118100">
                <a:moveTo>
                  <a:pt x="7339583" y="0"/>
                </a:moveTo>
                <a:lnTo>
                  <a:pt x="0" y="0"/>
                </a:lnTo>
                <a:lnTo>
                  <a:pt x="0" y="5117592"/>
                </a:lnTo>
                <a:lnTo>
                  <a:pt x="7339583" y="5117592"/>
                </a:lnTo>
                <a:lnTo>
                  <a:pt x="7339583" y="0"/>
                </a:lnTo>
                <a:close/>
              </a:path>
            </a:pathLst>
          </a:custGeom>
          <a:solidFill>
            <a:srgbClr val="E2E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04316" y="6495287"/>
            <a:ext cx="5314315" cy="277495"/>
          </a:xfrm>
          <a:custGeom>
            <a:avLst/>
            <a:gdLst/>
            <a:ahLst/>
            <a:cxnLst/>
            <a:rect l="l" t="t" r="r" b="b"/>
            <a:pathLst>
              <a:path w="5314315" h="277495">
                <a:moveTo>
                  <a:pt x="0" y="0"/>
                </a:moveTo>
                <a:lnTo>
                  <a:pt x="5314188" y="0"/>
                </a:lnTo>
                <a:lnTo>
                  <a:pt x="5314188" y="277368"/>
                </a:lnTo>
                <a:lnTo>
                  <a:pt x="0" y="27736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E2E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8444" y="6413004"/>
            <a:ext cx="441947" cy="44194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0035" y="6417564"/>
            <a:ext cx="441959" cy="4404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A13A2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A13A2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812035" y="1888235"/>
            <a:ext cx="3606165" cy="4189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A13A2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740407"/>
            <a:ext cx="7339965" cy="5118100"/>
          </a:xfrm>
          <a:custGeom>
            <a:avLst/>
            <a:gdLst/>
            <a:ahLst/>
            <a:cxnLst/>
            <a:rect l="l" t="t" r="r" b="b"/>
            <a:pathLst>
              <a:path w="7339965" h="5118100">
                <a:moveTo>
                  <a:pt x="7339583" y="0"/>
                </a:moveTo>
                <a:lnTo>
                  <a:pt x="0" y="0"/>
                </a:lnTo>
                <a:lnTo>
                  <a:pt x="0" y="5117592"/>
                </a:lnTo>
                <a:lnTo>
                  <a:pt x="7339583" y="5117592"/>
                </a:lnTo>
                <a:lnTo>
                  <a:pt x="7339583" y="0"/>
                </a:lnTo>
                <a:close/>
              </a:path>
            </a:pathLst>
          </a:custGeom>
          <a:solidFill>
            <a:srgbClr val="E2E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04316" y="6495287"/>
            <a:ext cx="5314315" cy="277495"/>
          </a:xfrm>
          <a:custGeom>
            <a:avLst/>
            <a:gdLst/>
            <a:ahLst/>
            <a:cxnLst/>
            <a:rect l="l" t="t" r="r" b="b"/>
            <a:pathLst>
              <a:path w="5314315" h="277495">
                <a:moveTo>
                  <a:pt x="0" y="0"/>
                </a:moveTo>
                <a:lnTo>
                  <a:pt x="5314188" y="0"/>
                </a:lnTo>
                <a:lnTo>
                  <a:pt x="5314188" y="277368"/>
                </a:lnTo>
                <a:lnTo>
                  <a:pt x="0" y="27736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E2E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6802" y="390401"/>
            <a:ext cx="1007839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A13A2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4957" y="2462941"/>
            <a:ext cx="5266690" cy="4076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mplate.net/editable/business-budget-excel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mplate.net/editable/business-budget-excel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youtube.com/watch?v=I76rMe4fu-k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crofinanceireland.ie/" TargetMode="External"/><Relationship Id="rId5" Type="http://schemas.openxmlformats.org/officeDocument/2006/relationships/image" Target="../media/image46.jp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trepreneur.com/article/228534" TargetMode="External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ntrepreneur.com/article/227191" TargetMode="Externa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13UX4UCmKY" TargetMode="External"/><Relationship Id="rId5" Type="http://schemas.openxmlformats.org/officeDocument/2006/relationships/image" Target="../media/image60.jp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s://aib.ie/business/sector-expertise/agri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gov.ie/en/collection/73aea-schemes-and-services-agriculture-food-and-the-marine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agasc.ie/rural-economy/rural-development/equine/grants-and-schemes/" TargetMode="External"/><Relationship Id="rId5" Type="http://schemas.openxmlformats.org/officeDocument/2006/relationships/image" Target="../media/image71.jpg"/><Relationship Id="rId10" Type="http://schemas.openxmlformats.org/officeDocument/2006/relationships/hyperlink" Target="https://www.thinkbusiness.ie/articles/crowdfunding-in-ireland-guide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sbci.gov.ie/products/brexit-impact-loan-scheme-bils#%3A%7E%3Atext%3DThe%20Brexit%20Impact%20Loan%20Scheme%20is%20designed%20to%2CMid-Caps%20%28including%20primary%20producers%29%20impacted%20primarily%20by%20Brexit%3B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hyperlink" Target="http://www.small-holders.eu/" TargetMode="External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45864" y="0"/>
              <a:ext cx="3700258" cy="24566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327" y="6220971"/>
              <a:ext cx="1843277" cy="4117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63100" y="246888"/>
              <a:ext cx="2628899" cy="357225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663879" y="6197615"/>
            <a:ext cx="45751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just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Tento projekt bol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financovaný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s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podporou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Európskej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komisie.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Táto publikácia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[oznámenie]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vyjadruje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len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názory autora a Komisia nenesie zodpovednosť za akékoľvek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použitie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informácií,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ktoré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sú v nej obsiahnuté.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20844" y="2638174"/>
            <a:ext cx="5525770" cy="180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34645" algn="ctr">
              <a:lnSpc>
                <a:spcPts val="6155"/>
              </a:lnSpc>
              <a:spcBef>
                <a:spcPts val="100"/>
              </a:spcBef>
            </a:pPr>
            <a:r>
              <a:rPr sz="5400" b="1" spc="-5" dirty="0">
                <a:solidFill>
                  <a:srgbClr val="A13A22"/>
                </a:solidFill>
                <a:latin typeface="Calibri"/>
                <a:cs typeface="Calibri"/>
              </a:rPr>
              <a:t>Modul </a:t>
            </a:r>
            <a:r>
              <a:rPr sz="5400" b="1" dirty="0">
                <a:solidFill>
                  <a:srgbClr val="A13A22"/>
                </a:solidFill>
                <a:latin typeface="Calibri"/>
                <a:cs typeface="Calibri"/>
              </a:rPr>
              <a:t>2</a:t>
            </a:r>
            <a:endParaRPr sz="5400">
              <a:latin typeface="Calibri"/>
              <a:cs typeface="Calibri"/>
            </a:endParaRPr>
          </a:p>
          <a:p>
            <a:pPr marL="1172210" marR="5080" indent="-1160145">
              <a:lnSpc>
                <a:spcPts val="3890"/>
              </a:lnSpc>
              <a:spcBef>
                <a:spcPts val="160"/>
              </a:spcBef>
            </a:pPr>
            <a:r>
              <a:rPr sz="3600" spc="-5" dirty="0">
                <a:solidFill>
                  <a:srgbClr val="5F210F"/>
                </a:solidFill>
                <a:latin typeface="Calibri"/>
                <a:cs typeface="Calibri"/>
              </a:rPr>
              <a:t>Hodnotenie </a:t>
            </a:r>
            <a:r>
              <a:rPr sz="36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3600" spc="-10" dirty="0">
                <a:solidFill>
                  <a:srgbClr val="5F210F"/>
                </a:solidFill>
                <a:latin typeface="Calibri"/>
                <a:cs typeface="Calibri"/>
              </a:rPr>
              <a:t>zlepšovanie </a:t>
            </a:r>
            <a:r>
              <a:rPr sz="3600" dirty="0">
                <a:solidFill>
                  <a:srgbClr val="5F210F"/>
                </a:solidFill>
                <a:latin typeface="Calibri"/>
                <a:cs typeface="Calibri"/>
              </a:rPr>
              <a:t>finančnej </a:t>
            </a:r>
            <a:r>
              <a:rPr sz="3600" spc="-20" dirty="0">
                <a:solidFill>
                  <a:srgbClr val="5F210F"/>
                </a:solidFill>
                <a:latin typeface="Calibri"/>
                <a:cs typeface="Calibri"/>
              </a:rPr>
              <a:t>gramotnosti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7339965" cy="5118100"/>
            <a:chOff x="0" y="1740407"/>
            <a:chExt cx="7339965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604156" y="6519615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8444" y="6413004"/>
            <a:ext cx="441947" cy="44194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0035" y="6417564"/>
            <a:ext cx="441959" cy="44043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39583" y="0"/>
            <a:ext cx="4852415" cy="685799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25804" y="1998253"/>
            <a:ext cx="6191885" cy="36728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499109">
              <a:lnSpc>
                <a:spcPts val="2590"/>
              </a:lnSpc>
              <a:spcBef>
                <a:spcPts val="425"/>
              </a:spcBef>
            </a:pP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Prognóza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peňažných tokov vám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umožní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plánovať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budúcnosť. Môže vám pomôcť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prijímaní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dôležitých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rozhodnutí, ako napr:</a:t>
            </a:r>
            <a:endParaRPr sz="2400">
              <a:latin typeface="Calibri"/>
              <a:cs typeface="Calibri"/>
            </a:endParaRPr>
          </a:p>
          <a:p>
            <a:pPr marL="1270000" indent="-342900">
              <a:lnSpc>
                <a:spcPct val="100000"/>
              </a:lnSpc>
              <a:spcBef>
                <a:spcPts val="185"/>
              </a:spcBef>
              <a:buFont typeface="Arial"/>
              <a:buChar char="•"/>
              <a:tabLst>
                <a:tab pos="1269365" algn="l"/>
                <a:tab pos="1270000" algn="l"/>
              </a:tabLst>
            </a:pPr>
            <a:r>
              <a:rPr sz="2400" spc="-10" dirty="0">
                <a:solidFill>
                  <a:srgbClr val="4D4D4B"/>
                </a:solidFill>
                <a:latin typeface="Calibri"/>
                <a:cs typeface="Calibri"/>
              </a:rPr>
              <a:t>rozšírenie vašej výmery</a:t>
            </a:r>
            <a:endParaRPr sz="2400">
              <a:latin typeface="Calibri"/>
              <a:cs typeface="Calibri"/>
            </a:endParaRPr>
          </a:p>
          <a:p>
            <a:pPr marL="1270000" indent="-3429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1269365" algn="l"/>
                <a:tab pos="1270000" algn="l"/>
              </a:tabLst>
            </a:pPr>
            <a:r>
              <a:rPr sz="2400" spc="-15" dirty="0">
                <a:solidFill>
                  <a:srgbClr val="4D4D4B"/>
                </a:solidFill>
                <a:latin typeface="Calibri"/>
                <a:cs typeface="Calibri"/>
              </a:rPr>
              <a:t>investície </a:t>
            </a:r>
            <a:r>
              <a:rPr sz="2400" dirty="0">
                <a:solidFill>
                  <a:srgbClr val="4D4D4B"/>
                </a:solidFill>
                <a:latin typeface="Calibri"/>
                <a:cs typeface="Calibri"/>
              </a:rPr>
              <a:t>do </a:t>
            </a:r>
            <a:r>
              <a:rPr sz="2400" spc="-5" dirty="0">
                <a:solidFill>
                  <a:srgbClr val="4D4D4B"/>
                </a:solidFill>
                <a:latin typeface="Calibri"/>
                <a:cs typeface="Calibri"/>
              </a:rPr>
              <a:t>vybavenia</a:t>
            </a:r>
            <a:endParaRPr sz="2400">
              <a:latin typeface="Calibri"/>
              <a:cs typeface="Calibri"/>
            </a:endParaRPr>
          </a:p>
          <a:p>
            <a:pPr marL="1270000" marR="228600" indent="-342900">
              <a:lnSpc>
                <a:spcPts val="2590"/>
              </a:lnSpc>
              <a:spcBef>
                <a:spcPts val="530"/>
              </a:spcBef>
              <a:buFont typeface="Arial"/>
              <a:buChar char="•"/>
              <a:tabLst>
                <a:tab pos="1269365" algn="l"/>
                <a:tab pos="1270000" algn="l"/>
              </a:tabLst>
            </a:pPr>
            <a:r>
              <a:rPr sz="2400" spc="-15" dirty="0">
                <a:solidFill>
                  <a:srgbClr val="4D4D4B"/>
                </a:solidFill>
                <a:latin typeface="Calibri"/>
                <a:cs typeface="Calibri"/>
              </a:rPr>
              <a:t>odmeniť </a:t>
            </a:r>
            <a:r>
              <a:rPr sz="2400" spc="-10" dirty="0">
                <a:solidFill>
                  <a:srgbClr val="4D4D4B"/>
                </a:solidFill>
                <a:latin typeface="Calibri"/>
                <a:cs typeface="Calibri"/>
              </a:rPr>
              <a:t>sa </a:t>
            </a:r>
            <a:r>
              <a:rPr sz="2400" spc="-20" dirty="0">
                <a:solidFill>
                  <a:srgbClr val="4D4D4B"/>
                </a:solidFill>
                <a:latin typeface="Calibri"/>
                <a:cs typeface="Calibri"/>
              </a:rPr>
              <a:t>za </a:t>
            </a:r>
            <a:r>
              <a:rPr sz="2400" spc="-10" dirty="0">
                <a:solidFill>
                  <a:srgbClr val="4D4D4B"/>
                </a:solidFill>
                <a:latin typeface="Calibri"/>
                <a:cs typeface="Calibri"/>
              </a:rPr>
              <a:t>tvrdú prácu </a:t>
            </a:r>
            <a:r>
              <a:rPr sz="2400" spc="-5" dirty="0">
                <a:solidFill>
                  <a:srgbClr val="4D4D4B"/>
                </a:solidFill>
                <a:latin typeface="Calibri"/>
                <a:cs typeface="Calibri"/>
              </a:rPr>
              <a:t>a úspech.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15"/>
              </a:spcBef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Predpovedanie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peňažných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tokov vám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tiež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pomôže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identifikovať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riziká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negatívneho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peňažného </a:t>
            </a:r>
            <a:r>
              <a:rPr sz="2400" spc="-50" dirty="0">
                <a:solidFill>
                  <a:srgbClr val="5F210F"/>
                </a:solidFill>
                <a:latin typeface="Calibri"/>
                <a:cs typeface="Calibri"/>
              </a:rPr>
              <a:t>toku 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zodpovedajúcim spôsobom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ich naplánovať.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40825" y="571501"/>
            <a:ext cx="4893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Prognóza </a:t>
            </a:r>
            <a:r>
              <a:rPr spc="-5" dirty="0"/>
              <a:t>peňažných tokov používa...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08760"/>
            <a:ext cx="12192000" cy="5349240"/>
            <a:chOff x="0" y="1508760"/>
            <a:chExt cx="12192000" cy="5349240"/>
          </a:xfrm>
        </p:grpSpPr>
        <p:sp>
          <p:nvSpPr>
            <p:cNvPr id="3" name="object 3"/>
            <p:cNvSpPr/>
            <p:nvPr/>
          </p:nvSpPr>
          <p:spPr>
            <a:xfrm>
              <a:off x="0" y="1508760"/>
              <a:ext cx="12192000" cy="5349240"/>
            </a:xfrm>
            <a:custGeom>
              <a:avLst/>
              <a:gdLst/>
              <a:ahLst/>
              <a:cxnLst/>
              <a:rect l="l" t="t" r="r" b="b"/>
              <a:pathLst>
                <a:path w="12192000" h="5349240">
                  <a:moveTo>
                    <a:pt x="12192000" y="0"/>
                  </a:moveTo>
                  <a:lnTo>
                    <a:pt x="0" y="0"/>
                  </a:lnTo>
                  <a:lnTo>
                    <a:pt x="0" y="5349240"/>
                  </a:lnTo>
                  <a:lnTo>
                    <a:pt x="12192000" y="534924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144" y="2910840"/>
            <a:ext cx="7728584" cy="3947160"/>
            <a:chOff x="9144" y="2910840"/>
            <a:chExt cx="7728584" cy="394716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7" y="6385572"/>
              <a:ext cx="441947" cy="44194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" y="2910840"/>
              <a:ext cx="4454651" cy="394715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032672" y="1733642"/>
            <a:ext cx="7623175" cy="34823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1867535" algn="l"/>
              </a:tabLst>
            </a:pPr>
            <a:r>
              <a:rPr sz="2400" spc="-10" dirty="0">
                <a:solidFill>
                  <a:srgbClr val="221F1F"/>
                </a:solidFill>
                <a:latin typeface="Calibri"/>
                <a:cs typeface="Calibri"/>
              </a:rPr>
              <a:t>Vytvorenie </a:t>
            </a:r>
            <a:r>
              <a:rPr sz="2400" spc="-20" dirty="0">
                <a:solidFill>
                  <a:srgbClr val="221F1F"/>
                </a:solidFill>
                <a:latin typeface="Calibri"/>
                <a:cs typeface="Calibri"/>
              </a:rPr>
              <a:t>prognózy </a:t>
            </a:r>
            <a:r>
              <a:rPr sz="2400" spc="-10" dirty="0">
                <a:solidFill>
                  <a:srgbClr val="221F1F"/>
                </a:solidFill>
                <a:latin typeface="Calibri"/>
                <a:cs typeface="Calibri"/>
              </a:rPr>
              <a:t>peňažných tokov </a:t>
            </a:r>
            <a:r>
              <a:rPr sz="2400" spc="-20" dirty="0">
                <a:solidFill>
                  <a:srgbClr val="221F1F"/>
                </a:solidFill>
                <a:latin typeface="Calibri"/>
                <a:cs typeface="Calibri"/>
              </a:rPr>
              <a:t>pre </a:t>
            </a:r>
            <a:r>
              <a:rPr sz="2400" spc="-5" dirty="0">
                <a:solidFill>
                  <a:srgbClr val="221F1F"/>
                </a:solidFill>
                <a:latin typeface="Calibri"/>
                <a:cs typeface="Calibri"/>
              </a:rPr>
              <a:t>nový </a:t>
            </a:r>
            <a:r>
              <a:rPr sz="2400" spc="-10" dirty="0">
                <a:solidFill>
                  <a:srgbClr val="221F1F"/>
                </a:solidFill>
                <a:latin typeface="Calibri"/>
                <a:cs typeface="Calibri"/>
              </a:rPr>
              <a:t>projekt </a:t>
            </a:r>
            <a:r>
              <a:rPr sz="2400" spc="-5" dirty="0">
                <a:solidFill>
                  <a:srgbClr val="221F1F"/>
                </a:solidFill>
                <a:latin typeface="Calibri"/>
                <a:cs typeface="Calibri"/>
              </a:rPr>
              <a:t>alebo malý podnik </a:t>
            </a:r>
            <a:r>
              <a:rPr sz="2400" spc="-10" dirty="0">
                <a:solidFill>
                  <a:srgbClr val="221F1F"/>
                </a:solidFill>
                <a:latin typeface="Calibri"/>
                <a:cs typeface="Calibri"/>
              </a:rPr>
              <a:t>môže byť </a:t>
            </a:r>
            <a:r>
              <a:rPr sz="2400" spc="-5" dirty="0">
                <a:solidFill>
                  <a:srgbClr val="221F1F"/>
                </a:solidFill>
                <a:latin typeface="Calibri"/>
                <a:cs typeface="Calibri"/>
              </a:rPr>
              <a:t>náročné, </a:t>
            </a:r>
            <a:r>
              <a:rPr sz="2400" dirty="0">
                <a:solidFill>
                  <a:srgbClr val="221F1F"/>
                </a:solidFill>
                <a:latin typeface="Calibri"/>
                <a:cs typeface="Calibri"/>
              </a:rPr>
              <a:t>pretože </a:t>
            </a:r>
            <a:r>
              <a:rPr sz="2400" spc="-10" dirty="0">
                <a:solidFill>
                  <a:srgbClr val="221F1F"/>
                </a:solidFill>
                <a:latin typeface="Calibri"/>
                <a:cs typeface="Calibri"/>
              </a:rPr>
              <a:t>navrhovaný projekt </a:t>
            </a:r>
            <a:r>
              <a:rPr sz="2400" spc="-5" dirty="0">
                <a:solidFill>
                  <a:srgbClr val="221F1F"/>
                </a:solidFill>
                <a:latin typeface="Calibri"/>
                <a:cs typeface="Calibri"/>
              </a:rPr>
              <a:t>nebude mať k dispozícii žiadne </a:t>
            </a:r>
            <a:r>
              <a:rPr sz="2400" spc="-10" dirty="0">
                <a:solidFill>
                  <a:srgbClr val="221F1F"/>
                </a:solidFill>
                <a:latin typeface="Calibri"/>
                <a:cs typeface="Calibri"/>
              </a:rPr>
              <a:t>predchádzajúce údaje, ktoré </a:t>
            </a:r>
            <a:r>
              <a:rPr sz="2400" spc="-15" dirty="0">
                <a:solidFill>
                  <a:srgbClr val="221F1F"/>
                </a:solidFill>
                <a:latin typeface="Calibri"/>
                <a:cs typeface="Calibri"/>
              </a:rPr>
              <a:t>by </a:t>
            </a:r>
            <a:r>
              <a:rPr sz="2400" dirty="0">
                <a:solidFill>
                  <a:srgbClr val="221F1F"/>
                </a:solidFill>
                <a:latin typeface="Calibri"/>
                <a:cs typeface="Calibri"/>
              </a:rPr>
              <a:t>mu </a:t>
            </a:r>
            <a:r>
              <a:rPr sz="2400" spc="-5" dirty="0">
                <a:solidFill>
                  <a:srgbClr val="221F1F"/>
                </a:solidFill>
                <a:latin typeface="Calibri"/>
                <a:cs typeface="Calibri"/>
              </a:rPr>
              <a:t>pomohli </a:t>
            </a:r>
            <a:r>
              <a:rPr sz="2400" spc="-10" dirty="0">
                <a:solidFill>
                  <a:srgbClr val="221F1F"/>
                </a:solidFill>
                <a:latin typeface="Calibri"/>
                <a:cs typeface="Calibri"/>
              </a:rPr>
              <a:t>odhadnúť budúce príjmy </a:t>
            </a:r>
            <a:r>
              <a:rPr sz="2400" spc="-5" dirty="0">
                <a:solidFill>
                  <a:srgbClr val="221F1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221F1F"/>
                </a:solidFill>
                <a:latin typeface="Calibri"/>
                <a:cs typeface="Calibri"/>
              </a:rPr>
              <a:t>výdavky peňažných prostriedkov. </a:t>
            </a:r>
            <a:r>
              <a:rPr sz="2400" dirty="0">
                <a:solidFill>
                  <a:srgbClr val="221F1F"/>
                </a:solidFill>
                <a:latin typeface="Calibri"/>
                <a:cs typeface="Calibri"/>
              </a:rPr>
              <a:t>Bude </a:t>
            </a:r>
            <a:r>
              <a:rPr sz="2400" spc="-20" dirty="0">
                <a:solidFill>
                  <a:srgbClr val="221F1F"/>
                </a:solidFill>
                <a:latin typeface="Calibri"/>
                <a:cs typeface="Calibri"/>
              </a:rPr>
              <a:t>si </a:t>
            </a:r>
            <a:r>
              <a:rPr sz="2400" spc="-5" dirty="0">
                <a:solidFill>
                  <a:srgbClr val="221F1F"/>
                </a:solidFill>
                <a:latin typeface="Calibri"/>
                <a:cs typeface="Calibri"/>
              </a:rPr>
              <a:t>to </a:t>
            </a:r>
            <a:r>
              <a:rPr sz="2400" spc="-15" dirty="0">
                <a:solidFill>
                  <a:srgbClr val="221F1F"/>
                </a:solidFill>
                <a:latin typeface="Calibri"/>
                <a:cs typeface="Calibri"/>
              </a:rPr>
              <a:t>vyžadovať </a:t>
            </a:r>
            <a:r>
              <a:rPr sz="2400" spc="-5" dirty="0">
                <a:solidFill>
                  <a:srgbClr val="221F1F"/>
                </a:solidFill>
                <a:latin typeface="Calibri"/>
                <a:cs typeface="Calibri"/>
              </a:rPr>
              <a:t>určité odhady. </a:t>
            </a:r>
            <a:r>
              <a:rPr sz="2400" spc="-15" dirty="0">
                <a:solidFill>
                  <a:srgbClr val="221F1F"/>
                </a:solidFill>
                <a:latin typeface="Calibri"/>
                <a:cs typeface="Calibri"/>
              </a:rPr>
              <a:t>V </a:t>
            </a:r>
            <a:r>
              <a:rPr sz="2400" dirty="0">
                <a:solidFill>
                  <a:srgbClr val="221F1F"/>
                </a:solidFill>
                <a:latin typeface="Calibri"/>
                <a:cs typeface="Calibri"/>
              </a:rPr>
              <a:t>prvých </a:t>
            </a:r>
            <a:r>
              <a:rPr sz="2400" spc="-20" dirty="0">
                <a:solidFill>
                  <a:srgbClr val="221F1F"/>
                </a:solidFill>
                <a:latin typeface="Calibri"/>
                <a:cs typeface="Calibri"/>
              </a:rPr>
              <a:t>dňoch </a:t>
            </a:r>
            <a:r>
              <a:rPr sz="2400" dirty="0">
                <a:solidFill>
                  <a:srgbClr val="221F1F"/>
                </a:solidFill>
                <a:latin typeface="Calibri"/>
                <a:cs typeface="Calibri"/>
              </a:rPr>
              <a:t>budete </a:t>
            </a:r>
            <a:r>
              <a:rPr sz="2400" spc="-5" dirty="0">
                <a:solidFill>
                  <a:srgbClr val="221F1F"/>
                </a:solidFill>
                <a:latin typeface="Calibri"/>
                <a:cs typeface="Calibri"/>
              </a:rPr>
              <a:t>tiež </a:t>
            </a:r>
            <a:r>
              <a:rPr sz="2400" dirty="0">
                <a:solidFill>
                  <a:srgbClr val="221F1F"/>
                </a:solidFill>
                <a:latin typeface="Calibri"/>
                <a:cs typeface="Calibri"/>
              </a:rPr>
              <a:t>musieť </a:t>
            </a:r>
            <a:r>
              <a:rPr sz="2400" spc="-10" dirty="0">
                <a:solidFill>
                  <a:srgbClr val="221F1F"/>
                </a:solidFill>
                <a:latin typeface="Calibri"/>
                <a:cs typeface="Calibri"/>
              </a:rPr>
              <a:t>pozorne sledovať peňažné toky </a:t>
            </a:r>
            <a:r>
              <a:rPr sz="2400" spc="-5" dirty="0">
                <a:solidFill>
                  <a:srgbClr val="221F1F"/>
                </a:solidFill>
                <a:latin typeface="Calibri"/>
                <a:cs typeface="Calibri"/>
              </a:rPr>
              <a:t>podniku, </a:t>
            </a:r>
            <a:r>
              <a:rPr sz="2400" spc="-15" dirty="0">
                <a:solidFill>
                  <a:srgbClr val="221F1F"/>
                </a:solidFill>
                <a:latin typeface="Calibri"/>
                <a:cs typeface="Calibri"/>
              </a:rPr>
              <a:t>aby ste </a:t>
            </a:r>
            <a:r>
              <a:rPr sz="2400" dirty="0">
                <a:solidFill>
                  <a:srgbClr val="221F1F"/>
                </a:solidFill>
                <a:latin typeface="Calibri"/>
                <a:cs typeface="Calibri"/>
              </a:rPr>
              <a:t>zistili, </a:t>
            </a:r>
            <a:r>
              <a:rPr sz="2400" spc="-5" dirty="0">
                <a:solidFill>
                  <a:srgbClr val="221F1F"/>
                </a:solidFill>
                <a:latin typeface="Calibri"/>
                <a:cs typeface="Calibri"/>
              </a:rPr>
              <a:t>či </a:t>
            </a:r>
            <a:r>
              <a:rPr sz="2400" spc="-15" dirty="0">
                <a:solidFill>
                  <a:srgbClr val="221F1F"/>
                </a:solidFill>
                <a:latin typeface="Calibri"/>
                <a:cs typeface="Calibri"/>
              </a:rPr>
              <a:t>boli </a:t>
            </a:r>
            <a:r>
              <a:rPr sz="2400" spc="-10" dirty="0">
                <a:solidFill>
                  <a:srgbClr val="221F1F"/>
                </a:solidFill>
                <a:latin typeface="Calibri"/>
                <a:cs typeface="Calibri"/>
              </a:rPr>
              <a:t>vaše odhady realistické, </a:t>
            </a:r>
            <a:r>
              <a:rPr sz="2400" spc="-5" dirty="0">
                <a:solidFill>
                  <a:srgbClr val="221F1F"/>
                </a:solidFill>
                <a:latin typeface="Calibri"/>
                <a:cs typeface="Calibri"/>
              </a:rPr>
              <a:t>a </a:t>
            </a:r>
            <a:r>
              <a:rPr sz="2400" dirty="0">
                <a:solidFill>
                  <a:srgbClr val="221F1F"/>
                </a:solidFill>
                <a:latin typeface="Calibri"/>
                <a:cs typeface="Calibri"/>
              </a:rPr>
              <a:t>ak </a:t>
            </a:r>
            <a:r>
              <a:rPr sz="2400" spc="-5" dirty="0">
                <a:solidFill>
                  <a:srgbClr val="221F1F"/>
                </a:solidFill>
                <a:latin typeface="Calibri"/>
                <a:cs typeface="Calibri"/>
              </a:rPr>
              <a:t>nie sú</a:t>
            </a:r>
            <a:r>
              <a:rPr sz="2400" spc="-15" dirty="0">
                <a:solidFill>
                  <a:srgbClr val="221F1F"/>
                </a:solidFill>
                <a:latin typeface="Calibri"/>
                <a:cs typeface="Calibri"/>
              </a:rPr>
              <a:t>, </a:t>
            </a:r>
            <a:r>
              <a:rPr sz="2400" spc="-20" dirty="0">
                <a:solidFill>
                  <a:srgbClr val="221F1F"/>
                </a:solidFill>
                <a:latin typeface="Calibri"/>
                <a:cs typeface="Calibri"/>
              </a:rPr>
              <a:t>vykonať </a:t>
            </a:r>
            <a:r>
              <a:rPr sz="2400" dirty="0">
                <a:solidFill>
                  <a:srgbClr val="221F1F"/>
                </a:solidFill>
                <a:latin typeface="Calibri"/>
                <a:cs typeface="Calibri"/>
              </a:rPr>
              <a:t>potrebné </a:t>
            </a:r>
            <a:r>
              <a:rPr sz="2400" spc="-5" dirty="0">
                <a:solidFill>
                  <a:srgbClr val="221F1F"/>
                </a:solidFill>
                <a:latin typeface="Calibri"/>
                <a:cs typeface="Calibri"/>
              </a:rPr>
              <a:t>zmeny.</a:t>
            </a:r>
            <a:endParaRPr sz="2400">
              <a:latin typeface="Calibri"/>
              <a:cs typeface="Calibri"/>
            </a:endParaRPr>
          </a:p>
          <a:p>
            <a:pPr marL="12700" marR="87630" algn="just">
              <a:lnSpc>
                <a:spcPts val="2590"/>
              </a:lnSpc>
              <a:spcBef>
                <a:spcPts val="1025"/>
              </a:spcBef>
            </a:pPr>
            <a:r>
              <a:rPr sz="2400" spc="-10" dirty="0">
                <a:solidFill>
                  <a:srgbClr val="221F1F"/>
                </a:solidFill>
                <a:latin typeface="Calibri"/>
                <a:cs typeface="Calibri"/>
              </a:rPr>
              <a:t>Zavedený </a:t>
            </a:r>
            <a:r>
              <a:rPr sz="2400" spc="-5" dirty="0">
                <a:solidFill>
                  <a:srgbClr val="221F1F"/>
                </a:solidFill>
                <a:latin typeface="Calibri"/>
                <a:cs typeface="Calibri"/>
              </a:rPr>
              <a:t>malý podnik </a:t>
            </a:r>
            <a:r>
              <a:rPr sz="2400" spc="-10" dirty="0">
                <a:solidFill>
                  <a:srgbClr val="221F1F"/>
                </a:solidFill>
                <a:latin typeface="Calibri"/>
                <a:cs typeface="Calibri"/>
              </a:rPr>
              <a:t>môže porovnať </a:t>
            </a:r>
            <a:r>
              <a:rPr sz="2400" spc="-5" dirty="0">
                <a:solidFill>
                  <a:srgbClr val="221F1F"/>
                </a:solidFill>
                <a:latin typeface="Calibri"/>
                <a:cs typeface="Calibri"/>
              </a:rPr>
              <a:t>svoj skutočný </a:t>
            </a:r>
            <a:r>
              <a:rPr sz="2400" spc="-10" dirty="0">
                <a:solidFill>
                  <a:srgbClr val="221F1F"/>
                </a:solidFill>
                <a:latin typeface="Calibri"/>
                <a:cs typeface="Calibri"/>
              </a:rPr>
              <a:t>peňažný tok </a:t>
            </a:r>
            <a:r>
              <a:rPr sz="2400" dirty="0">
                <a:solidFill>
                  <a:srgbClr val="221F1F"/>
                </a:solidFill>
                <a:latin typeface="Calibri"/>
                <a:cs typeface="Calibri"/>
              </a:rPr>
              <a:t>s </a:t>
            </a:r>
            <a:r>
              <a:rPr sz="2400" spc="-20" dirty="0">
                <a:solidFill>
                  <a:srgbClr val="221F1F"/>
                </a:solidFill>
                <a:latin typeface="Calibri"/>
                <a:cs typeface="Calibri"/>
              </a:rPr>
              <a:t>prognózou </a:t>
            </a:r>
            <a:r>
              <a:rPr sz="2400" spc="-10" dirty="0">
                <a:solidFill>
                  <a:srgbClr val="221F1F"/>
                </a:solidFill>
                <a:latin typeface="Calibri"/>
                <a:cs typeface="Calibri"/>
              </a:rPr>
              <a:t>peňažného toku </a:t>
            </a:r>
            <a:r>
              <a:rPr sz="2400" spc="-15" dirty="0">
                <a:solidFill>
                  <a:srgbClr val="221F1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221F1F"/>
                </a:solidFill>
                <a:latin typeface="Calibri"/>
                <a:cs typeface="Calibri"/>
              </a:rPr>
              <a:t>sledovať, </a:t>
            </a:r>
            <a:r>
              <a:rPr sz="2400" spc="-5" dirty="0">
                <a:solidFill>
                  <a:srgbClr val="221F1F"/>
                </a:solidFill>
                <a:latin typeface="Calibri"/>
                <a:cs typeface="Calibri"/>
              </a:rPr>
              <a:t>či dosahuje </a:t>
            </a:r>
            <a:r>
              <a:rPr sz="2400" dirty="0">
                <a:solidFill>
                  <a:srgbClr val="221F1F"/>
                </a:solidFill>
                <a:latin typeface="Calibri"/>
                <a:cs typeface="Calibri"/>
              </a:rPr>
              <a:t>svoje </a:t>
            </a:r>
            <a:r>
              <a:rPr sz="2400" spc="-15" dirty="0">
                <a:solidFill>
                  <a:srgbClr val="221F1F"/>
                </a:solidFill>
                <a:latin typeface="Calibri"/>
                <a:cs typeface="Calibri"/>
              </a:rPr>
              <a:t>ciele. </a:t>
            </a:r>
            <a:r>
              <a:rPr sz="2400" spc="-5" dirty="0">
                <a:solidFill>
                  <a:srgbClr val="221F1F"/>
                </a:solidFill>
                <a:latin typeface="Calibri"/>
                <a:cs typeface="Calibri"/>
              </a:rPr>
              <a:t>V </a:t>
            </a:r>
            <a:r>
              <a:rPr sz="2400" dirty="0">
                <a:solidFill>
                  <a:srgbClr val="221F1F"/>
                </a:solidFill>
                <a:latin typeface="Calibri"/>
                <a:cs typeface="Calibri"/>
              </a:rPr>
              <a:t>prípade </a:t>
            </a:r>
            <a:r>
              <a:rPr sz="2400" spc="-15" dirty="0">
                <a:solidFill>
                  <a:srgbClr val="221F1F"/>
                </a:solidFill>
                <a:latin typeface="Calibri"/>
                <a:cs typeface="Calibri"/>
              </a:rPr>
              <a:t>potreby </a:t>
            </a:r>
            <a:r>
              <a:rPr sz="2400" spc="-10" dirty="0">
                <a:solidFill>
                  <a:srgbClr val="221F1F"/>
                </a:solidFill>
                <a:latin typeface="Calibri"/>
                <a:cs typeface="Calibri"/>
              </a:rPr>
              <a:t>môže </a:t>
            </a:r>
            <a:r>
              <a:rPr sz="2400" spc="-20" dirty="0">
                <a:solidFill>
                  <a:srgbClr val="221F1F"/>
                </a:solidFill>
                <a:latin typeface="Calibri"/>
                <a:cs typeface="Calibri"/>
              </a:rPr>
              <a:t>vykonať </a:t>
            </a:r>
            <a:r>
              <a:rPr sz="2400" spc="-5" dirty="0">
                <a:solidFill>
                  <a:srgbClr val="221F1F"/>
                </a:solidFill>
                <a:latin typeface="Calibri"/>
                <a:cs typeface="Calibri"/>
              </a:rPr>
              <a:t>zmeny.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Konštruovať, </a:t>
            </a:r>
            <a:r>
              <a:rPr spc="-15" dirty="0"/>
              <a:t>vypočítať </a:t>
            </a:r>
            <a:r>
              <a:rPr spc="-5" dirty="0"/>
              <a:t>a </a:t>
            </a:r>
            <a:r>
              <a:rPr spc="-20" dirty="0"/>
              <a:t>interpretovať prognózy </a:t>
            </a:r>
            <a:r>
              <a:rPr spc="-10" dirty="0"/>
              <a:t>peňažných </a:t>
            </a:r>
            <a:r>
              <a:rPr spc="-5" dirty="0"/>
              <a:t>tokov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52955"/>
            <a:ext cx="12176760" cy="5305425"/>
            <a:chOff x="0" y="1552955"/>
            <a:chExt cx="12176760" cy="5305425"/>
          </a:xfrm>
        </p:grpSpPr>
        <p:sp>
          <p:nvSpPr>
            <p:cNvPr id="3" name="object 3"/>
            <p:cNvSpPr/>
            <p:nvPr/>
          </p:nvSpPr>
          <p:spPr>
            <a:xfrm>
              <a:off x="0" y="1552955"/>
              <a:ext cx="12176760" cy="5305425"/>
            </a:xfrm>
            <a:custGeom>
              <a:avLst/>
              <a:gdLst/>
              <a:ahLst/>
              <a:cxnLst/>
              <a:rect l="l" t="t" r="r" b="b"/>
              <a:pathLst>
                <a:path w="12176760" h="5305425">
                  <a:moveTo>
                    <a:pt x="12176760" y="0"/>
                  </a:moveTo>
                  <a:lnTo>
                    <a:pt x="0" y="0"/>
                  </a:lnTo>
                  <a:lnTo>
                    <a:pt x="0" y="5305044"/>
                  </a:lnTo>
                  <a:lnTo>
                    <a:pt x="12176760" y="5305044"/>
                  </a:lnTo>
                  <a:lnTo>
                    <a:pt x="1217676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747" y="2828620"/>
              <a:ext cx="69610" cy="829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370" y="1729739"/>
              <a:ext cx="2222049" cy="22857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0073" y="1752902"/>
              <a:ext cx="2289561" cy="22429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38640" y="1708620"/>
              <a:ext cx="2232727" cy="22893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32592" y="1741663"/>
              <a:ext cx="2279433" cy="22631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54530" y="1731641"/>
              <a:ext cx="2279460" cy="226312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04854" y="571501"/>
            <a:ext cx="9979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Prognóza </a:t>
            </a:r>
            <a:r>
              <a:rPr spc="-10" dirty="0"/>
              <a:t>peňažných tokov </a:t>
            </a:r>
            <a:r>
              <a:rPr spc="-15" dirty="0"/>
              <a:t>si vyžaduje </a:t>
            </a:r>
            <a:r>
              <a:rPr spc="-10" dirty="0"/>
              <a:t>tieto prvky</a:t>
            </a:r>
            <a:r>
              <a:rPr dirty="0"/>
              <a:t>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82405" y="4135916"/>
            <a:ext cx="2183765" cy="22694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1590" marR="13335" algn="ctr">
              <a:lnSpc>
                <a:spcPts val="2480"/>
              </a:lnSpc>
              <a:spcBef>
                <a:spcPts val="420"/>
              </a:spcBef>
            </a:pPr>
            <a:r>
              <a:rPr sz="2000" b="1" spc="-15" dirty="0">
                <a:solidFill>
                  <a:srgbClr val="6C6A39"/>
                </a:solidFill>
                <a:latin typeface="Calibri"/>
                <a:cs typeface="Calibri"/>
              </a:rPr>
              <a:t>Príjmy </a:t>
            </a:r>
            <a:r>
              <a:rPr sz="2000" b="1" spc="-20" dirty="0">
                <a:solidFill>
                  <a:srgbClr val="6C6A39"/>
                </a:solidFill>
                <a:latin typeface="Calibri"/>
                <a:cs typeface="Calibri"/>
              </a:rPr>
              <a:t>sa vzťahujú </a:t>
            </a:r>
            <a:r>
              <a:rPr sz="2000" b="1" spc="-10" dirty="0">
                <a:solidFill>
                  <a:srgbClr val="6C6A39"/>
                </a:solidFill>
                <a:latin typeface="Calibri"/>
                <a:cs typeface="Calibri"/>
              </a:rPr>
              <a:t>na </a:t>
            </a:r>
            <a:r>
              <a:rPr sz="2000" b="1" spc="-5" dirty="0">
                <a:solidFill>
                  <a:srgbClr val="6C6A39"/>
                </a:solidFill>
                <a:latin typeface="Calibri"/>
                <a:cs typeface="Calibri"/>
              </a:rPr>
              <a:t>prílev peňazí (</a:t>
            </a:r>
            <a:r>
              <a:rPr sz="2000" b="1" spc="-10" dirty="0">
                <a:solidFill>
                  <a:srgbClr val="6C6A39"/>
                </a:solidFill>
                <a:latin typeface="Calibri"/>
                <a:cs typeface="Calibri"/>
              </a:rPr>
              <a:t>vaše </a:t>
            </a:r>
            <a:r>
              <a:rPr sz="2000" b="1" dirty="0">
                <a:solidFill>
                  <a:srgbClr val="6C6A39"/>
                </a:solidFill>
                <a:latin typeface="Calibri"/>
                <a:cs typeface="Calibri"/>
              </a:rPr>
              <a:t>tržby).</a:t>
            </a:r>
            <a:endParaRPr sz="2000" dirty="0">
              <a:latin typeface="Calibri"/>
              <a:cs typeface="Calibri"/>
            </a:endParaRPr>
          </a:p>
          <a:p>
            <a:pPr marL="12700" marR="5080" indent="-635" algn="ctr">
              <a:lnSpc>
                <a:spcPts val="2480"/>
              </a:lnSpc>
              <a:spcBef>
                <a:spcPts val="10"/>
              </a:spcBef>
            </a:pPr>
            <a:r>
              <a:rPr sz="2000" b="1" spc="-5" dirty="0">
                <a:solidFill>
                  <a:srgbClr val="6C6A39"/>
                </a:solidFill>
                <a:latin typeface="Calibri"/>
                <a:cs typeface="Calibri"/>
              </a:rPr>
              <a:t>Zistenie </a:t>
            </a:r>
            <a:r>
              <a:rPr sz="2000" b="1" spc="-10" dirty="0">
                <a:solidFill>
                  <a:srgbClr val="6C6A39"/>
                </a:solidFill>
                <a:latin typeface="Calibri"/>
                <a:cs typeface="Calibri"/>
              </a:rPr>
              <a:t>celkovej sumy </a:t>
            </a:r>
            <a:r>
              <a:rPr sz="2000" b="1" dirty="0">
                <a:solidFill>
                  <a:srgbClr val="6C6A39"/>
                </a:solidFill>
                <a:latin typeface="Calibri"/>
                <a:cs typeface="Calibri"/>
              </a:rPr>
              <a:t>znamená </a:t>
            </a:r>
            <a:r>
              <a:rPr sz="2000" b="1" spc="-5" dirty="0">
                <a:solidFill>
                  <a:srgbClr val="6C6A39"/>
                </a:solidFill>
                <a:latin typeface="Calibri"/>
                <a:cs typeface="Calibri"/>
              </a:rPr>
              <a:t>sčítanie </a:t>
            </a:r>
            <a:r>
              <a:rPr sz="2000" b="1" dirty="0">
                <a:solidFill>
                  <a:srgbClr val="6C6A39"/>
                </a:solidFill>
                <a:latin typeface="Calibri"/>
                <a:cs typeface="Calibri"/>
              </a:rPr>
              <a:t>všetkých </a:t>
            </a:r>
            <a:r>
              <a:rPr sz="2000" b="1" spc="-10" dirty="0">
                <a:solidFill>
                  <a:srgbClr val="6C6A39"/>
                </a:solidFill>
                <a:latin typeface="Calibri"/>
                <a:cs typeface="Calibri"/>
              </a:rPr>
              <a:t>foriem príjmov</a:t>
            </a:r>
            <a:r>
              <a:rPr sz="2000" b="1" spc="-30" dirty="0">
                <a:solidFill>
                  <a:srgbClr val="6C6A39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02053" y="4135623"/>
            <a:ext cx="2076450" cy="2606226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algn="ctr">
              <a:lnSpc>
                <a:spcPts val="2480"/>
              </a:lnSpc>
              <a:spcBef>
                <a:spcPts val="420"/>
              </a:spcBef>
            </a:pPr>
            <a:r>
              <a:rPr sz="2000" b="1" dirty="0">
                <a:solidFill>
                  <a:srgbClr val="221F1F"/>
                </a:solidFill>
                <a:latin typeface="Calibri"/>
                <a:cs typeface="Calibri"/>
              </a:rPr>
              <a:t>Výdavky </a:t>
            </a:r>
            <a:r>
              <a:rPr sz="2000" b="1" spc="-10" dirty="0">
                <a:solidFill>
                  <a:srgbClr val="221F1F"/>
                </a:solidFill>
                <a:latin typeface="Calibri"/>
                <a:cs typeface="Calibri"/>
              </a:rPr>
              <a:t>sú </a:t>
            </a:r>
            <a:r>
              <a:rPr sz="2000" b="1" spc="-5" dirty="0">
                <a:solidFill>
                  <a:srgbClr val="221F1F"/>
                </a:solidFill>
                <a:latin typeface="Calibri"/>
                <a:cs typeface="Calibri"/>
              </a:rPr>
              <a:t>peniaze, ktoré odchádzajú prostredníctvom </a:t>
            </a:r>
            <a:r>
              <a:rPr sz="2000" b="1" spc="-10" dirty="0">
                <a:solidFill>
                  <a:srgbClr val="221F1F"/>
                </a:solidFill>
                <a:latin typeface="Calibri"/>
                <a:cs typeface="Calibri"/>
              </a:rPr>
              <a:t>nákladov, celková suma </a:t>
            </a:r>
            <a:r>
              <a:rPr sz="2000" b="1" dirty="0">
                <a:solidFill>
                  <a:srgbClr val="221F1F"/>
                </a:solidFill>
                <a:latin typeface="Calibri"/>
                <a:cs typeface="Calibri"/>
              </a:rPr>
              <a:t>znamená </a:t>
            </a:r>
            <a:r>
              <a:rPr sz="2000" b="1" spc="-5" dirty="0">
                <a:solidFill>
                  <a:srgbClr val="221F1F"/>
                </a:solidFill>
                <a:latin typeface="Calibri"/>
                <a:cs typeface="Calibri"/>
              </a:rPr>
              <a:t>súčet všetkých </a:t>
            </a:r>
            <a:r>
              <a:rPr sz="2000" b="1" spc="-10" dirty="0">
                <a:solidFill>
                  <a:srgbClr val="221F1F"/>
                </a:solidFill>
                <a:latin typeface="Calibri"/>
                <a:cs typeface="Calibri"/>
              </a:rPr>
              <a:t>vašich </a:t>
            </a:r>
            <a:r>
              <a:rPr sz="2000" b="1" spc="-5" dirty="0">
                <a:solidFill>
                  <a:srgbClr val="221F1F"/>
                </a:solidFill>
                <a:latin typeface="Calibri"/>
                <a:cs typeface="Calibri"/>
              </a:rPr>
              <a:t>výdavkov</a:t>
            </a:r>
            <a:r>
              <a:rPr sz="2000" b="1" spc="-30" dirty="0">
                <a:solidFill>
                  <a:srgbClr val="221F1F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14313" y="4135330"/>
            <a:ext cx="2232727" cy="2606226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-1905" algn="ctr">
              <a:lnSpc>
                <a:spcPts val="2480"/>
              </a:lnSpc>
              <a:spcBef>
                <a:spcPts val="420"/>
              </a:spcBef>
            </a:pPr>
            <a:r>
              <a:rPr sz="2000" b="1" spc="-5" dirty="0">
                <a:solidFill>
                  <a:srgbClr val="6C6A39"/>
                </a:solidFill>
                <a:latin typeface="Calibri"/>
                <a:cs typeface="Calibri"/>
              </a:rPr>
              <a:t>Čistý peňažný tok </a:t>
            </a:r>
            <a:r>
              <a:rPr sz="2000" b="1" dirty="0">
                <a:solidFill>
                  <a:srgbClr val="6C6A39"/>
                </a:solidFill>
                <a:latin typeface="Calibri"/>
                <a:cs typeface="Calibri"/>
              </a:rPr>
              <a:t>je </a:t>
            </a:r>
            <a:r>
              <a:rPr sz="2000" b="1" spc="-10" dirty="0">
                <a:solidFill>
                  <a:srgbClr val="6C6A39"/>
                </a:solidFill>
                <a:latin typeface="Calibri"/>
                <a:cs typeface="Calibri"/>
              </a:rPr>
              <a:t>rozdiel </a:t>
            </a:r>
            <a:r>
              <a:rPr sz="2000" b="1" spc="-5" dirty="0">
                <a:solidFill>
                  <a:srgbClr val="6C6A39"/>
                </a:solidFill>
                <a:latin typeface="Calibri"/>
                <a:cs typeface="Calibri"/>
              </a:rPr>
              <a:t>medzi všetkými peňažnými príjmami </a:t>
            </a:r>
            <a:r>
              <a:rPr sz="2000" b="1" spc="-10" dirty="0">
                <a:solidFill>
                  <a:srgbClr val="6C6A39"/>
                </a:solidFill>
                <a:latin typeface="Calibri"/>
                <a:cs typeface="Calibri"/>
              </a:rPr>
              <a:t>(príjmami) </a:t>
            </a:r>
            <a:r>
              <a:rPr sz="2000" b="1" dirty="0">
                <a:solidFill>
                  <a:srgbClr val="6C6A39"/>
                </a:solidFill>
                <a:latin typeface="Calibri"/>
                <a:cs typeface="Calibri"/>
              </a:rPr>
              <a:t>a </a:t>
            </a:r>
            <a:r>
              <a:rPr sz="2000" b="1" spc="-5" dirty="0">
                <a:solidFill>
                  <a:srgbClr val="6C6A39"/>
                </a:solidFill>
                <a:latin typeface="Calibri"/>
                <a:cs typeface="Calibri"/>
              </a:rPr>
              <a:t>všetkými peňažnými výdavkami (výdavkami).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05798" y="4135038"/>
            <a:ext cx="2084705" cy="22694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065" marR="5080" indent="1270" algn="ctr">
              <a:lnSpc>
                <a:spcPts val="2480"/>
              </a:lnSpc>
              <a:spcBef>
                <a:spcPts val="420"/>
              </a:spcBef>
            </a:pPr>
            <a:r>
              <a:rPr sz="2000" b="1" spc="-5" dirty="0">
                <a:solidFill>
                  <a:srgbClr val="3B3738"/>
                </a:solidFill>
                <a:latin typeface="Calibri"/>
                <a:cs typeface="Calibri"/>
              </a:rPr>
              <a:t>To je suma, s </a:t>
            </a:r>
            <a:r>
              <a:rPr sz="2000" b="1" dirty="0">
                <a:solidFill>
                  <a:srgbClr val="3B3738"/>
                </a:solidFill>
                <a:latin typeface="Calibri"/>
                <a:cs typeface="Calibri"/>
              </a:rPr>
              <a:t>ktorou </a:t>
            </a:r>
            <a:r>
              <a:rPr sz="2000" b="1" spc="-10" dirty="0">
                <a:solidFill>
                  <a:srgbClr val="3B3738"/>
                </a:solidFill>
                <a:latin typeface="Calibri"/>
                <a:cs typeface="Calibri"/>
              </a:rPr>
              <a:t>začínate. </a:t>
            </a:r>
            <a:r>
              <a:rPr sz="2000" b="1" spc="-5" dirty="0">
                <a:solidFill>
                  <a:srgbClr val="3B3738"/>
                </a:solidFill>
                <a:latin typeface="Calibri"/>
                <a:cs typeface="Calibri"/>
              </a:rPr>
              <a:t>Počiatočný zostatok </a:t>
            </a:r>
            <a:r>
              <a:rPr sz="2000" b="1" dirty="0">
                <a:solidFill>
                  <a:srgbClr val="3B3738"/>
                </a:solidFill>
                <a:latin typeface="Calibri"/>
                <a:cs typeface="Calibri"/>
              </a:rPr>
              <a:t>= </a:t>
            </a:r>
            <a:r>
              <a:rPr sz="2000" b="1" spc="-5" dirty="0">
                <a:solidFill>
                  <a:srgbClr val="3B3738"/>
                </a:solidFill>
                <a:latin typeface="Calibri"/>
                <a:cs typeface="Calibri"/>
              </a:rPr>
              <a:t>konečný zostatok </a:t>
            </a:r>
            <a:r>
              <a:rPr sz="2000" b="1" spc="-10" dirty="0">
                <a:solidFill>
                  <a:srgbClr val="3B3738"/>
                </a:solidFill>
                <a:latin typeface="Calibri"/>
                <a:cs typeface="Calibri"/>
              </a:rPr>
              <a:t>predchádzajúceho </a:t>
            </a:r>
            <a:r>
              <a:rPr sz="2000" b="1" spc="-5" dirty="0">
                <a:solidFill>
                  <a:srgbClr val="3B3738"/>
                </a:solidFill>
                <a:latin typeface="Calibri"/>
                <a:cs typeface="Calibri"/>
              </a:rPr>
              <a:t>obdobia.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16596" y="4134745"/>
            <a:ext cx="2195195" cy="22694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algn="ctr">
              <a:lnSpc>
                <a:spcPts val="2480"/>
              </a:lnSpc>
              <a:spcBef>
                <a:spcPts val="420"/>
              </a:spcBef>
            </a:pPr>
            <a:r>
              <a:rPr sz="2000" b="1" spc="-5" dirty="0">
                <a:solidFill>
                  <a:srgbClr val="6C6A39"/>
                </a:solidFill>
                <a:latin typeface="Calibri"/>
                <a:cs typeface="Calibri"/>
              </a:rPr>
              <a:t>Ide o sumu peňazí </a:t>
            </a:r>
            <a:r>
              <a:rPr sz="2000" b="1" spc="-15" dirty="0">
                <a:solidFill>
                  <a:srgbClr val="6C6A39"/>
                </a:solidFill>
                <a:latin typeface="Calibri"/>
                <a:cs typeface="Calibri"/>
              </a:rPr>
              <a:t>na </a:t>
            </a:r>
            <a:r>
              <a:rPr sz="2000" b="1" spc="-5" dirty="0">
                <a:solidFill>
                  <a:srgbClr val="6C6A39"/>
                </a:solidFill>
                <a:latin typeface="Calibri"/>
                <a:cs typeface="Calibri"/>
              </a:rPr>
              <a:t>konci vykazovaného obdobia.  Konečný zostatok </a:t>
            </a:r>
            <a:r>
              <a:rPr sz="2000" b="1" dirty="0">
                <a:solidFill>
                  <a:srgbClr val="6C6A39"/>
                </a:solidFill>
                <a:latin typeface="Calibri"/>
                <a:cs typeface="Calibri"/>
              </a:rPr>
              <a:t>= </a:t>
            </a:r>
            <a:r>
              <a:rPr sz="2000" b="1" spc="-5" dirty="0">
                <a:solidFill>
                  <a:srgbClr val="6C6A39"/>
                </a:solidFill>
                <a:latin typeface="Calibri"/>
                <a:cs typeface="Calibri"/>
              </a:rPr>
              <a:t>čistý peňažný tok </a:t>
            </a:r>
            <a:r>
              <a:rPr sz="2000" b="1" dirty="0">
                <a:solidFill>
                  <a:srgbClr val="6C6A39"/>
                </a:solidFill>
                <a:latin typeface="Calibri"/>
                <a:cs typeface="Calibri"/>
              </a:rPr>
              <a:t>+ </a:t>
            </a:r>
            <a:r>
              <a:rPr sz="2000" b="1" spc="-5" dirty="0">
                <a:solidFill>
                  <a:srgbClr val="6C6A39"/>
                </a:solidFill>
                <a:latin typeface="Calibri"/>
                <a:cs typeface="Calibri"/>
              </a:rPr>
              <a:t>počiatočný zostatok.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2561" y="2241879"/>
            <a:ext cx="11658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955" algn="just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221F1F"/>
                </a:solidFill>
                <a:latin typeface="Calibri"/>
                <a:cs typeface="Calibri"/>
              </a:rPr>
              <a:t>Príjmy </a:t>
            </a:r>
            <a:r>
              <a:rPr sz="2400" b="1" spc="-5" dirty="0">
                <a:solidFill>
                  <a:srgbClr val="221F1F"/>
                </a:solidFill>
                <a:latin typeface="Calibri"/>
                <a:cs typeface="Calibri"/>
              </a:rPr>
              <a:t>a </a:t>
            </a:r>
            <a:r>
              <a:rPr sz="2400" b="1" spc="-15" dirty="0">
                <a:solidFill>
                  <a:srgbClr val="221F1F"/>
                </a:solidFill>
                <a:latin typeface="Calibri"/>
                <a:cs typeface="Calibri"/>
              </a:rPr>
              <a:t>celkové príjmy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44385" y="2241879"/>
            <a:ext cx="11931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221F1F"/>
                </a:solidFill>
                <a:latin typeface="Calibri"/>
                <a:cs typeface="Calibri"/>
              </a:rPr>
              <a:t>Výdavky </a:t>
            </a:r>
            <a:r>
              <a:rPr sz="2400" b="1" spc="-5" dirty="0">
                <a:solidFill>
                  <a:srgbClr val="221F1F"/>
                </a:solidFill>
                <a:latin typeface="Calibri"/>
                <a:cs typeface="Calibri"/>
              </a:rPr>
              <a:t>a </a:t>
            </a:r>
            <a:r>
              <a:rPr sz="2400" b="1" spc="-15" dirty="0">
                <a:solidFill>
                  <a:srgbClr val="221F1F"/>
                </a:solidFill>
                <a:latin typeface="Calibri"/>
                <a:cs typeface="Calibri"/>
              </a:rPr>
              <a:t>celkové </a:t>
            </a:r>
            <a:r>
              <a:rPr sz="2400" b="1" dirty="0">
                <a:solidFill>
                  <a:srgbClr val="221F1F"/>
                </a:solidFill>
                <a:latin typeface="Calibri"/>
                <a:cs typeface="Calibri"/>
              </a:rPr>
              <a:t>výdavky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86443" y="2384220"/>
            <a:ext cx="11404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290" marR="5080" indent="-27622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21F1F"/>
                </a:solidFill>
                <a:latin typeface="Calibri"/>
                <a:cs typeface="Calibri"/>
              </a:rPr>
              <a:t>Čistý peňažný tok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92585" y="2384220"/>
            <a:ext cx="15093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255" marR="5080" indent="-25019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21F1F"/>
                </a:solidFill>
                <a:latin typeface="Calibri"/>
                <a:cs typeface="Calibri"/>
              </a:rPr>
              <a:t>Počiatočná bilancia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359001" y="2384220"/>
            <a:ext cx="11836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marR="5080" indent="-8699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21F1F"/>
                </a:solidFill>
                <a:latin typeface="Calibri"/>
                <a:cs typeface="Calibri"/>
              </a:rPr>
              <a:t>Záverečná bilancia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0"/>
            <a:ext cx="6503670" cy="6858000"/>
            <a:chOff x="-4762" y="0"/>
            <a:chExt cx="650367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498590" cy="6858000"/>
            </a:xfrm>
            <a:custGeom>
              <a:avLst/>
              <a:gdLst/>
              <a:ahLst/>
              <a:cxnLst/>
              <a:rect l="l" t="t" r="r" b="b"/>
              <a:pathLst>
                <a:path w="6498590" h="6858000">
                  <a:moveTo>
                    <a:pt x="6498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498336" y="6858000"/>
                  </a:lnTo>
                  <a:lnTo>
                    <a:pt x="6498336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638" y="5036149"/>
              <a:ext cx="3986645" cy="140540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96823" y="5225973"/>
              <a:ext cx="198120" cy="54610"/>
            </a:xfrm>
            <a:custGeom>
              <a:avLst/>
              <a:gdLst/>
              <a:ahLst/>
              <a:cxnLst/>
              <a:rect l="l" t="t" r="r" b="b"/>
              <a:pathLst>
                <a:path w="198120" h="54610">
                  <a:moveTo>
                    <a:pt x="54978" y="22910"/>
                  </a:moveTo>
                  <a:lnTo>
                    <a:pt x="52908" y="14198"/>
                  </a:lnTo>
                  <a:lnTo>
                    <a:pt x="47409" y="6896"/>
                  </a:lnTo>
                  <a:lnTo>
                    <a:pt x="39509" y="1866"/>
                  </a:lnTo>
                  <a:lnTo>
                    <a:pt x="30276" y="0"/>
                  </a:lnTo>
                  <a:lnTo>
                    <a:pt x="23114" y="711"/>
                  </a:lnTo>
                  <a:lnTo>
                    <a:pt x="15938" y="4292"/>
                  </a:lnTo>
                  <a:lnTo>
                    <a:pt x="4787" y="14325"/>
                  </a:lnTo>
                  <a:lnTo>
                    <a:pt x="800" y="20764"/>
                  </a:lnTo>
                  <a:lnTo>
                    <a:pt x="800" y="27216"/>
                  </a:lnTo>
                  <a:lnTo>
                    <a:pt x="0" y="33655"/>
                  </a:lnTo>
                  <a:lnTo>
                    <a:pt x="3987" y="40106"/>
                  </a:lnTo>
                  <a:lnTo>
                    <a:pt x="11163" y="43688"/>
                  </a:lnTo>
                  <a:lnTo>
                    <a:pt x="16471" y="46380"/>
                  </a:lnTo>
                  <a:lnTo>
                    <a:pt x="22606" y="48069"/>
                  </a:lnTo>
                  <a:lnTo>
                    <a:pt x="29197" y="48818"/>
                  </a:lnTo>
                  <a:lnTo>
                    <a:pt x="35852" y="48691"/>
                  </a:lnTo>
                  <a:lnTo>
                    <a:pt x="44665" y="46583"/>
                  </a:lnTo>
                  <a:lnTo>
                    <a:pt x="50787" y="41440"/>
                  </a:lnTo>
                  <a:lnTo>
                    <a:pt x="54229" y="33489"/>
                  </a:lnTo>
                  <a:lnTo>
                    <a:pt x="54978" y="22910"/>
                  </a:lnTo>
                  <a:close/>
                </a:path>
                <a:path w="198120" h="54610">
                  <a:moveTo>
                    <a:pt x="197586" y="37236"/>
                  </a:moveTo>
                  <a:lnTo>
                    <a:pt x="197167" y="27635"/>
                  </a:lnTo>
                  <a:lnTo>
                    <a:pt x="191909" y="18973"/>
                  </a:lnTo>
                  <a:lnTo>
                    <a:pt x="182905" y="12458"/>
                  </a:lnTo>
                  <a:lnTo>
                    <a:pt x="171297" y="9309"/>
                  </a:lnTo>
                  <a:lnTo>
                    <a:pt x="164922" y="9309"/>
                  </a:lnTo>
                  <a:lnTo>
                    <a:pt x="162534" y="10020"/>
                  </a:lnTo>
                  <a:lnTo>
                    <a:pt x="160934" y="10020"/>
                  </a:lnTo>
                  <a:lnTo>
                    <a:pt x="159346" y="10744"/>
                  </a:lnTo>
                  <a:lnTo>
                    <a:pt x="158546" y="10744"/>
                  </a:lnTo>
                  <a:lnTo>
                    <a:pt x="156946" y="11455"/>
                  </a:lnTo>
                  <a:lnTo>
                    <a:pt x="152171" y="15748"/>
                  </a:lnTo>
                  <a:lnTo>
                    <a:pt x="149783" y="20053"/>
                  </a:lnTo>
                  <a:lnTo>
                    <a:pt x="148183" y="25057"/>
                  </a:lnTo>
                  <a:lnTo>
                    <a:pt x="146596" y="32943"/>
                  </a:lnTo>
                  <a:lnTo>
                    <a:pt x="148183" y="39382"/>
                  </a:lnTo>
                  <a:lnTo>
                    <a:pt x="159346" y="49415"/>
                  </a:lnTo>
                  <a:lnTo>
                    <a:pt x="166509" y="52273"/>
                  </a:lnTo>
                  <a:lnTo>
                    <a:pt x="176072" y="54419"/>
                  </a:lnTo>
                  <a:lnTo>
                    <a:pt x="184480" y="54356"/>
                  </a:lnTo>
                  <a:lnTo>
                    <a:pt x="190715" y="50660"/>
                  </a:lnTo>
                  <a:lnTo>
                    <a:pt x="195008" y="44551"/>
                  </a:lnTo>
                  <a:lnTo>
                    <a:pt x="197586" y="37236"/>
                  </a:lnTo>
                  <a:close/>
                </a:path>
              </a:pathLst>
            </a:custGeom>
            <a:solidFill>
              <a:srgbClr val="404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7576" y="4405947"/>
              <a:ext cx="1112520" cy="725170"/>
            </a:xfrm>
            <a:custGeom>
              <a:avLst/>
              <a:gdLst/>
              <a:ahLst/>
              <a:cxnLst/>
              <a:rect l="l" t="t" r="r" b="b"/>
              <a:pathLst>
                <a:path w="1112520" h="725170">
                  <a:moveTo>
                    <a:pt x="58953" y="18618"/>
                  </a:moveTo>
                  <a:lnTo>
                    <a:pt x="57353" y="12890"/>
                  </a:lnTo>
                  <a:lnTo>
                    <a:pt x="53378" y="9309"/>
                  </a:lnTo>
                  <a:lnTo>
                    <a:pt x="50990" y="6451"/>
                  </a:lnTo>
                  <a:lnTo>
                    <a:pt x="48590" y="5016"/>
                  </a:lnTo>
                  <a:lnTo>
                    <a:pt x="44615" y="3581"/>
                  </a:lnTo>
                  <a:lnTo>
                    <a:pt x="41427" y="2146"/>
                  </a:lnTo>
                  <a:lnTo>
                    <a:pt x="37439" y="1435"/>
                  </a:lnTo>
                  <a:lnTo>
                    <a:pt x="33451" y="1435"/>
                  </a:lnTo>
                  <a:lnTo>
                    <a:pt x="25488" y="0"/>
                  </a:lnTo>
                  <a:lnTo>
                    <a:pt x="15925" y="723"/>
                  </a:lnTo>
                  <a:lnTo>
                    <a:pt x="9550" y="3581"/>
                  </a:lnTo>
                  <a:lnTo>
                    <a:pt x="2387" y="7162"/>
                  </a:lnTo>
                  <a:lnTo>
                    <a:pt x="0" y="13614"/>
                  </a:lnTo>
                  <a:lnTo>
                    <a:pt x="0" y="25781"/>
                  </a:lnTo>
                  <a:lnTo>
                    <a:pt x="23101" y="52285"/>
                  </a:lnTo>
                  <a:lnTo>
                    <a:pt x="26289" y="53721"/>
                  </a:lnTo>
                  <a:lnTo>
                    <a:pt x="33451" y="53721"/>
                  </a:lnTo>
                  <a:lnTo>
                    <a:pt x="39827" y="52285"/>
                  </a:lnTo>
                  <a:lnTo>
                    <a:pt x="46202" y="48704"/>
                  </a:lnTo>
                  <a:lnTo>
                    <a:pt x="51777" y="42252"/>
                  </a:lnTo>
                  <a:lnTo>
                    <a:pt x="56565" y="37249"/>
                  </a:lnTo>
                  <a:lnTo>
                    <a:pt x="58153" y="30086"/>
                  </a:lnTo>
                  <a:lnTo>
                    <a:pt x="58953" y="24345"/>
                  </a:lnTo>
                  <a:lnTo>
                    <a:pt x="58953" y="18618"/>
                  </a:lnTo>
                  <a:close/>
                </a:path>
                <a:path w="1112520" h="725170">
                  <a:moveTo>
                    <a:pt x="196494" y="91147"/>
                  </a:moveTo>
                  <a:lnTo>
                    <a:pt x="194881" y="80835"/>
                  </a:lnTo>
                  <a:lnTo>
                    <a:pt x="188645" y="71475"/>
                  </a:lnTo>
                  <a:lnTo>
                    <a:pt x="178460" y="64452"/>
                  </a:lnTo>
                  <a:lnTo>
                    <a:pt x="169341" y="61861"/>
                  </a:lnTo>
                  <a:lnTo>
                    <a:pt x="160528" y="62484"/>
                  </a:lnTo>
                  <a:lnTo>
                    <a:pt x="152908" y="66065"/>
                  </a:lnTo>
                  <a:lnTo>
                    <a:pt x="147383" y="72339"/>
                  </a:lnTo>
                  <a:lnTo>
                    <a:pt x="144170" y="83616"/>
                  </a:lnTo>
                  <a:lnTo>
                    <a:pt x="146189" y="93814"/>
                  </a:lnTo>
                  <a:lnTo>
                    <a:pt x="152984" y="102946"/>
                  </a:lnTo>
                  <a:lnTo>
                    <a:pt x="164109" y="111010"/>
                  </a:lnTo>
                  <a:lnTo>
                    <a:pt x="172745" y="113868"/>
                  </a:lnTo>
                  <a:lnTo>
                    <a:pt x="180543" y="112445"/>
                  </a:lnTo>
                  <a:lnTo>
                    <a:pt x="187312" y="107784"/>
                  </a:lnTo>
                  <a:lnTo>
                    <a:pt x="192798" y="100977"/>
                  </a:lnTo>
                  <a:lnTo>
                    <a:pt x="196494" y="91147"/>
                  </a:lnTo>
                  <a:close/>
                </a:path>
                <a:path w="1112520" h="725170">
                  <a:moveTo>
                    <a:pt x="326644" y="185483"/>
                  </a:moveTo>
                  <a:lnTo>
                    <a:pt x="309905" y="158991"/>
                  </a:lnTo>
                  <a:lnTo>
                    <a:pt x="309118" y="158991"/>
                  </a:lnTo>
                  <a:lnTo>
                    <a:pt x="308317" y="158280"/>
                  </a:lnTo>
                  <a:lnTo>
                    <a:pt x="306717" y="157556"/>
                  </a:lnTo>
                  <a:lnTo>
                    <a:pt x="301650" y="154698"/>
                  </a:lnTo>
                  <a:lnTo>
                    <a:pt x="295973" y="152996"/>
                  </a:lnTo>
                  <a:lnTo>
                    <a:pt x="272630" y="172326"/>
                  </a:lnTo>
                  <a:lnTo>
                    <a:pt x="274053" y="179755"/>
                  </a:lnTo>
                  <a:lnTo>
                    <a:pt x="310159" y="205206"/>
                  </a:lnTo>
                  <a:lnTo>
                    <a:pt x="317474" y="202679"/>
                  </a:lnTo>
                  <a:lnTo>
                    <a:pt x="323011" y="197459"/>
                  </a:lnTo>
                  <a:lnTo>
                    <a:pt x="325843" y="190500"/>
                  </a:lnTo>
                  <a:lnTo>
                    <a:pt x="326644" y="185483"/>
                  </a:lnTo>
                  <a:close/>
                </a:path>
                <a:path w="1112520" h="725170">
                  <a:moveTo>
                    <a:pt x="473227" y="271424"/>
                  </a:moveTo>
                  <a:lnTo>
                    <a:pt x="472440" y="267843"/>
                  </a:lnTo>
                  <a:lnTo>
                    <a:pt x="470839" y="264985"/>
                  </a:lnTo>
                  <a:lnTo>
                    <a:pt x="469252" y="261404"/>
                  </a:lnTo>
                  <a:lnTo>
                    <a:pt x="466064" y="259257"/>
                  </a:lnTo>
                  <a:lnTo>
                    <a:pt x="463677" y="257098"/>
                  </a:lnTo>
                  <a:lnTo>
                    <a:pt x="458889" y="254952"/>
                  </a:lnTo>
                  <a:lnTo>
                    <a:pt x="455701" y="252806"/>
                  </a:lnTo>
                  <a:lnTo>
                    <a:pt x="452513" y="251371"/>
                  </a:lnTo>
                  <a:lnTo>
                    <a:pt x="445693" y="248970"/>
                  </a:lnTo>
                  <a:lnTo>
                    <a:pt x="439775" y="249313"/>
                  </a:lnTo>
                  <a:lnTo>
                    <a:pt x="435038" y="252488"/>
                  </a:lnTo>
                  <a:lnTo>
                    <a:pt x="431800" y="258533"/>
                  </a:lnTo>
                  <a:lnTo>
                    <a:pt x="430212" y="263550"/>
                  </a:lnTo>
                  <a:lnTo>
                    <a:pt x="429412" y="268566"/>
                  </a:lnTo>
                  <a:lnTo>
                    <a:pt x="431012" y="273570"/>
                  </a:lnTo>
                  <a:lnTo>
                    <a:pt x="433692" y="280200"/>
                  </a:lnTo>
                  <a:lnTo>
                    <a:pt x="438772" y="285750"/>
                  </a:lnTo>
                  <a:lnTo>
                    <a:pt x="445350" y="289687"/>
                  </a:lnTo>
                  <a:lnTo>
                    <a:pt x="452513" y="291477"/>
                  </a:lnTo>
                  <a:lnTo>
                    <a:pt x="462876" y="291477"/>
                  </a:lnTo>
                  <a:lnTo>
                    <a:pt x="469252" y="285750"/>
                  </a:lnTo>
                  <a:lnTo>
                    <a:pt x="472440" y="278587"/>
                  </a:lnTo>
                  <a:lnTo>
                    <a:pt x="473227" y="275005"/>
                  </a:lnTo>
                  <a:lnTo>
                    <a:pt x="473227" y="271424"/>
                  </a:lnTo>
                  <a:close/>
                </a:path>
                <a:path w="1112520" h="725170">
                  <a:moveTo>
                    <a:pt x="614413" y="356781"/>
                  </a:moveTo>
                  <a:lnTo>
                    <a:pt x="586066" y="334276"/>
                  </a:lnTo>
                  <a:lnTo>
                    <a:pt x="578104" y="336537"/>
                  </a:lnTo>
                  <a:lnTo>
                    <a:pt x="572020" y="341617"/>
                  </a:lnTo>
                  <a:lnTo>
                    <a:pt x="568706" y="349123"/>
                  </a:lnTo>
                  <a:lnTo>
                    <a:pt x="568236" y="357632"/>
                  </a:lnTo>
                  <a:lnTo>
                    <a:pt x="570458" y="365480"/>
                  </a:lnTo>
                  <a:lnTo>
                    <a:pt x="575208" y="370979"/>
                  </a:lnTo>
                  <a:lnTo>
                    <a:pt x="583171" y="373443"/>
                  </a:lnTo>
                  <a:lnTo>
                    <a:pt x="592937" y="372503"/>
                  </a:lnTo>
                  <a:lnTo>
                    <a:pt x="602996" y="368452"/>
                  </a:lnTo>
                  <a:lnTo>
                    <a:pt x="611860" y="361670"/>
                  </a:lnTo>
                  <a:lnTo>
                    <a:pt x="614413" y="356781"/>
                  </a:lnTo>
                  <a:close/>
                </a:path>
                <a:path w="1112520" h="725170">
                  <a:moveTo>
                    <a:pt x="734542" y="433285"/>
                  </a:moveTo>
                  <a:lnTo>
                    <a:pt x="710158" y="401853"/>
                  </a:lnTo>
                  <a:lnTo>
                    <a:pt x="703173" y="402932"/>
                  </a:lnTo>
                  <a:lnTo>
                    <a:pt x="697534" y="406844"/>
                  </a:lnTo>
                  <a:lnTo>
                    <a:pt x="693915" y="413232"/>
                  </a:lnTo>
                  <a:lnTo>
                    <a:pt x="693521" y="419963"/>
                  </a:lnTo>
                  <a:lnTo>
                    <a:pt x="695515" y="427367"/>
                  </a:lnTo>
                  <a:lnTo>
                    <a:pt x="699287" y="433971"/>
                  </a:lnTo>
                  <a:lnTo>
                    <a:pt x="704278" y="438289"/>
                  </a:lnTo>
                  <a:lnTo>
                    <a:pt x="710641" y="441871"/>
                  </a:lnTo>
                  <a:lnTo>
                    <a:pt x="717016" y="442595"/>
                  </a:lnTo>
                  <a:lnTo>
                    <a:pt x="723392" y="439724"/>
                  </a:lnTo>
                  <a:lnTo>
                    <a:pt x="728967" y="436867"/>
                  </a:lnTo>
                  <a:lnTo>
                    <a:pt x="734542" y="433285"/>
                  </a:lnTo>
                  <a:close/>
                </a:path>
                <a:path w="1112520" h="725170">
                  <a:moveTo>
                    <a:pt x="878255" y="519938"/>
                  </a:moveTo>
                  <a:lnTo>
                    <a:pt x="876515" y="511606"/>
                  </a:lnTo>
                  <a:lnTo>
                    <a:pt x="871575" y="504901"/>
                  </a:lnTo>
                  <a:lnTo>
                    <a:pt x="865479" y="501281"/>
                  </a:lnTo>
                  <a:lnTo>
                    <a:pt x="859231" y="500151"/>
                  </a:lnTo>
                  <a:lnTo>
                    <a:pt x="852982" y="501573"/>
                  </a:lnTo>
                  <a:lnTo>
                    <a:pt x="846886" y="505612"/>
                  </a:lnTo>
                  <a:lnTo>
                    <a:pt x="841679" y="512800"/>
                  </a:lnTo>
                  <a:lnTo>
                    <a:pt x="839317" y="520649"/>
                  </a:lnTo>
                  <a:lnTo>
                    <a:pt x="839939" y="527977"/>
                  </a:lnTo>
                  <a:lnTo>
                    <a:pt x="843699" y="533539"/>
                  </a:lnTo>
                  <a:lnTo>
                    <a:pt x="850417" y="536892"/>
                  </a:lnTo>
                  <a:lnTo>
                    <a:pt x="858634" y="538289"/>
                  </a:lnTo>
                  <a:lnTo>
                    <a:pt x="866546" y="537667"/>
                  </a:lnTo>
                  <a:lnTo>
                    <a:pt x="872375" y="534974"/>
                  </a:lnTo>
                  <a:lnTo>
                    <a:pt x="876846" y="528256"/>
                  </a:lnTo>
                  <a:lnTo>
                    <a:pt x="878255" y="519938"/>
                  </a:lnTo>
                  <a:close/>
                </a:path>
                <a:path w="1112520" h="725170">
                  <a:moveTo>
                    <a:pt x="989495" y="625208"/>
                  </a:moveTo>
                  <a:lnTo>
                    <a:pt x="960589" y="604532"/>
                  </a:lnTo>
                  <a:lnTo>
                    <a:pt x="954430" y="606590"/>
                  </a:lnTo>
                  <a:lnTo>
                    <a:pt x="948055" y="610882"/>
                  </a:lnTo>
                  <a:lnTo>
                    <a:pt x="945667" y="622350"/>
                  </a:lnTo>
                  <a:lnTo>
                    <a:pt x="949655" y="625932"/>
                  </a:lnTo>
                  <a:lnTo>
                    <a:pt x="953643" y="630224"/>
                  </a:lnTo>
                  <a:lnTo>
                    <a:pt x="960805" y="633095"/>
                  </a:lnTo>
                  <a:lnTo>
                    <a:pt x="973556" y="634517"/>
                  </a:lnTo>
                  <a:lnTo>
                    <a:pt x="979932" y="633095"/>
                  </a:lnTo>
                  <a:lnTo>
                    <a:pt x="983907" y="630224"/>
                  </a:lnTo>
                  <a:lnTo>
                    <a:pt x="989495" y="625208"/>
                  </a:lnTo>
                  <a:close/>
                </a:path>
                <a:path w="1112520" h="725170">
                  <a:moveTo>
                    <a:pt x="1112177" y="702564"/>
                  </a:moveTo>
                  <a:lnTo>
                    <a:pt x="1108989" y="696836"/>
                  </a:lnTo>
                  <a:lnTo>
                    <a:pt x="1104214" y="691819"/>
                  </a:lnTo>
                  <a:lnTo>
                    <a:pt x="1098105" y="687895"/>
                  </a:lnTo>
                  <a:lnTo>
                    <a:pt x="1091171" y="686714"/>
                  </a:lnTo>
                  <a:lnTo>
                    <a:pt x="1084376" y="688086"/>
                  </a:lnTo>
                  <a:lnTo>
                    <a:pt x="1078712" y="691819"/>
                  </a:lnTo>
                  <a:lnTo>
                    <a:pt x="1073937" y="695401"/>
                  </a:lnTo>
                  <a:lnTo>
                    <a:pt x="1072349" y="699693"/>
                  </a:lnTo>
                  <a:lnTo>
                    <a:pt x="1072349" y="708291"/>
                  </a:lnTo>
                  <a:lnTo>
                    <a:pt x="1074737" y="712584"/>
                  </a:lnTo>
                  <a:lnTo>
                    <a:pt x="1078712" y="716876"/>
                  </a:lnTo>
                  <a:lnTo>
                    <a:pt x="1084859" y="722376"/>
                  </a:lnTo>
                  <a:lnTo>
                    <a:pt x="1091361" y="724852"/>
                  </a:lnTo>
                  <a:lnTo>
                    <a:pt x="1098321" y="724230"/>
                  </a:lnTo>
                  <a:lnTo>
                    <a:pt x="1105801" y="720458"/>
                  </a:lnTo>
                  <a:lnTo>
                    <a:pt x="1109789" y="717600"/>
                  </a:lnTo>
                  <a:lnTo>
                    <a:pt x="1112177" y="713308"/>
                  </a:lnTo>
                  <a:lnTo>
                    <a:pt x="1112177" y="702564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496811"/>
              <a:ext cx="4485640" cy="277495"/>
            </a:xfrm>
            <a:custGeom>
              <a:avLst/>
              <a:gdLst/>
              <a:ahLst/>
              <a:cxnLst/>
              <a:rect l="l" t="t" r="r" b="b"/>
              <a:pathLst>
                <a:path w="4485640" h="277495">
                  <a:moveTo>
                    <a:pt x="0" y="0"/>
                  </a:moveTo>
                  <a:lnTo>
                    <a:pt x="4485132" y="0"/>
                  </a:lnTo>
                  <a:lnTo>
                    <a:pt x="4485132" y="277367"/>
                  </a:lnTo>
                  <a:lnTo>
                    <a:pt x="0" y="277367"/>
                  </a:lnTo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71685" y="6521205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96595" y="6414515"/>
            <a:ext cx="3274060" cy="443865"/>
            <a:chOff x="196595" y="6414515"/>
            <a:chExt cx="3274060" cy="44386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595" y="6414515"/>
              <a:ext cx="440435" cy="4419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8188" y="6419087"/>
              <a:ext cx="441959" cy="438912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25805" y="75811"/>
            <a:ext cx="5207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Príklad </a:t>
            </a:r>
            <a:r>
              <a:rPr spc="-25" dirty="0"/>
              <a:t>prognózy </a:t>
            </a:r>
            <a:r>
              <a:rPr spc="-5" dirty="0"/>
              <a:t>peňažných tokov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5805" y="725035"/>
            <a:ext cx="5411470" cy="42652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63500">
              <a:lnSpc>
                <a:spcPts val="2590"/>
              </a:lnSpc>
              <a:spcBef>
                <a:spcPts val="425"/>
              </a:spcBef>
              <a:tabLst>
                <a:tab pos="1795145" algn="l"/>
                <a:tab pos="3171825" algn="l"/>
              </a:tabLst>
            </a:pP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Uvedený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príklad ukazuje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podnik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ktorý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každý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mesiac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predpovedá vyšší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celkový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prílev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ako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celkový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odlev,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čo je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pozitívne. 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Na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konci 3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mesiacov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podnik predpovedá, že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bude </a:t>
            </a:r>
            <a:r>
              <a:rPr sz="2400" spc="-20" dirty="0">
                <a:solidFill>
                  <a:srgbClr val="A13A22"/>
                </a:solidFill>
                <a:latin typeface="Calibri"/>
                <a:cs typeface="Calibri"/>
              </a:rPr>
              <a:t>mať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konečný zostatok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vo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výške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60"/>
              </a:lnSpc>
            </a:pP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£10,150.</a:t>
            </a:r>
            <a:endParaRPr sz="2400">
              <a:latin typeface="Calibri"/>
              <a:cs typeface="Calibri"/>
            </a:endParaRPr>
          </a:p>
          <a:p>
            <a:pPr marL="12700" marR="318135">
              <a:lnSpc>
                <a:spcPts val="2590"/>
              </a:lnSpc>
              <a:spcBef>
                <a:spcPts val="1040"/>
              </a:spcBef>
            </a:pP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Konečný zostatok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nepredstavuje zisk,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je to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jednoducho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suma hotovosti,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ktorú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bude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mať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podnik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k dispozícii.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00"/>
              </a:spcBef>
              <a:tabLst>
                <a:tab pos="876300" algn="l"/>
              </a:tabLst>
            </a:pP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Ste pripravení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pripraviť si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vlastný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peňažný tok? </a:t>
            </a:r>
            <a:r>
              <a:rPr sz="2400" b="1" dirty="0">
                <a:solidFill>
                  <a:srgbClr val="A13A22"/>
                </a:solidFill>
                <a:latin typeface="Calibri"/>
                <a:cs typeface="Calibri"/>
              </a:rPr>
              <a:t>Použite našu </a:t>
            </a:r>
            <a:r>
              <a:rPr sz="2400" b="1" spc="-5" dirty="0">
                <a:solidFill>
                  <a:srgbClr val="A13A22"/>
                </a:solidFill>
                <a:latin typeface="Calibri"/>
                <a:cs typeface="Calibri"/>
              </a:rPr>
              <a:t>jednoduchú </a:t>
            </a:r>
            <a:r>
              <a:rPr sz="2400" b="1" spc="-15" dirty="0">
                <a:solidFill>
                  <a:srgbClr val="A13A22"/>
                </a:solidFill>
                <a:latin typeface="Calibri"/>
                <a:cs typeface="Calibri"/>
              </a:rPr>
              <a:t>šablónu </a:t>
            </a:r>
            <a:r>
              <a:rPr sz="2400" b="1" spc="-20" dirty="0">
                <a:solidFill>
                  <a:srgbClr val="A13A22"/>
                </a:solidFill>
                <a:latin typeface="Calibri"/>
                <a:cs typeface="Calibri"/>
              </a:rPr>
              <a:t>Excel </a:t>
            </a:r>
            <a:r>
              <a:rPr sz="2400" b="1" dirty="0">
                <a:solidFill>
                  <a:srgbClr val="A13A22"/>
                </a:solidFill>
                <a:latin typeface="Calibri"/>
                <a:cs typeface="Calibri"/>
              </a:rPr>
              <a:t>- pozri </a:t>
            </a:r>
            <a:r>
              <a:rPr sz="2400" b="1" spc="-10" dirty="0">
                <a:solidFill>
                  <a:srgbClr val="A13A22"/>
                </a:solidFill>
                <a:latin typeface="Calibri"/>
                <a:cs typeface="Calibri"/>
              </a:rPr>
              <a:t>zdroje na </a:t>
            </a:r>
            <a:r>
              <a:rPr sz="2400" b="1" spc="-5" dirty="0">
                <a:solidFill>
                  <a:srgbClr val="A13A22"/>
                </a:solidFill>
                <a:latin typeface="Calibri"/>
                <a:cs typeface="Calibri"/>
              </a:rPr>
              <a:t>stiahnutie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6714957" y="303141"/>
          <a:ext cx="5248274" cy="2040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7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1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8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C6A3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C6A3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C6A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Prílev peňažných prostriedkov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Predaj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£8,500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£5,000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£4.000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Prijaté </a:t>
                      </a:r>
                      <a:r>
                        <a:rPr sz="1800" spc="-1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nájomné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£1,000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£1,000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£1,000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4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Celkové </a:t>
                      </a:r>
                      <a:r>
                        <a:rPr sz="1800" b="1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prítoky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£9,500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£6,000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£5,000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6714957" y="2462941"/>
          <a:ext cx="5247003" cy="4284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5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3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C6A3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C6A3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C6A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Prílev peňažných prostriedkov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2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Mzdy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£1,000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£800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£700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1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Suroviny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£1,000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£800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£500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1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Marketing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£200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£200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£200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1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Prenájom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£1,500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£1,500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£1,500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1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Splácanie </a:t>
                      </a:r>
                      <a:r>
                        <a:rPr sz="18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pôžičky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£150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£150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£150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b="1" spc="-4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Celkové </a:t>
                      </a:r>
                      <a:r>
                        <a:rPr sz="1800" b="1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odtoky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b="1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£3,850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b="1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£3,450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b="1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£3,050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b="1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Čistý peňažný </a:t>
                      </a:r>
                      <a:r>
                        <a:rPr sz="1800" b="1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tok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b="1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£5,650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b="1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£2,550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b="1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£1,950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b="1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Počiatočný zostatok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b="1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£0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b="1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£5,650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b="1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£8,200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b="1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Konečný </a:t>
                      </a:r>
                      <a:r>
                        <a:rPr sz="1800" b="1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zostatok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b="1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£5,650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b="1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£8,200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b="1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£10,150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3780" y="258691"/>
            <a:ext cx="585025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460500" marR="5080" indent="-1448435">
              <a:lnSpc>
                <a:spcPts val="3890"/>
              </a:lnSpc>
              <a:spcBef>
                <a:spcPts val="585"/>
              </a:spcBef>
            </a:pPr>
            <a:r>
              <a:rPr spc="-10" dirty="0">
                <a:solidFill>
                  <a:srgbClr val="6C6A39"/>
                </a:solidFill>
              </a:rPr>
              <a:t>Vedieť, </a:t>
            </a:r>
            <a:r>
              <a:rPr spc="-20" dirty="0">
                <a:solidFill>
                  <a:srgbClr val="6C6A39"/>
                </a:solidFill>
              </a:rPr>
              <a:t>ako </a:t>
            </a:r>
            <a:r>
              <a:rPr dirty="0">
                <a:solidFill>
                  <a:srgbClr val="6C6A39"/>
                </a:solidFill>
              </a:rPr>
              <a:t>používať </a:t>
            </a:r>
            <a:r>
              <a:rPr spc="-20" dirty="0">
                <a:solidFill>
                  <a:srgbClr val="6C6A39"/>
                </a:solidFill>
              </a:rPr>
              <a:t>prognózu </a:t>
            </a:r>
            <a:r>
              <a:rPr spc="-5" dirty="0">
                <a:solidFill>
                  <a:srgbClr val="6C6A39"/>
                </a:solidFill>
              </a:rPr>
              <a:t>peňažných tokov</a:t>
            </a:r>
            <a:r>
              <a:rPr spc="-15" dirty="0">
                <a:solidFill>
                  <a:srgbClr val="6C6A39"/>
                </a:solidFill>
              </a:rPr>
              <a:t>...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763" y="1734946"/>
            <a:ext cx="6802120" cy="469679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Aj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keď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má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váš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malý podnik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veľa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zákazníkov, môže </a:t>
            </a:r>
            <a:r>
              <a:rPr sz="2300" spc="-20" dirty="0">
                <a:solidFill>
                  <a:srgbClr val="5F210F"/>
                </a:solidFill>
                <a:latin typeface="Calibri"/>
                <a:cs typeface="Calibri"/>
              </a:rPr>
              <a:t>mať </a:t>
            </a:r>
            <a:r>
              <a:rPr sz="2300" b="1" spc="-15" dirty="0">
                <a:solidFill>
                  <a:srgbClr val="5F210F"/>
                </a:solidFill>
                <a:latin typeface="Calibri"/>
                <a:cs typeface="Calibri"/>
              </a:rPr>
              <a:t>záporný </a:t>
            </a:r>
            <a:r>
              <a:rPr sz="2300" b="1" spc="-5" dirty="0">
                <a:solidFill>
                  <a:srgbClr val="5F210F"/>
                </a:solidFill>
                <a:latin typeface="Calibri"/>
                <a:cs typeface="Calibri"/>
              </a:rPr>
              <a:t>peňažný tok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Aby ste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znížili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riziko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neúspechu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potrebujete </a:t>
            </a:r>
            <a:r>
              <a:rPr sz="2300" b="1" spc="-5" dirty="0">
                <a:solidFill>
                  <a:srgbClr val="5F210F"/>
                </a:solidFill>
                <a:latin typeface="Calibri"/>
                <a:cs typeface="Calibri"/>
              </a:rPr>
              <a:t>pozitívny peňažný tok.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Existuje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viacero </a:t>
            </a:r>
            <a:r>
              <a:rPr sz="2300" spc="-25" dirty="0">
                <a:solidFill>
                  <a:srgbClr val="5F210F"/>
                </a:solidFill>
                <a:latin typeface="Calibri"/>
                <a:cs typeface="Calibri"/>
              </a:rPr>
              <a:t>spôsobov, ako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možno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zlepšiť </a:t>
            </a:r>
            <a:r>
              <a:rPr sz="2300" spc="-30" dirty="0">
                <a:solidFill>
                  <a:srgbClr val="5F210F"/>
                </a:solidFill>
                <a:latin typeface="Calibri"/>
                <a:cs typeface="Calibri"/>
              </a:rPr>
              <a:t>cashflow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napr.</a:t>
            </a:r>
            <a:endParaRPr sz="2300" dirty="0">
              <a:latin typeface="Calibri"/>
              <a:cs typeface="Calibri"/>
            </a:endParaRPr>
          </a:p>
          <a:p>
            <a:pPr marL="192405" marR="683260" indent="-180340">
              <a:lnSpc>
                <a:spcPts val="2590"/>
              </a:lnSpc>
              <a:spcBef>
                <a:spcPts val="610"/>
              </a:spcBef>
              <a:buFont typeface="Arial"/>
              <a:buChar char="•"/>
              <a:tabLst>
                <a:tab pos="193040" algn="l"/>
              </a:tabLst>
            </a:pP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Zvýšenie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príjmov z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predaja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- môžete </a:t>
            </a:r>
            <a:r>
              <a:rPr sz="2300" spc="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pokúsiť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predať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viac produktov</a:t>
            </a:r>
            <a:endParaRPr sz="2300" dirty="0">
              <a:latin typeface="Calibri"/>
              <a:cs typeface="Calibri"/>
            </a:endParaRPr>
          </a:p>
          <a:p>
            <a:pPr marL="192405" marR="304800" indent="-180340">
              <a:lnSpc>
                <a:spcPts val="2590"/>
              </a:lnSpc>
              <a:spcBef>
                <a:spcPts val="605"/>
              </a:spcBef>
              <a:buFont typeface="Arial"/>
              <a:buChar char="•"/>
              <a:tabLst>
                <a:tab pos="193040" algn="l"/>
              </a:tabLst>
            </a:pP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znížiť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náklady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300" spc="-20" dirty="0">
                <a:solidFill>
                  <a:srgbClr val="5F210F"/>
                </a:solidFill>
                <a:latin typeface="Calibri"/>
                <a:cs typeface="Calibri"/>
              </a:rPr>
              <a:t>môžete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vyjednať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lepšie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podmienky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dodávateľmi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alebo obmedziť nepodstatné výdavky.</a:t>
            </a:r>
            <a:endParaRPr sz="2300" dirty="0">
              <a:latin typeface="Calibri"/>
              <a:cs typeface="Calibri"/>
            </a:endParaRPr>
          </a:p>
          <a:p>
            <a:pPr marL="192405" indent="-180340">
              <a:lnSpc>
                <a:spcPts val="2735"/>
              </a:lnSpc>
              <a:spcBef>
                <a:spcPts val="275"/>
              </a:spcBef>
              <a:buFont typeface="Arial"/>
              <a:buChar char="•"/>
              <a:tabLst>
                <a:tab pos="193040" algn="l"/>
              </a:tabLst>
            </a:pP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odklad platieb - môžete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sa pokúsiť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odložiť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platby</a:t>
            </a:r>
            <a:endParaRPr sz="2300" dirty="0">
              <a:latin typeface="Calibri"/>
              <a:cs typeface="Calibri"/>
            </a:endParaRPr>
          </a:p>
          <a:p>
            <a:pPr marL="192405" marR="94615">
              <a:lnSpc>
                <a:spcPts val="2590"/>
              </a:lnSpc>
              <a:spcBef>
                <a:spcPts val="185"/>
              </a:spcBef>
            </a:pP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na pôžičky,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hypotéky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obchodné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úvery (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uistite sa, že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ide o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dočasný prístup).</a:t>
            </a:r>
            <a:endParaRPr sz="2300" dirty="0">
              <a:latin typeface="Calibri"/>
              <a:cs typeface="Calibri"/>
            </a:endParaRPr>
          </a:p>
          <a:p>
            <a:pPr marL="192405" marR="264795" indent="-180340">
              <a:lnSpc>
                <a:spcPts val="2590"/>
              </a:lnSpc>
              <a:spcBef>
                <a:spcPts val="605"/>
              </a:spcBef>
              <a:buFont typeface="Arial"/>
              <a:buChar char="•"/>
              <a:tabLst>
                <a:tab pos="193040" algn="l"/>
              </a:tabLst>
            </a:pP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dodatočné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financovanie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viete,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či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máte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nárok na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grant.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Možno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potrebujete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krátkodobú pôžičku</a:t>
            </a:r>
            <a:endParaRPr sz="23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29895" y="2161004"/>
            <a:ext cx="4348480" cy="20320"/>
          </a:xfrm>
          <a:custGeom>
            <a:avLst/>
            <a:gdLst/>
            <a:ahLst/>
            <a:cxnLst/>
            <a:rect l="l" t="t" r="r" b="b"/>
            <a:pathLst>
              <a:path w="4348480" h="20319">
                <a:moveTo>
                  <a:pt x="4347972" y="0"/>
                </a:moveTo>
                <a:lnTo>
                  <a:pt x="0" y="0"/>
                </a:lnTo>
                <a:lnTo>
                  <a:pt x="0" y="19812"/>
                </a:lnTo>
                <a:lnTo>
                  <a:pt x="4347972" y="19812"/>
                </a:lnTo>
                <a:lnTo>
                  <a:pt x="4347972" y="0"/>
                </a:lnTo>
                <a:close/>
              </a:path>
            </a:pathLst>
          </a:custGeom>
          <a:solidFill>
            <a:srgbClr val="5F21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9895" y="4719802"/>
            <a:ext cx="1584960" cy="20320"/>
          </a:xfrm>
          <a:custGeom>
            <a:avLst/>
            <a:gdLst/>
            <a:ahLst/>
            <a:cxnLst/>
            <a:rect l="l" t="t" r="r" b="b"/>
            <a:pathLst>
              <a:path w="1584960" h="20320">
                <a:moveTo>
                  <a:pt x="1584959" y="0"/>
                </a:moveTo>
                <a:lnTo>
                  <a:pt x="0" y="0"/>
                </a:lnTo>
                <a:lnTo>
                  <a:pt x="0" y="19811"/>
                </a:lnTo>
                <a:lnTo>
                  <a:pt x="1584959" y="19811"/>
                </a:lnTo>
                <a:lnTo>
                  <a:pt x="1584959" y="0"/>
                </a:lnTo>
                <a:close/>
              </a:path>
            </a:pathLst>
          </a:custGeom>
          <a:solidFill>
            <a:srgbClr val="5F21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9895" y="5833846"/>
            <a:ext cx="1545590" cy="20320"/>
          </a:xfrm>
          <a:custGeom>
            <a:avLst/>
            <a:gdLst/>
            <a:ahLst/>
            <a:cxnLst/>
            <a:rect l="l" t="t" r="r" b="b"/>
            <a:pathLst>
              <a:path w="1545589" h="20320">
                <a:moveTo>
                  <a:pt x="1545336" y="0"/>
                </a:moveTo>
                <a:lnTo>
                  <a:pt x="0" y="0"/>
                </a:lnTo>
                <a:lnTo>
                  <a:pt x="0" y="19812"/>
                </a:lnTo>
                <a:lnTo>
                  <a:pt x="1545336" y="19812"/>
                </a:lnTo>
                <a:lnTo>
                  <a:pt x="1545336" y="0"/>
                </a:lnTo>
                <a:close/>
              </a:path>
            </a:pathLst>
          </a:custGeom>
          <a:solidFill>
            <a:srgbClr val="5F21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3695" y="1808452"/>
            <a:ext cx="7000875" cy="477374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76200" marR="196215">
              <a:lnSpc>
                <a:spcPts val="2590"/>
              </a:lnSpc>
              <a:spcBef>
                <a:spcPts val="425"/>
              </a:spcBef>
              <a:tabLst>
                <a:tab pos="1659255" algn="l"/>
              </a:tabLst>
            </a:pPr>
            <a:r>
              <a:rPr lang="en-GB" sz="2400" b="1" spc="-10" dirty="0">
                <a:solidFill>
                  <a:srgbClr val="5F210F"/>
                </a:solidFill>
                <a:latin typeface="Calibri"/>
                <a:cs typeface="Calibri"/>
              </a:rPr>
              <a:t>1.</a:t>
            </a:r>
            <a:r>
              <a:rPr sz="2400" b="1" spc="247" baseline="24305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 krokom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preskúmania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kontroly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porovnanie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skutočných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príjmov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platieb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 tým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čo sa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očakávalo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plánovalo.</a:t>
            </a:r>
            <a:endParaRPr sz="2400" dirty="0">
              <a:latin typeface="Calibri"/>
              <a:cs typeface="Calibri"/>
            </a:endParaRPr>
          </a:p>
          <a:p>
            <a:pPr marL="76200" marR="68580">
              <a:lnSpc>
                <a:spcPts val="2590"/>
              </a:lnSpc>
              <a:spcBef>
                <a:spcPts val="101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rozdiely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medzi plánom a skutočnými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peňažnými tokmi? Prišli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všetky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účty, ktoré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ste očakávali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?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Boli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všetky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účty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také, ako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ste očakávali, napr.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servis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vozidla používaného na malom hospodárstve?</a:t>
            </a:r>
            <a:endParaRPr sz="2400" dirty="0">
              <a:latin typeface="Calibri"/>
              <a:cs typeface="Calibri"/>
            </a:endParaRPr>
          </a:p>
          <a:p>
            <a:pPr marL="76200" marR="426720">
              <a:lnSpc>
                <a:spcPts val="2590"/>
              </a:lnSpc>
              <a:spcBef>
                <a:spcPts val="1005"/>
              </a:spcBef>
            </a:pP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2</a:t>
            </a:r>
            <a:r>
              <a:rPr lang="en-GB" sz="2400" b="1" spc="-1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r>
              <a:rPr sz="2400" b="1" spc="-7" baseline="24305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 krokom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pochopiť,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prečo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tieto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rozdiely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vznikli?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Bol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predaj nižší,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sa očakávalo?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Došlo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k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neočakávanému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vyúčtovaniu?</a:t>
            </a:r>
            <a:endParaRPr sz="2400" dirty="0">
              <a:latin typeface="Calibri"/>
              <a:cs typeface="Calibri"/>
            </a:endParaRPr>
          </a:p>
          <a:p>
            <a:pPr marL="76200" marR="223520">
              <a:lnSpc>
                <a:spcPts val="2590"/>
              </a:lnSpc>
              <a:spcBef>
                <a:spcPts val="1000"/>
              </a:spcBef>
            </a:pP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3</a:t>
            </a:r>
            <a:r>
              <a:rPr lang="en-GB" sz="2400" b="1" spc="-1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r>
              <a:rPr sz="2400" b="1" spc="300" baseline="24305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 krokom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rozhodnúť,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dôsledky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čo s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nimi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môžete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urobiť.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nevyhnutné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identifikovať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problémy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čo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najskôr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prijať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opatrenia.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54965" y="571501"/>
            <a:ext cx="36658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2. </a:t>
            </a:r>
            <a:r>
              <a:rPr spc="-15" dirty="0"/>
              <a:t>Preskúmanie </a:t>
            </a:r>
            <a:r>
              <a:rPr dirty="0"/>
              <a:t>/ </a:t>
            </a:r>
            <a:r>
              <a:rPr spc="-15" dirty="0"/>
              <a:t>kontrola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2987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55455"/>
                </a:move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20358"/>
            <a:ext cx="1861185" cy="55880"/>
          </a:xfrm>
          <a:custGeom>
            <a:avLst/>
            <a:gdLst/>
            <a:ahLst/>
            <a:cxnLst/>
            <a:rect l="l" t="t" r="r" b="b"/>
            <a:pathLst>
              <a:path w="1861185" h="55879">
                <a:moveTo>
                  <a:pt x="1860849" y="55455"/>
                </a:moveTo>
                <a:lnTo>
                  <a:pt x="0" y="55455"/>
                </a:lnTo>
                <a:lnTo>
                  <a:pt x="0" y="0"/>
                </a:lnTo>
                <a:lnTo>
                  <a:pt x="1850118" y="0"/>
                </a:lnTo>
                <a:lnTo>
                  <a:pt x="1853002" y="13163"/>
                </a:lnTo>
                <a:lnTo>
                  <a:pt x="1855484" y="26927"/>
                </a:lnTo>
                <a:lnTo>
                  <a:pt x="1857965" y="41091"/>
                </a:lnTo>
                <a:lnTo>
                  <a:pt x="186084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5434"/>
            <a:ext cx="1725295" cy="55880"/>
          </a:xfrm>
          <a:custGeom>
            <a:avLst/>
            <a:gdLst/>
            <a:ahLst/>
            <a:cxnLst/>
            <a:rect l="l" t="t" r="r" b="b"/>
            <a:pathLst>
              <a:path w="1725295" h="55879">
                <a:moveTo>
                  <a:pt x="1697730" y="55455"/>
                </a:moveTo>
                <a:lnTo>
                  <a:pt x="0" y="55455"/>
                </a:lnTo>
                <a:lnTo>
                  <a:pt x="0" y="0"/>
                </a:lnTo>
                <a:lnTo>
                  <a:pt x="1697730" y="0"/>
                </a:lnTo>
                <a:lnTo>
                  <a:pt x="1718254" y="8664"/>
                </a:lnTo>
                <a:lnTo>
                  <a:pt x="1725095" y="27727"/>
                </a:lnTo>
                <a:lnTo>
                  <a:pt x="1718254" y="46790"/>
                </a:lnTo>
                <a:lnTo>
                  <a:pt x="169773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052026"/>
            <a:ext cx="1210945" cy="55880"/>
          </a:xfrm>
          <a:custGeom>
            <a:avLst/>
            <a:gdLst/>
            <a:ahLst/>
            <a:cxnLst/>
            <a:rect l="l" t="t" r="r" b="b"/>
            <a:pathLst>
              <a:path w="1210945" h="55879">
                <a:moveTo>
                  <a:pt x="1210518" y="55455"/>
                </a:moveTo>
                <a:lnTo>
                  <a:pt x="0" y="55455"/>
                </a:lnTo>
                <a:lnTo>
                  <a:pt x="0" y="0"/>
                </a:lnTo>
                <a:lnTo>
                  <a:pt x="1116080" y="0"/>
                </a:lnTo>
                <a:lnTo>
                  <a:pt x="1140193" y="13163"/>
                </a:lnTo>
                <a:lnTo>
                  <a:pt x="1164104" y="26927"/>
                </a:lnTo>
                <a:lnTo>
                  <a:pt x="1187613" y="41091"/>
                </a:lnTo>
                <a:lnTo>
                  <a:pt x="1210518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800994"/>
            <a:ext cx="1803400" cy="57785"/>
          </a:xfrm>
          <a:custGeom>
            <a:avLst/>
            <a:gdLst/>
            <a:ahLst/>
            <a:cxnLst/>
            <a:rect l="l" t="t" r="r" b="b"/>
            <a:pathLst>
              <a:path w="1803400" h="57784">
                <a:moveTo>
                  <a:pt x="1781436" y="57587"/>
                </a:moveTo>
                <a:lnTo>
                  <a:pt x="0" y="57587"/>
                </a:lnTo>
                <a:lnTo>
                  <a:pt x="0" y="0"/>
                </a:lnTo>
                <a:lnTo>
                  <a:pt x="1802899" y="0"/>
                </a:lnTo>
                <a:lnTo>
                  <a:pt x="1797734" y="14396"/>
                </a:lnTo>
                <a:lnTo>
                  <a:pt x="1786600" y="43190"/>
                </a:lnTo>
                <a:lnTo>
                  <a:pt x="1781436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205918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1872995" y="55455"/>
                </a:move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lnTo>
                  <a:pt x="1872995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2749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0"/>
                </a:moveTo>
                <a:lnTo>
                  <a:pt x="0" y="55455"/>
                </a:ln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237586"/>
            <a:ext cx="1447165" cy="55880"/>
          </a:xfrm>
          <a:custGeom>
            <a:avLst/>
            <a:gdLst/>
            <a:ahLst/>
            <a:cxnLst/>
            <a:rect l="l" t="t" r="r" b="b"/>
            <a:pathLst>
              <a:path w="1447165" h="55879">
                <a:moveTo>
                  <a:pt x="1446612" y="55455"/>
                </a:moveTo>
                <a:lnTo>
                  <a:pt x="0" y="55455"/>
                </a:lnTo>
                <a:lnTo>
                  <a:pt x="0" y="0"/>
                </a:lnTo>
                <a:lnTo>
                  <a:pt x="1386515" y="0"/>
                </a:lnTo>
                <a:lnTo>
                  <a:pt x="1401338" y="13163"/>
                </a:lnTo>
                <a:lnTo>
                  <a:pt x="1416563" y="26927"/>
                </a:lnTo>
                <a:lnTo>
                  <a:pt x="1431789" y="41091"/>
                </a:lnTo>
                <a:lnTo>
                  <a:pt x="1446612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536191"/>
            <a:ext cx="1680845" cy="55880"/>
          </a:xfrm>
          <a:custGeom>
            <a:avLst/>
            <a:gdLst/>
            <a:ahLst/>
            <a:cxnLst/>
            <a:rect l="l" t="t" r="r" b="b"/>
            <a:pathLst>
              <a:path w="1680845" h="55879">
                <a:moveTo>
                  <a:pt x="1680559" y="55455"/>
                </a:moveTo>
                <a:lnTo>
                  <a:pt x="0" y="55455"/>
                </a:lnTo>
                <a:lnTo>
                  <a:pt x="0" y="0"/>
                </a:lnTo>
                <a:lnTo>
                  <a:pt x="1646218" y="0"/>
                </a:lnTo>
                <a:lnTo>
                  <a:pt x="1663389" y="26927"/>
                </a:lnTo>
                <a:lnTo>
                  <a:pt x="1672175" y="41091"/>
                </a:lnTo>
                <a:lnTo>
                  <a:pt x="168055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685493"/>
            <a:ext cx="1758314" cy="55880"/>
          </a:xfrm>
          <a:custGeom>
            <a:avLst/>
            <a:gdLst/>
            <a:ahLst/>
            <a:cxnLst/>
            <a:rect l="l" t="t" r="r" b="b"/>
            <a:pathLst>
              <a:path w="1758314" h="55879">
                <a:moveTo>
                  <a:pt x="1757826" y="55455"/>
                </a:moveTo>
                <a:lnTo>
                  <a:pt x="0" y="55455"/>
                </a:lnTo>
                <a:lnTo>
                  <a:pt x="0" y="0"/>
                </a:lnTo>
                <a:lnTo>
                  <a:pt x="1732071" y="0"/>
                </a:lnTo>
                <a:lnTo>
                  <a:pt x="1738510" y="13163"/>
                </a:lnTo>
                <a:lnTo>
                  <a:pt x="1744949" y="26927"/>
                </a:lnTo>
                <a:lnTo>
                  <a:pt x="1751388" y="41091"/>
                </a:lnTo>
                <a:lnTo>
                  <a:pt x="1757826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832662"/>
            <a:ext cx="1816100" cy="57785"/>
          </a:xfrm>
          <a:custGeom>
            <a:avLst/>
            <a:gdLst/>
            <a:ahLst/>
            <a:cxnLst/>
            <a:rect l="l" t="t" r="r" b="b"/>
            <a:pathLst>
              <a:path w="1816100" h="57785">
                <a:moveTo>
                  <a:pt x="1815777" y="57587"/>
                </a:moveTo>
                <a:lnTo>
                  <a:pt x="0" y="57587"/>
                </a:lnTo>
                <a:lnTo>
                  <a:pt x="0" y="0"/>
                </a:lnTo>
                <a:lnTo>
                  <a:pt x="1796460" y="0"/>
                </a:lnTo>
                <a:lnTo>
                  <a:pt x="1815777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386888"/>
            <a:ext cx="1579880" cy="55880"/>
          </a:xfrm>
          <a:custGeom>
            <a:avLst/>
            <a:gdLst/>
            <a:ahLst/>
            <a:cxnLst/>
            <a:rect l="l" t="t" r="r" b="b"/>
            <a:pathLst>
              <a:path w="1579880" h="55879">
                <a:moveTo>
                  <a:pt x="1579683" y="55455"/>
                </a:moveTo>
                <a:lnTo>
                  <a:pt x="0" y="55455"/>
                </a:lnTo>
                <a:lnTo>
                  <a:pt x="0" y="0"/>
                </a:lnTo>
                <a:lnTo>
                  <a:pt x="1532464" y="0"/>
                </a:lnTo>
                <a:lnTo>
                  <a:pt x="1544973" y="13163"/>
                </a:lnTo>
                <a:lnTo>
                  <a:pt x="1556878" y="26927"/>
                </a:lnTo>
                <a:lnTo>
                  <a:pt x="1568381" y="41091"/>
                </a:lnTo>
                <a:lnTo>
                  <a:pt x="1579683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39667" y="6464808"/>
            <a:ext cx="5313045" cy="277495"/>
          </a:xfrm>
          <a:custGeom>
            <a:avLst/>
            <a:gdLst/>
            <a:ahLst/>
            <a:cxnLst/>
            <a:rect l="l" t="t" r="r" b="b"/>
            <a:pathLst>
              <a:path w="5313045" h="277495">
                <a:moveTo>
                  <a:pt x="0" y="0"/>
                </a:moveTo>
                <a:lnTo>
                  <a:pt x="5312664" y="0"/>
                </a:lnTo>
                <a:lnTo>
                  <a:pt x="5312664" y="277367"/>
                </a:lnTo>
                <a:lnTo>
                  <a:pt x="0" y="27736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E2E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463796" y="6382511"/>
            <a:ext cx="3274060" cy="445134"/>
            <a:chOff x="4463796" y="6382511"/>
            <a:chExt cx="3274060" cy="445134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646272" y="1431848"/>
            <a:ext cx="5427345" cy="18364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2794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Pravidelná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kontrola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finančných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údajov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umožní lepšie kontrolovať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financie.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1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Získanie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odpovedí 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týchto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5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otázok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dobrý začiatok.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0813" y="3594912"/>
            <a:ext cx="1167765" cy="372110"/>
          </a:xfrm>
          <a:prstGeom prst="rect">
            <a:avLst/>
          </a:prstGeom>
          <a:solidFill>
            <a:srgbClr val="6C6A39"/>
          </a:solidFill>
        </p:spPr>
        <p:txBody>
          <a:bodyPr vert="horz" wrap="square" lIns="0" tIns="0" rIns="0" bIns="0" rtlCol="0">
            <a:spAutoFit/>
          </a:bodyPr>
          <a:lstStyle/>
          <a:p>
            <a:pPr marL="67945">
              <a:lnSpc>
                <a:spcPts val="2770"/>
              </a:lnSpc>
            </a:pP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TOP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TIP: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31232" y="3568496"/>
            <a:ext cx="3725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Najlepším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plánom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bude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pravdepodobne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95600" y="5950203"/>
            <a:ext cx="304495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sz="2400" spc="-5" dirty="0">
                <a:solidFill>
                  <a:srgbClr val="5F210F"/>
                </a:solidFill>
                <a:latin typeface="Calibri"/>
                <a:cs typeface="Calibri"/>
              </a:rPr>
              <a:t>p</a:t>
            </a:r>
            <a:r>
              <a:rPr lang="en-GB" sz="2400" spc="-5" dirty="0">
                <a:solidFill>
                  <a:srgbClr val="5F210F"/>
                </a:solidFill>
                <a:latin typeface="Calibri"/>
                <a:cs typeface="Calibri"/>
              </a:rPr>
              <a:t>r</a:t>
            </a:r>
            <a:r>
              <a:rPr lang="sk-SK" sz="2400" spc="-5" dirty="0" err="1">
                <a:solidFill>
                  <a:srgbClr val="5F210F"/>
                </a:solidFill>
                <a:latin typeface="Calibri"/>
                <a:cs typeface="Calibri"/>
              </a:rPr>
              <a:t>íjmov</a:t>
            </a:r>
            <a:r>
              <a:rPr lang="sk-SK" sz="2400" spc="-5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 podnikania.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662707" y="489427"/>
            <a:ext cx="4330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Calibri"/>
                <a:cs typeface="Calibri"/>
              </a:rPr>
              <a:t>Dobré otázky</a:t>
            </a:r>
            <a:r>
              <a:rPr b="0" spc="-25" dirty="0">
                <a:latin typeface="Calibri"/>
                <a:cs typeface="Calibri"/>
              </a:rPr>
              <a:t>: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251447" y="1578863"/>
            <a:ext cx="510540" cy="634365"/>
          </a:xfrm>
          <a:prstGeom prst="rect">
            <a:avLst/>
          </a:prstGeom>
          <a:ln w="9525">
            <a:solidFill>
              <a:srgbClr val="DDDDDD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185"/>
              </a:spcBef>
            </a:pPr>
            <a:r>
              <a:rPr sz="3200" dirty="0">
                <a:solidFill>
                  <a:srgbClr val="6C6A39"/>
                </a:solidFill>
                <a:latin typeface="Calibri"/>
                <a:cs typeface="Calibri"/>
              </a:rPr>
              <a:t>1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125736" y="1682149"/>
            <a:ext cx="48037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Môžete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skôr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predať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hospodárske zvieratá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produkty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?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51447" y="2491739"/>
            <a:ext cx="510540" cy="634365"/>
          </a:xfrm>
          <a:prstGeom prst="rect">
            <a:avLst/>
          </a:prstGeom>
          <a:ln w="9525">
            <a:solidFill>
              <a:srgbClr val="DDDDDD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185"/>
              </a:spcBef>
            </a:pPr>
            <a:r>
              <a:rPr sz="3200" dirty="0">
                <a:solidFill>
                  <a:srgbClr val="6C6A39"/>
                </a:solidFill>
                <a:latin typeface="Calibri"/>
                <a:cs typeface="Calibri"/>
              </a:rPr>
              <a:t>2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12486" y="2649556"/>
            <a:ext cx="41433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Môžete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odložiť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platbu účtov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?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51447" y="3467100"/>
            <a:ext cx="510540" cy="635635"/>
          </a:xfrm>
          <a:prstGeom prst="rect">
            <a:avLst/>
          </a:prstGeom>
          <a:ln w="9525">
            <a:solidFill>
              <a:srgbClr val="DDDDDD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190"/>
              </a:spcBef>
            </a:pPr>
            <a:r>
              <a:rPr sz="3200" dirty="0">
                <a:solidFill>
                  <a:srgbClr val="6C6A39"/>
                </a:solidFill>
                <a:latin typeface="Calibri"/>
                <a:cs typeface="Calibri"/>
              </a:rPr>
              <a:t>3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99232" y="3616963"/>
            <a:ext cx="49847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Môžete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krátky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čas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odložiť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nejakú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prácu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?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66688" y="4443984"/>
            <a:ext cx="510540" cy="635635"/>
          </a:xfrm>
          <a:prstGeom prst="rect">
            <a:avLst/>
          </a:prstGeom>
          <a:ln w="9525">
            <a:solidFill>
              <a:srgbClr val="DDDDDD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90"/>
              </a:spcBef>
            </a:pPr>
            <a:r>
              <a:rPr sz="3200" dirty="0">
                <a:solidFill>
                  <a:srgbClr val="6C6A39"/>
                </a:solidFill>
                <a:latin typeface="Calibri"/>
                <a:cs typeface="Calibri"/>
              </a:rPr>
              <a:t>4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99232" y="4433496"/>
            <a:ext cx="4059554" cy="6623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Budete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200" b="1" spc="-20" dirty="0">
                <a:solidFill>
                  <a:srgbClr val="5F210F"/>
                </a:solidFill>
                <a:latin typeface="Calibri"/>
                <a:cs typeface="Calibri"/>
              </a:rPr>
              <a:t>musieť poradiť s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manažérom banky o možnostiach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financovania?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51447" y="5411723"/>
            <a:ext cx="510540" cy="635635"/>
          </a:xfrm>
          <a:prstGeom prst="rect">
            <a:avLst/>
          </a:prstGeom>
          <a:ln w="9525">
            <a:solidFill>
              <a:srgbClr val="DDDDDD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185"/>
              </a:spcBef>
            </a:pPr>
            <a:r>
              <a:rPr sz="3200" dirty="0">
                <a:solidFill>
                  <a:srgbClr val="6C6A39"/>
                </a:solidFill>
                <a:latin typeface="Calibri"/>
                <a:cs typeface="Calibri"/>
              </a:rPr>
              <a:t>5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125736" y="5400905"/>
            <a:ext cx="4432935" cy="6623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Koľko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budete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potrebovať </a:t>
            </a:r>
            <a:r>
              <a:rPr sz="2200" b="1" spc="-25" dirty="0">
                <a:solidFill>
                  <a:srgbClr val="5F210F"/>
                </a:solidFill>
                <a:latin typeface="Calibri"/>
                <a:cs typeface="Calibri"/>
              </a:rPr>
              <a:t>navyše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dlho?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6" name="object 22">
            <a:extLst>
              <a:ext uri="{FF2B5EF4-FFF2-40B4-BE49-F238E27FC236}">
                <a16:creationId xmlns:a16="http://schemas.microsoft.com/office/drawing/2014/main" id="{7D749464-8C8A-0B80-A6E0-A55C140715D1}"/>
              </a:ext>
            </a:extLst>
          </p:cNvPr>
          <p:cNvSpPr txBox="1"/>
          <p:nvPr/>
        </p:nvSpPr>
        <p:spPr>
          <a:xfrm>
            <a:off x="-63673" y="4274943"/>
            <a:ext cx="611949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814705" marR="5080" indent="-81280" algn="r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ročný plán vrátane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všetkých vstupných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výstupných mesačných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platieb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aktualizovaný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mesačne na základe</a:t>
            </a:r>
            <a:endParaRPr sz="2400" dirty="0">
              <a:latin typeface="Calibri"/>
              <a:cs typeface="Calibri"/>
            </a:endParaRPr>
          </a:p>
          <a:p>
            <a:pPr marR="12065" algn="r">
              <a:lnSpc>
                <a:spcPts val="2555"/>
              </a:lnSpc>
              <a:tabLst>
                <a:tab pos="72898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 	preskúmanie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skutočnej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hotovosti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porovnaní 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plánovanou a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7830" y="2096232"/>
            <a:ext cx="2760345" cy="15621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60" dirty="0">
                <a:solidFill>
                  <a:srgbClr val="5F210F"/>
                </a:solidFill>
                <a:latin typeface="Calibri"/>
                <a:cs typeface="Calibri"/>
              </a:rPr>
              <a:t>Pochopenie </a:t>
            </a:r>
            <a:r>
              <a:rPr sz="3600" spc="-5" dirty="0">
                <a:solidFill>
                  <a:srgbClr val="5F210F"/>
                </a:solidFill>
                <a:latin typeface="Calibri"/>
                <a:cs typeface="Calibri"/>
              </a:rPr>
              <a:t>analýzy </a:t>
            </a:r>
            <a:r>
              <a:rPr sz="3600" spc="-10" dirty="0">
                <a:solidFill>
                  <a:srgbClr val="5F210F"/>
                </a:solidFill>
                <a:latin typeface="Calibri"/>
                <a:cs typeface="Calibri"/>
              </a:rPr>
              <a:t>zisku </a:t>
            </a:r>
            <a:r>
              <a:rPr sz="36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3600" spc="-5" dirty="0">
                <a:solidFill>
                  <a:srgbClr val="5F210F"/>
                </a:solidFill>
                <a:latin typeface="Calibri"/>
                <a:cs typeface="Calibri"/>
              </a:rPr>
              <a:t>straty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07830" y="821546"/>
            <a:ext cx="643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A13A22"/>
                </a:solidFill>
                <a:latin typeface="Calibri"/>
                <a:cs typeface="Calibri"/>
              </a:rPr>
              <a:t>02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3030" y="2043973"/>
            <a:ext cx="6440170" cy="39376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065" marR="5080" indent="-635" algn="ctr">
              <a:lnSpc>
                <a:spcPts val="2590"/>
              </a:lnSpc>
              <a:spcBef>
                <a:spcPts val="425"/>
              </a:spcBef>
            </a:pPr>
            <a:r>
              <a:rPr sz="2400" b="1" spc="-20" dirty="0">
                <a:solidFill>
                  <a:srgbClr val="5F210F"/>
                </a:solidFill>
                <a:latin typeface="Calibri"/>
                <a:cs typeface="Calibri"/>
              </a:rPr>
              <a:t>Výkaz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ziskov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strát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(P&amp;L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)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 alebo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výkaz z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iskov a strát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je finančná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správa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, ktorá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poskytuje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prehľad o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vašich príjmoch, výdavkoch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a ziskoch/stratách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určité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časové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obdobie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(spravidla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štvrťrok alebo rok).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103505" marR="96520" algn="ctr">
              <a:lnSpc>
                <a:spcPts val="2590"/>
              </a:lnSpc>
              <a:spcBef>
                <a:spcPts val="1680"/>
              </a:spcBef>
              <a:tabLst>
                <a:tab pos="5734685" algn="l"/>
              </a:tabLst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Výkaz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P&amp;L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ukazuje schopnosť </a:t>
            </a:r>
            <a:r>
              <a:rPr sz="2400" spc="-35" dirty="0">
                <a:solidFill>
                  <a:srgbClr val="5F210F"/>
                </a:solidFill>
                <a:latin typeface="Calibri"/>
                <a:cs typeface="Calibri"/>
              </a:rPr>
              <a:t>človeka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generovať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tržby, riadiť výdavky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vytvárať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zisky.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Používaním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výkazu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P&amp;L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vašom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malom hospodárstve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sa posuniete k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využívaniu finančných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údajov na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prijímanie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správnejších rozhodnutí.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4457" y="258691"/>
            <a:ext cx="468630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50315" marR="5080" indent="-1238250">
              <a:lnSpc>
                <a:spcPts val="3890"/>
              </a:lnSpc>
              <a:spcBef>
                <a:spcPts val="585"/>
              </a:spcBef>
            </a:pPr>
            <a:r>
              <a:rPr spc="-10" dirty="0"/>
              <a:t>Čo </a:t>
            </a:r>
            <a:r>
              <a:rPr dirty="0"/>
              <a:t>je to </a:t>
            </a:r>
            <a:r>
              <a:rPr spc="-20" dirty="0"/>
              <a:t>výkaz </a:t>
            </a:r>
            <a:r>
              <a:rPr spc="-10" dirty="0"/>
              <a:t>ziskov </a:t>
            </a:r>
            <a:r>
              <a:rPr spc="-5" dirty="0"/>
              <a:t>a strát?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433810" y="2506976"/>
            <a:ext cx="2932430" cy="2816860"/>
            <a:chOff x="8433810" y="2506976"/>
            <a:chExt cx="2932430" cy="2816860"/>
          </a:xfrm>
        </p:grpSpPr>
        <p:sp>
          <p:nvSpPr>
            <p:cNvPr id="5" name="object 5"/>
            <p:cNvSpPr/>
            <p:nvPr/>
          </p:nvSpPr>
          <p:spPr>
            <a:xfrm>
              <a:off x="8433803" y="2506979"/>
              <a:ext cx="2932430" cy="2816860"/>
            </a:xfrm>
            <a:custGeom>
              <a:avLst/>
              <a:gdLst/>
              <a:ahLst/>
              <a:cxnLst/>
              <a:rect l="l" t="t" r="r" b="b"/>
              <a:pathLst>
                <a:path w="2932429" h="2816860">
                  <a:moveTo>
                    <a:pt x="1932444" y="1444752"/>
                  </a:moveTo>
                  <a:lnTo>
                    <a:pt x="1925688" y="1393952"/>
                  </a:lnTo>
                  <a:lnTo>
                    <a:pt x="1906574" y="1343152"/>
                  </a:lnTo>
                  <a:lnTo>
                    <a:pt x="1876894" y="1317752"/>
                  </a:lnTo>
                  <a:lnTo>
                    <a:pt x="1866315" y="1310779"/>
                  </a:lnTo>
                  <a:lnTo>
                    <a:pt x="1866315" y="1698752"/>
                  </a:lnTo>
                  <a:lnTo>
                    <a:pt x="1858962" y="1728165"/>
                  </a:lnTo>
                  <a:lnTo>
                    <a:pt x="1858962" y="2181352"/>
                  </a:lnTo>
                  <a:lnTo>
                    <a:pt x="1858962" y="2435352"/>
                  </a:lnTo>
                  <a:lnTo>
                    <a:pt x="1858962" y="2663952"/>
                  </a:lnTo>
                  <a:lnTo>
                    <a:pt x="1858962" y="2676652"/>
                  </a:lnTo>
                  <a:lnTo>
                    <a:pt x="1853793" y="2702052"/>
                  </a:lnTo>
                  <a:lnTo>
                    <a:pt x="1839671" y="2727452"/>
                  </a:lnTo>
                  <a:lnTo>
                    <a:pt x="1818665" y="2740152"/>
                  </a:lnTo>
                  <a:lnTo>
                    <a:pt x="1792833" y="2752852"/>
                  </a:lnTo>
                  <a:lnTo>
                    <a:pt x="1138885" y="2752852"/>
                  </a:lnTo>
                  <a:lnTo>
                    <a:pt x="1113053" y="2740152"/>
                  </a:lnTo>
                  <a:lnTo>
                    <a:pt x="1092047" y="2727452"/>
                  </a:lnTo>
                  <a:lnTo>
                    <a:pt x="1077925" y="2702052"/>
                  </a:lnTo>
                  <a:lnTo>
                    <a:pt x="1072756" y="2676652"/>
                  </a:lnTo>
                  <a:lnTo>
                    <a:pt x="1072756" y="2663952"/>
                  </a:lnTo>
                  <a:lnTo>
                    <a:pt x="1077925" y="2638552"/>
                  </a:lnTo>
                  <a:lnTo>
                    <a:pt x="1092047" y="2613152"/>
                  </a:lnTo>
                  <a:lnTo>
                    <a:pt x="1113053" y="2600452"/>
                  </a:lnTo>
                  <a:lnTo>
                    <a:pt x="1138885" y="2587752"/>
                  </a:lnTo>
                  <a:lnTo>
                    <a:pt x="1792833" y="2587752"/>
                  </a:lnTo>
                  <a:lnTo>
                    <a:pt x="1818665" y="2600452"/>
                  </a:lnTo>
                  <a:lnTo>
                    <a:pt x="1839671" y="2613152"/>
                  </a:lnTo>
                  <a:lnTo>
                    <a:pt x="1853793" y="2638552"/>
                  </a:lnTo>
                  <a:lnTo>
                    <a:pt x="1858962" y="2663952"/>
                  </a:lnTo>
                  <a:lnTo>
                    <a:pt x="1858962" y="2435352"/>
                  </a:lnTo>
                  <a:lnTo>
                    <a:pt x="1853679" y="2460752"/>
                  </a:lnTo>
                  <a:lnTo>
                    <a:pt x="1838756" y="2486152"/>
                  </a:lnTo>
                  <a:lnTo>
                    <a:pt x="1815566" y="2498852"/>
                  </a:lnTo>
                  <a:lnTo>
                    <a:pt x="1102728" y="2498852"/>
                  </a:lnTo>
                  <a:lnTo>
                    <a:pt x="1094803" y="2486152"/>
                  </a:lnTo>
                  <a:lnTo>
                    <a:pt x="1137894" y="2473452"/>
                  </a:lnTo>
                  <a:lnTo>
                    <a:pt x="1178509" y="2448052"/>
                  </a:lnTo>
                  <a:lnTo>
                    <a:pt x="1197241" y="2435352"/>
                  </a:lnTo>
                  <a:lnTo>
                    <a:pt x="1215961" y="2422652"/>
                  </a:lnTo>
                  <a:lnTo>
                    <a:pt x="1249514" y="2384552"/>
                  </a:lnTo>
                  <a:lnTo>
                    <a:pt x="1278496" y="2346452"/>
                  </a:lnTo>
                  <a:lnTo>
                    <a:pt x="1785480" y="2346452"/>
                  </a:lnTo>
                  <a:lnTo>
                    <a:pt x="1812467" y="2359152"/>
                  </a:lnTo>
                  <a:lnTo>
                    <a:pt x="1836000" y="2371852"/>
                  </a:lnTo>
                  <a:lnTo>
                    <a:pt x="1852650" y="2397252"/>
                  </a:lnTo>
                  <a:lnTo>
                    <a:pt x="1858962" y="2435352"/>
                  </a:lnTo>
                  <a:lnTo>
                    <a:pt x="1858962" y="2181352"/>
                  </a:lnTo>
                  <a:lnTo>
                    <a:pt x="1853679" y="2219452"/>
                  </a:lnTo>
                  <a:lnTo>
                    <a:pt x="1838756" y="2244852"/>
                  </a:lnTo>
                  <a:lnTo>
                    <a:pt x="1815566" y="2257552"/>
                  </a:lnTo>
                  <a:lnTo>
                    <a:pt x="1785480" y="2270252"/>
                  </a:lnTo>
                  <a:lnTo>
                    <a:pt x="1322578" y="2270252"/>
                  </a:lnTo>
                  <a:lnTo>
                    <a:pt x="1337741" y="2232152"/>
                  </a:lnTo>
                  <a:lnTo>
                    <a:pt x="1350137" y="2181352"/>
                  </a:lnTo>
                  <a:lnTo>
                    <a:pt x="1359776" y="2143252"/>
                  </a:lnTo>
                  <a:lnTo>
                    <a:pt x="1366672" y="2105152"/>
                  </a:lnTo>
                  <a:lnTo>
                    <a:pt x="1812467" y="2105152"/>
                  </a:lnTo>
                  <a:lnTo>
                    <a:pt x="1836000" y="2130552"/>
                  </a:lnTo>
                  <a:lnTo>
                    <a:pt x="1852650" y="2155952"/>
                  </a:lnTo>
                  <a:lnTo>
                    <a:pt x="1858962" y="2181352"/>
                  </a:lnTo>
                  <a:lnTo>
                    <a:pt x="1858962" y="1728165"/>
                  </a:lnTo>
                  <a:lnTo>
                    <a:pt x="1856790" y="1736852"/>
                  </a:lnTo>
                  <a:lnTo>
                    <a:pt x="1851621" y="1744522"/>
                  </a:lnTo>
                  <a:lnTo>
                    <a:pt x="1851621" y="1940052"/>
                  </a:lnTo>
                  <a:lnTo>
                    <a:pt x="1850580" y="1978152"/>
                  </a:lnTo>
                  <a:lnTo>
                    <a:pt x="1837842" y="2003552"/>
                  </a:lnTo>
                  <a:lnTo>
                    <a:pt x="1815452" y="2016252"/>
                  </a:lnTo>
                  <a:lnTo>
                    <a:pt x="1366672" y="2016252"/>
                  </a:lnTo>
                  <a:lnTo>
                    <a:pt x="1360817" y="1978152"/>
                  </a:lnTo>
                  <a:lnTo>
                    <a:pt x="1352892" y="1940052"/>
                  </a:lnTo>
                  <a:lnTo>
                    <a:pt x="1340840" y="1889252"/>
                  </a:lnTo>
                  <a:lnTo>
                    <a:pt x="1322578" y="1851152"/>
                  </a:lnTo>
                  <a:lnTo>
                    <a:pt x="1778139" y="1851152"/>
                  </a:lnTo>
                  <a:lnTo>
                    <a:pt x="1805127" y="1863852"/>
                  </a:lnTo>
                  <a:lnTo>
                    <a:pt x="1828660" y="1876552"/>
                  </a:lnTo>
                  <a:lnTo>
                    <a:pt x="1845310" y="1901952"/>
                  </a:lnTo>
                  <a:lnTo>
                    <a:pt x="1851621" y="1940052"/>
                  </a:lnTo>
                  <a:lnTo>
                    <a:pt x="1851621" y="1744522"/>
                  </a:lnTo>
                  <a:lnTo>
                    <a:pt x="1839671" y="1762252"/>
                  </a:lnTo>
                  <a:lnTo>
                    <a:pt x="1815680" y="1774952"/>
                  </a:lnTo>
                  <a:lnTo>
                    <a:pt x="1785480" y="1787652"/>
                  </a:lnTo>
                  <a:lnTo>
                    <a:pt x="1296187" y="1787652"/>
                  </a:lnTo>
                  <a:lnTo>
                    <a:pt x="1296187" y="2067052"/>
                  </a:lnTo>
                  <a:lnTo>
                    <a:pt x="1293126" y="2117852"/>
                  </a:lnTo>
                  <a:lnTo>
                    <a:pt x="1284554" y="2168652"/>
                  </a:lnTo>
                  <a:lnTo>
                    <a:pt x="1270609" y="2206752"/>
                  </a:lnTo>
                  <a:lnTo>
                    <a:pt x="1251394" y="2257552"/>
                  </a:lnTo>
                  <a:lnTo>
                    <a:pt x="1227048" y="2295652"/>
                  </a:lnTo>
                  <a:lnTo>
                    <a:pt x="1197673" y="2333752"/>
                  </a:lnTo>
                  <a:lnTo>
                    <a:pt x="1159903" y="2371852"/>
                  </a:lnTo>
                  <a:lnTo>
                    <a:pt x="1118692" y="2397252"/>
                  </a:lnTo>
                  <a:lnTo>
                    <a:pt x="1074712" y="2422652"/>
                  </a:lnTo>
                  <a:lnTo>
                    <a:pt x="1028674" y="2435352"/>
                  </a:lnTo>
                  <a:lnTo>
                    <a:pt x="885050" y="2435352"/>
                  </a:lnTo>
                  <a:lnTo>
                    <a:pt x="881722" y="2433574"/>
                  </a:lnTo>
                  <a:lnTo>
                    <a:pt x="881722" y="2663952"/>
                  </a:lnTo>
                  <a:lnTo>
                    <a:pt x="876554" y="2702052"/>
                  </a:lnTo>
                  <a:lnTo>
                    <a:pt x="862431" y="2714752"/>
                  </a:lnTo>
                  <a:lnTo>
                    <a:pt x="841425" y="2740152"/>
                  </a:lnTo>
                  <a:lnTo>
                    <a:pt x="135826" y="2740152"/>
                  </a:lnTo>
                  <a:lnTo>
                    <a:pt x="114820" y="2714752"/>
                  </a:lnTo>
                  <a:lnTo>
                    <a:pt x="100698" y="2702052"/>
                  </a:lnTo>
                  <a:lnTo>
                    <a:pt x="95529" y="2663952"/>
                  </a:lnTo>
                  <a:lnTo>
                    <a:pt x="80835" y="2663952"/>
                  </a:lnTo>
                  <a:lnTo>
                    <a:pt x="84848" y="2638552"/>
                  </a:lnTo>
                  <a:lnTo>
                    <a:pt x="96443" y="2613152"/>
                  </a:lnTo>
                  <a:lnTo>
                    <a:pt x="114922" y="2600452"/>
                  </a:lnTo>
                  <a:lnTo>
                    <a:pt x="139611" y="2587752"/>
                  </a:lnTo>
                  <a:lnTo>
                    <a:pt x="822947" y="2587752"/>
                  </a:lnTo>
                  <a:lnTo>
                    <a:pt x="844524" y="2600452"/>
                  </a:lnTo>
                  <a:lnTo>
                    <a:pt x="863358" y="2613152"/>
                  </a:lnTo>
                  <a:lnTo>
                    <a:pt x="876668" y="2638552"/>
                  </a:lnTo>
                  <a:lnTo>
                    <a:pt x="881722" y="2663952"/>
                  </a:lnTo>
                  <a:lnTo>
                    <a:pt x="881722" y="2433574"/>
                  </a:lnTo>
                  <a:lnTo>
                    <a:pt x="844981" y="2413889"/>
                  </a:lnTo>
                  <a:lnTo>
                    <a:pt x="844981" y="2486152"/>
                  </a:lnTo>
                  <a:lnTo>
                    <a:pt x="838327" y="2498852"/>
                  </a:lnTo>
                  <a:lnTo>
                    <a:pt x="139611" y="2498852"/>
                  </a:lnTo>
                  <a:lnTo>
                    <a:pt x="114922" y="2486152"/>
                  </a:lnTo>
                  <a:lnTo>
                    <a:pt x="96443" y="2473452"/>
                  </a:lnTo>
                  <a:lnTo>
                    <a:pt x="84848" y="2448052"/>
                  </a:lnTo>
                  <a:lnTo>
                    <a:pt x="80835" y="2409952"/>
                  </a:lnTo>
                  <a:lnTo>
                    <a:pt x="90246" y="2384552"/>
                  </a:lnTo>
                  <a:lnTo>
                    <a:pt x="106540" y="2359152"/>
                  </a:lnTo>
                  <a:lnTo>
                    <a:pt x="128358" y="2346452"/>
                  </a:lnTo>
                  <a:lnTo>
                    <a:pt x="661289" y="2346452"/>
                  </a:lnTo>
                  <a:lnTo>
                    <a:pt x="693089" y="2384552"/>
                  </a:lnTo>
                  <a:lnTo>
                    <a:pt x="727011" y="2422652"/>
                  </a:lnTo>
                  <a:lnTo>
                    <a:pt x="763397" y="2448052"/>
                  </a:lnTo>
                  <a:lnTo>
                    <a:pt x="802601" y="2473452"/>
                  </a:lnTo>
                  <a:lnTo>
                    <a:pt x="844981" y="2486152"/>
                  </a:lnTo>
                  <a:lnTo>
                    <a:pt x="844981" y="2413889"/>
                  </a:lnTo>
                  <a:lnTo>
                    <a:pt x="837641" y="2409952"/>
                  </a:lnTo>
                  <a:lnTo>
                    <a:pt x="797687" y="2397252"/>
                  </a:lnTo>
                  <a:lnTo>
                    <a:pt x="761301" y="2359152"/>
                  </a:lnTo>
                  <a:lnTo>
                    <a:pt x="745045" y="2346452"/>
                  </a:lnTo>
                  <a:lnTo>
                    <a:pt x="728789" y="2333752"/>
                  </a:lnTo>
                  <a:lnTo>
                    <a:pt x="700443" y="2295652"/>
                  </a:lnTo>
                  <a:lnTo>
                    <a:pt x="684530" y="2270252"/>
                  </a:lnTo>
                  <a:lnTo>
                    <a:pt x="676567" y="2257552"/>
                  </a:lnTo>
                  <a:lnTo>
                    <a:pt x="657479" y="2219452"/>
                  </a:lnTo>
                  <a:lnTo>
                    <a:pt x="643470" y="2168652"/>
                  </a:lnTo>
                  <a:lnTo>
                    <a:pt x="634847" y="2130552"/>
                  </a:lnTo>
                  <a:lnTo>
                    <a:pt x="633374" y="2105152"/>
                  </a:lnTo>
                  <a:lnTo>
                    <a:pt x="631901" y="2079752"/>
                  </a:lnTo>
                  <a:lnTo>
                    <a:pt x="638276" y="2028952"/>
                  </a:lnTo>
                  <a:lnTo>
                    <a:pt x="649795" y="1978152"/>
                  </a:lnTo>
                  <a:lnTo>
                    <a:pt x="666115" y="1927352"/>
                  </a:lnTo>
                  <a:lnTo>
                    <a:pt x="686866" y="1889252"/>
                  </a:lnTo>
                  <a:lnTo>
                    <a:pt x="711708" y="1851152"/>
                  </a:lnTo>
                  <a:lnTo>
                    <a:pt x="740283" y="1813052"/>
                  </a:lnTo>
                  <a:lnTo>
                    <a:pt x="772210" y="1774952"/>
                  </a:lnTo>
                  <a:lnTo>
                    <a:pt x="807161" y="1749552"/>
                  </a:lnTo>
                  <a:lnTo>
                    <a:pt x="844753" y="1724152"/>
                  </a:lnTo>
                  <a:lnTo>
                    <a:pt x="884656" y="1711452"/>
                  </a:lnTo>
                  <a:lnTo>
                    <a:pt x="926490" y="1698752"/>
                  </a:lnTo>
                  <a:lnTo>
                    <a:pt x="969899" y="1698752"/>
                  </a:lnTo>
                  <a:lnTo>
                    <a:pt x="1018705" y="1711452"/>
                  </a:lnTo>
                  <a:lnTo>
                    <a:pt x="1065530" y="1711452"/>
                  </a:lnTo>
                  <a:lnTo>
                    <a:pt x="1109776" y="1736852"/>
                  </a:lnTo>
                  <a:lnTo>
                    <a:pt x="1150835" y="1762252"/>
                  </a:lnTo>
                  <a:lnTo>
                    <a:pt x="1188110" y="1800352"/>
                  </a:lnTo>
                  <a:lnTo>
                    <a:pt x="1220990" y="1838452"/>
                  </a:lnTo>
                  <a:lnTo>
                    <a:pt x="1248867" y="1876552"/>
                  </a:lnTo>
                  <a:lnTo>
                    <a:pt x="1271155" y="1927352"/>
                  </a:lnTo>
                  <a:lnTo>
                    <a:pt x="1285328" y="1978152"/>
                  </a:lnTo>
                  <a:lnTo>
                    <a:pt x="1293622" y="2028952"/>
                  </a:lnTo>
                  <a:lnTo>
                    <a:pt x="1296187" y="2067052"/>
                  </a:lnTo>
                  <a:lnTo>
                    <a:pt x="1296187" y="1787652"/>
                  </a:lnTo>
                  <a:lnTo>
                    <a:pt x="1285849" y="1787652"/>
                  </a:lnTo>
                  <a:lnTo>
                    <a:pt x="1254048" y="1749552"/>
                  </a:lnTo>
                  <a:lnTo>
                    <a:pt x="1220127" y="1711452"/>
                  </a:lnTo>
                  <a:lnTo>
                    <a:pt x="1201940" y="1698752"/>
                  </a:lnTo>
                  <a:lnTo>
                    <a:pt x="1183741" y="1686052"/>
                  </a:lnTo>
                  <a:lnTo>
                    <a:pt x="1144536" y="1660652"/>
                  </a:lnTo>
                  <a:lnTo>
                    <a:pt x="1102156" y="1635252"/>
                  </a:lnTo>
                  <a:lnTo>
                    <a:pt x="1113180" y="1635252"/>
                  </a:lnTo>
                  <a:lnTo>
                    <a:pt x="1124204" y="1622552"/>
                  </a:lnTo>
                  <a:lnTo>
                    <a:pt x="1819821" y="1622552"/>
                  </a:lnTo>
                  <a:lnTo>
                    <a:pt x="1843354" y="1647952"/>
                  </a:lnTo>
                  <a:lnTo>
                    <a:pt x="1860003" y="1673352"/>
                  </a:lnTo>
                  <a:lnTo>
                    <a:pt x="1866315" y="1698752"/>
                  </a:lnTo>
                  <a:lnTo>
                    <a:pt x="1866315" y="1310779"/>
                  </a:lnTo>
                  <a:lnTo>
                    <a:pt x="1851621" y="1301089"/>
                  </a:lnTo>
                  <a:lnTo>
                    <a:pt x="1851621" y="1457452"/>
                  </a:lnTo>
                  <a:lnTo>
                    <a:pt x="1846453" y="1495552"/>
                  </a:lnTo>
                  <a:lnTo>
                    <a:pt x="1832330" y="1520952"/>
                  </a:lnTo>
                  <a:lnTo>
                    <a:pt x="1811312" y="1533652"/>
                  </a:lnTo>
                  <a:lnTo>
                    <a:pt x="1113053" y="1533652"/>
                  </a:lnTo>
                  <a:lnTo>
                    <a:pt x="1092047" y="1520952"/>
                  </a:lnTo>
                  <a:lnTo>
                    <a:pt x="1077925" y="1495552"/>
                  </a:lnTo>
                  <a:lnTo>
                    <a:pt x="1072756" y="1457452"/>
                  </a:lnTo>
                  <a:lnTo>
                    <a:pt x="1065415" y="1457452"/>
                  </a:lnTo>
                  <a:lnTo>
                    <a:pt x="1070584" y="1432052"/>
                  </a:lnTo>
                  <a:lnTo>
                    <a:pt x="1084707" y="1406652"/>
                  </a:lnTo>
                  <a:lnTo>
                    <a:pt x="1105712" y="1381252"/>
                  </a:lnTo>
                  <a:lnTo>
                    <a:pt x="1811312" y="1381252"/>
                  </a:lnTo>
                  <a:lnTo>
                    <a:pt x="1832330" y="1406652"/>
                  </a:lnTo>
                  <a:lnTo>
                    <a:pt x="1846453" y="1432052"/>
                  </a:lnTo>
                  <a:lnTo>
                    <a:pt x="1851621" y="1457452"/>
                  </a:lnTo>
                  <a:lnTo>
                    <a:pt x="1851621" y="1301089"/>
                  </a:lnTo>
                  <a:lnTo>
                    <a:pt x="1838388" y="1292352"/>
                  </a:lnTo>
                  <a:lnTo>
                    <a:pt x="1792833" y="1279652"/>
                  </a:lnTo>
                  <a:lnTo>
                    <a:pt x="1138885" y="1279652"/>
                  </a:lnTo>
                  <a:lnTo>
                    <a:pt x="1096149" y="1292352"/>
                  </a:lnTo>
                  <a:lnTo>
                    <a:pt x="1058011" y="1317752"/>
                  </a:lnTo>
                  <a:lnTo>
                    <a:pt x="1027264" y="1343152"/>
                  </a:lnTo>
                  <a:lnTo>
                    <a:pt x="1006754" y="1393952"/>
                  </a:lnTo>
                  <a:lnTo>
                    <a:pt x="999286" y="1444752"/>
                  </a:lnTo>
                  <a:lnTo>
                    <a:pt x="1002042" y="1482852"/>
                  </a:lnTo>
                  <a:lnTo>
                    <a:pt x="1010310" y="1508252"/>
                  </a:lnTo>
                  <a:lnTo>
                    <a:pt x="1024089" y="1533652"/>
                  </a:lnTo>
                  <a:lnTo>
                    <a:pt x="1043368" y="1559052"/>
                  </a:lnTo>
                  <a:lnTo>
                    <a:pt x="1036713" y="1571752"/>
                  </a:lnTo>
                  <a:lnTo>
                    <a:pt x="1028674" y="1584452"/>
                  </a:lnTo>
                  <a:lnTo>
                    <a:pt x="1020648" y="1584452"/>
                  </a:lnTo>
                  <a:lnTo>
                    <a:pt x="1013980" y="1597152"/>
                  </a:lnTo>
                  <a:lnTo>
                    <a:pt x="921486" y="1597152"/>
                  </a:lnTo>
                  <a:lnTo>
                    <a:pt x="833615" y="1622552"/>
                  </a:lnTo>
                  <a:lnTo>
                    <a:pt x="791730" y="1647952"/>
                  </a:lnTo>
                  <a:lnTo>
                    <a:pt x="751395" y="1673352"/>
                  </a:lnTo>
                  <a:lnTo>
                    <a:pt x="712724" y="1698752"/>
                  </a:lnTo>
                  <a:lnTo>
                    <a:pt x="679526" y="1736852"/>
                  </a:lnTo>
                  <a:lnTo>
                    <a:pt x="649528" y="1774952"/>
                  </a:lnTo>
                  <a:lnTo>
                    <a:pt x="623265" y="1813052"/>
                  </a:lnTo>
                  <a:lnTo>
                    <a:pt x="617207" y="1827034"/>
                  </a:lnTo>
                  <a:lnTo>
                    <a:pt x="617207" y="2270252"/>
                  </a:lnTo>
                  <a:lnTo>
                    <a:pt x="154305" y="2270252"/>
                  </a:lnTo>
                  <a:lnTo>
                    <a:pt x="127330" y="2257552"/>
                  </a:lnTo>
                  <a:lnTo>
                    <a:pt x="103797" y="2244852"/>
                  </a:lnTo>
                  <a:lnTo>
                    <a:pt x="87147" y="2219452"/>
                  </a:lnTo>
                  <a:lnTo>
                    <a:pt x="80835" y="2181352"/>
                  </a:lnTo>
                  <a:lnTo>
                    <a:pt x="90246" y="2155952"/>
                  </a:lnTo>
                  <a:lnTo>
                    <a:pt x="106540" y="2130552"/>
                  </a:lnTo>
                  <a:lnTo>
                    <a:pt x="128358" y="2105152"/>
                  </a:lnTo>
                  <a:lnTo>
                    <a:pt x="573125" y="2105152"/>
                  </a:lnTo>
                  <a:lnTo>
                    <a:pt x="580009" y="2143252"/>
                  </a:lnTo>
                  <a:lnTo>
                    <a:pt x="589648" y="2181352"/>
                  </a:lnTo>
                  <a:lnTo>
                    <a:pt x="602056" y="2232152"/>
                  </a:lnTo>
                  <a:lnTo>
                    <a:pt x="617207" y="2270252"/>
                  </a:lnTo>
                  <a:lnTo>
                    <a:pt x="617207" y="1827034"/>
                  </a:lnTo>
                  <a:lnTo>
                    <a:pt x="601256" y="1863852"/>
                  </a:lnTo>
                  <a:lnTo>
                    <a:pt x="583984" y="1901952"/>
                  </a:lnTo>
                  <a:lnTo>
                    <a:pt x="571982" y="1952752"/>
                  </a:lnTo>
                  <a:lnTo>
                    <a:pt x="565772" y="2003552"/>
                  </a:lnTo>
                  <a:lnTo>
                    <a:pt x="146951" y="2003552"/>
                  </a:lnTo>
                  <a:lnTo>
                    <a:pt x="104597" y="2016252"/>
                  </a:lnTo>
                  <a:lnTo>
                    <a:pt x="67056" y="2028952"/>
                  </a:lnTo>
                  <a:lnTo>
                    <a:pt x="36398" y="2067052"/>
                  </a:lnTo>
                  <a:lnTo>
                    <a:pt x="14693" y="2105152"/>
                  </a:lnTo>
                  <a:lnTo>
                    <a:pt x="4940" y="2155952"/>
                  </a:lnTo>
                  <a:lnTo>
                    <a:pt x="8267" y="2206752"/>
                  </a:lnTo>
                  <a:lnTo>
                    <a:pt x="24003" y="2244852"/>
                  </a:lnTo>
                  <a:lnTo>
                    <a:pt x="51435" y="2295652"/>
                  </a:lnTo>
                  <a:lnTo>
                    <a:pt x="31000" y="2321052"/>
                  </a:lnTo>
                  <a:lnTo>
                    <a:pt x="14693" y="2346452"/>
                  </a:lnTo>
                  <a:lnTo>
                    <a:pt x="3911" y="2371852"/>
                  </a:lnTo>
                  <a:lnTo>
                    <a:pt x="0" y="2409952"/>
                  </a:lnTo>
                  <a:lnTo>
                    <a:pt x="2755" y="2435352"/>
                  </a:lnTo>
                  <a:lnTo>
                    <a:pt x="11023" y="2473452"/>
                  </a:lnTo>
                  <a:lnTo>
                    <a:pt x="24803" y="2498852"/>
                  </a:lnTo>
                  <a:lnTo>
                    <a:pt x="44094" y="2524252"/>
                  </a:lnTo>
                  <a:lnTo>
                    <a:pt x="24803" y="2549652"/>
                  </a:lnTo>
                  <a:lnTo>
                    <a:pt x="11023" y="2587752"/>
                  </a:lnTo>
                  <a:lnTo>
                    <a:pt x="2755" y="2613152"/>
                  </a:lnTo>
                  <a:lnTo>
                    <a:pt x="0" y="2638552"/>
                  </a:lnTo>
                  <a:lnTo>
                    <a:pt x="0" y="2651252"/>
                  </a:lnTo>
                  <a:lnTo>
                    <a:pt x="13931" y="2714752"/>
                  </a:lnTo>
                  <a:lnTo>
                    <a:pt x="37388" y="2752852"/>
                  </a:lnTo>
                  <a:lnTo>
                    <a:pt x="69303" y="2790952"/>
                  </a:lnTo>
                  <a:lnTo>
                    <a:pt x="108635" y="2816352"/>
                  </a:lnTo>
                  <a:lnTo>
                    <a:pt x="850976" y="2816352"/>
                  </a:lnTo>
                  <a:lnTo>
                    <a:pt x="889127" y="2790952"/>
                  </a:lnTo>
                  <a:lnTo>
                    <a:pt x="919873" y="2765552"/>
                  </a:lnTo>
                  <a:lnTo>
                    <a:pt x="940384" y="2714752"/>
                  </a:lnTo>
                  <a:lnTo>
                    <a:pt x="947851" y="2663952"/>
                  </a:lnTo>
                  <a:lnTo>
                    <a:pt x="945095" y="2625852"/>
                  </a:lnTo>
                  <a:lnTo>
                    <a:pt x="936828" y="2600452"/>
                  </a:lnTo>
                  <a:lnTo>
                    <a:pt x="932243" y="2587752"/>
                  </a:lnTo>
                  <a:lnTo>
                    <a:pt x="923061" y="2562352"/>
                  </a:lnTo>
                  <a:lnTo>
                    <a:pt x="903770" y="2549652"/>
                  </a:lnTo>
                  <a:lnTo>
                    <a:pt x="910424" y="2536952"/>
                  </a:lnTo>
                  <a:lnTo>
                    <a:pt x="926503" y="2511552"/>
                  </a:lnTo>
                  <a:lnTo>
                    <a:pt x="933157" y="2498852"/>
                  </a:lnTo>
                  <a:lnTo>
                    <a:pt x="1021334" y="2498852"/>
                  </a:lnTo>
                  <a:lnTo>
                    <a:pt x="1026960" y="2511552"/>
                  </a:lnTo>
                  <a:lnTo>
                    <a:pt x="1033272" y="2524252"/>
                  </a:lnTo>
                  <a:lnTo>
                    <a:pt x="1040968" y="2536952"/>
                  </a:lnTo>
                  <a:lnTo>
                    <a:pt x="1050721" y="2549652"/>
                  </a:lnTo>
                  <a:lnTo>
                    <a:pt x="1030287" y="2575052"/>
                  </a:lnTo>
                  <a:lnTo>
                    <a:pt x="1013980" y="2600452"/>
                  </a:lnTo>
                  <a:lnTo>
                    <a:pt x="1003198" y="2625852"/>
                  </a:lnTo>
                  <a:lnTo>
                    <a:pt x="999286" y="2663952"/>
                  </a:lnTo>
                  <a:lnTo>
                    <a:pt x="1006043" y="2714752"/>
                  </a:lnTo>
                  <a:lnTo>
                    <a:pt x="1025144" y="2752852"/>
                  </a:lnTo>
                  <a:lnTo>
                    <a:pt x="1054836" y="2790952"/>
                  </a:lnTo>
                  <a:lnTo>
                    <a:pt x="1093330" y="2816352"/>
                  </a:lnTo>
                  <a:lnTo>
                    <a:pt x="1835569" y="2816352"/>
                  </a:lnTo>
                  <a:lnTo>
                    <a:pt x="1873719" y="2790952"/>
                  </a:lnTo>
                  <a:lnTo>
                    <a:pt x="1904466" y="2765552"/>
                  </a:lnTo>
                  <a:lnTo>
                    <a:pt x="1924977" y="2714752"/>
                  </a:lnTo>
                  <a:lnTo>
                    <a:pt x="1932444" y="2663952"/>
                  </a:lnTo>
                  <a:lnTo>
                    <a:pt x="1929574" y="2625852"/>
                  </a:lnTo>
                  <a:lnTo>
                    <a:pt x="1920506" y="2587752"/>
                  </a:lnTo>
                  <a:lnTo>
                    <a:pt x="1904542" y="2562352"/>
                  </a:lnTo>
                  <a:lnTo>
                    <a:pt x="1881009" y="2549652"/>
                  </a:lnTo>
                  <a:lnTo>
                    <a:pt x="1901444" y="2524252"/>
                  </a:lnTo>
                  <a:lnTo>
                    <a:pt x="1917750" y="2486152"/>
                  </a:lnTo>
                  <a:lnTo>
                    <a:pt x="1928545" y="2460752"/>
                  </a:lnTo>
                  <a:lnTo>
                    <a:pt x="1932444" y="2422652"/>
                  </a:lnTo>
                  <a:lnTo>
                    <a:pt x="1929574" y="2384552"/>
                  </a:lnTo>
                  <a:lnTo>
                    <a:pt x="1920506" y="2359152"/>
                  </a:lnTo>
                  <a:lnTo>
                    <a:pt x="1915185" y="2346452"/>
                  </a:lnTo>
                  <a:lnTo>
                    <a:pt x="1904542" y="2321052"/>
                  </a:lnTo>
                  <a:lnTo>
                    <a:pt x="1881009" y="2295652"/>
                  </a:lnTo>
                  <a:lnTo>
                    <a:pt x="1901444" y="2270252"/>
                  </a:lnTo>
                  <a:lnTo>
                    <a:pt x="1917750" y="2244852"/>
                  </a:lnTo>
                  <a:lnTo>
                    <a:pt x="1928545" y="2206752"/>
                  </a:lnTo>
                  <a:lnTo>
                    <a:pt x="1932444" y="2181352"/>
                  </a:lnTo>
                  <a:lnTo>
                    <a:pt x="1929574" y="2143252"/>
                  </a:lnTo>
                  <a:lnTo>
                    <a:pt x="1920506" y="2105152"/>
                  </a:lnTo>
                  <a:lnTo>
                    <a:pt x="1904542" y="2079752"/>
                  </a:lnTo>
                  <a:lnTo>
                    <a:pt x="1881009" y="2054352"/>
                  </a:lnTo>
                  <a:lnTo>
                    <a:pt x="1901444" y="2028952"/>
                  </a:lnTo>
                  <a:lnTo>
                    <a:pt x="1909597" y="2016252"/>
                  </a:lnTo>
                  <a:lnTo>
                    <a:pt x="1917750" y="2003552"/>
                  </a:lnTo>
                  <a:lnTo>
                    <a:pt x="1928545" y="1965452"/>
                  </a:lnTo>
                  <a:lnTo>
                    <a:pt x="1932444" y="1927352"/>
                  </a:lnTo>
                  <a:lnTo>
                    <a:pt x="1929574" y="1889252"/>
                  </a:lnTo>
                  <a:lnTo>
                    <a:pt x="1920506" y="1863852"/>
                  </a:lnTo>
                  <a:lnTo>
                    <a:pt x="1912518" y="1851152"/>
                  </a:lnTo>
                  <a:lnTo>
                    <a:pt x="1904542" y="1838452"/>
                  </a:lnTo>
                  <a:lnTo>
                    <a:pt x="1881009" y="1813052"/>
                  </a:lnTo>
                  <a:lnTo>
                    <a:pt x="1901444" y="1787652"/>
                  </a:lnTo>
                  <a:lnTo>
                    <a:pt x="1917750" y="1749552"/>
                  </a:lnTo>
                  <a:lnTo>
                    <a:pt x="1928545" y="1724152"/>
                  </a:lnTo>
                  <a:lnTo>
                    <a:pt x="1932444" y="1686052"/>
                  </a:lnTo>
                  <a:lnTo>
                    <a:pt x="1929688" y="1647952"/>
                  </a:lnTo>
                  <a:lnTo>
                    <a:pt x="1921421" y="1622552"/>
                  </a:lnTo>
                  <a:lnTo>
                    <a:pt x="1907641" y="1584452"/>
                  </a:lnTo>
                  <a:lnTo>
                    <a:pt x="1888350" y="1559052"/>
                  </a:lnTo>
                  <a:lnTo>
                    <a:pt x="1907641" y="1533652"/>
                  </a:lnTo>
                  <a:lnTo>
                    <a:pt x="1921421" y="1508252"/>
                  </a:lnTo>
                  <a:lnTo>
                    <a:pt x="1929688" y="1482852"/>
                  </a:lnTo>
                  <a:lnTo>
                    <a:pt x="1932444" y="1444752"/>
                  </a:lnTo>
                  <a:close/>
                </a:path>
                <a:path w="2932429" h="2816860">
                  <a:moveTo>
                    <a:pt x="2741688" y="65481"/>
                  </a:moveTo>
                  <a:lnTo>
                    <a:pt x="2723083" y="27508"/>
                  </a:lnTo>
                  <a:lnTo>
                    <a:pt x="2675559" y="21577"/>
                  </a:lnTo>
                  <a:lnTo>
                    <a:pt x="2675559" y="106400"/>
                  </a:lnTo>
                  <a:lnTo>
                    <a:pt x="2660866" y="311023"/>
                  </a:lnTo>
                  <a:lnTo>
                    <a:pt x="2635821" y="278282"/>
                  </a:lnTo>
                  <a:lnTo>
                    <a:pt x="2491867" y="90030"/>
                  </a:lnTo>
                  <a:lnTo>
                    <a:pt x="2675559" y="106400"/>
                  </a:lnTo>
                  <a:lnTo>
                    <a:pt x="2675559" y="21577"/>
                  </a:lnTo>
                  <a:lnTo>
                    <a:pt x="2411044" y="0"/>
                  </a:lnTo>
                  <a:lnTo>
                    <a:pt x="2390952" y="6781"/>
                  </a:lnTo>
                  <a:lnTo>
                    <a:pt x="2377059" y="23533"/>
                  </a:lnTo>
                  <a:lnTo>
                    <a:pt x="2372804" y="44894"/>
                  </a:lnTo>
                  <a:lnTo>
                    <a:pt x="2381656" y="65481"/>
                  </a:lnTo>
                  <a:lnTo>
                    <a:pt x="2499207" y="220992"/>
                  </a:lnTo>
                  <a:lnTo>
                    <a:pt x="1698320" y="908519"/>
                  </a:lnTo>
                  <a:lnTo>
                    <a:pt x="1422781" y="540194"/>
                  </a:lnTo>
                  <a:lnTo>
                    <a:pt x="1367675" y="466534"/>
                  </a:lnTo>
                  <a:lnTo>
                    <a:pt x="1356537" y="457200"/>
                  </a:lnTo>
                  <a:lnTo>
                    <a:pt x="1344714" y="453237"/>
                  </a:lnTo>
                  <a:lnTo>
                    <a:pt x="1331506" y="453872"/>
                  </a:lnTo>
                  <a:lnTo>
                    <a:pt x="1316240" y="458355"/>
                  </a:lnTo>
                  <a:lnTo>
                    <a:pt x="280225" y="1285011"/>
                  </a:lnTo>
                  <a:lnTo>
                    <a:pt x="265404" y="1313662"/>
                  </a:lnTo>
                  <a:lnTo>
                    <a:pt x="271957" y="1342313"/>
                  </a:lnTo>
                  <a:lnTo>
                    <a:pt x="293649" y="1358684"/>
                  </a:lnTo>
                  <a:lnTo>
                    <a:pt x="324307" y="1350492"/>
                  </a:lnTo>
                  <a:lnTo>
                    <a:pt x="1330934" y="540194"/>
                  </a:lnTo>
                  <a:lnTo>
                    <a:pt x="1668932" y="982179"/>
                  </a:lnTo>
                  <a:lnTo>
                    <a:pt x="1681099" y="991514"/>
                  </a:lnTo>
                  <a:lnTo>
                    <a:pt x="1694649" y="995476"/>
                  </a:lnTo>
                  <a:lnTo>
                    <a:pt x="1708188" y="994841"/>
                  </a:lnTo>
                  <a:lnTo>
                    <a:pt x="1720367" y="990358"/>
                  </a:lnTo>
                  <a:lnTo>
                    <a:pt x="1815782" y="908519"/>
                  </a:lnTo>
                  <a:lnTo>
                    <a:pt x="2550655" y="278282"/>
                  </a:lnTo>
                  <a:lnTo>
                    <a:pt x="2660866" y="425615"/>
                  </a:lnTo>
                  <a:lnTo>
                    <a:pt x="2679344" y="436740"/>
                  </a:lnTo>
                  <a:lnTo>
                    <a:pt x="2698508" y="434822"/>
                  </a:lnTo>
                  <a:lnTo>
                    <a:pt x="2713558" y="422160"/>
                  </a:lnTo>
                  <a:lnTo>
                    <a:pt x="2719641" y="401053"/>
                  </a:lnTo>
                  <a:lnTo>
                    <a:pt x="2725547" y="311023"/>
                  </a:lnTo>
                  <a:lnTo>
                    <a:pt x="2740075" y="90030"/>
                  </a:lnTo>
                  <a:lnTo>
                    <a:pt x="2741688" y="65481"/>
                  </a:lnTo>
                  <a:close/>
                </a:path>
                <a:path w="2932429" h="2816860">
                  <a:moveTo>
                    <a:pt x="2932188" y="983488"/>
                  </a:moveTo>
                  <a:lnTo>
                    <a:pt x="2924721" y="932688"/>
                  </a:lnTo>
                  <a:lnTo>
                    <a:pt x="2911056" y="907288"/>
                  </a:lnTo>
                  <a:lnTo>
                    <a:pt x="2904223" y="894588"/>
                  </a:lnTo>
                  <a:lnTo>
                    <a:pt x="2873489" y="856488"/>
                  </a:lnTo>
                  <a:lnTo>
                    <a:pt x="2866098" y="851573"/>
                  </a:lnTo>
                  <a:lnTo>
                    <a:pt x="2866098" y="1948688"/>
                  </a:lnTo>
                  <a:lnTo>
                    <a:pt x="2866098" y="2418588"/>
                  </a:lnTo>
                  <a:lnTo>
                    <a:pt x="2866098" y="2431288"/>
                  </a:lnTo>
                  <a:lnTo>
                    <a:pt x="2858744" y="2431288"/>
                  </a:lnTo>
                  <a:lnTo>
                    <a:pt x="2858744" y="2672588"/>
                  </a:lnTo>
                  <a:lnTo>
                    <a:pt x="2853575" y="2697988"/>
                  </a:lnTo>
                  <a:lnTo>
                    <a:pt x="2839466" y="2723388"/>
                  </a:lnTo>
                  <a:lnTo>
                    <a:pt x="2818460" y="2748788"/>
                  </a:lnTo>
                  <a:lnTo>
                    <a:pt x="2113216" y="2748788"/>
                  </a:lnTo>
                  <a:lnTo>
                    <a:pt x="2092210" y="2723388"/>
                  </a:lnTo>
                  <a:lnTo>
                    <a:pt x="2078101" y="2697988"/>
                  </a:lnTo>
                  <a:lnTo>
                    <a:pt x="2072944" y="2672588"/>
                  </a:lnTo>
                  <a:lnTo>
                    <a:pt x="2078101" y="2634488"/>
                  </a:lnTo>
                  <a:lnTo>
                    <a:pt x="2092210" y="2609088"/>
                  </a:lnTo>
                  <a:lnTo>
                    <a:pt x="2113216" y="2596388"/>
                  </a:lnTo>
                  <a:lnTo>
                    <a:pt x="2818460" y="2596388"/>
                  </a:lnTo>
                  <a:lnTo>
                    <a:pt x="2839466" y="2609088"/>
                  </a:lnTo>
                  <a:lnTo>
                    <a:pt x="2853575" y="2634488"/>
                  </a:lnTo>
                  <a:lnTo>
                    <a:pt x="2858744" y="2672588"/>
                  </a:lnTo>
                  <a:lnTo>
                    <a:pt x="2858744" y="2431288"/>
                  </a:lnTo>
                  <a:lnTo>
                    <a:pt x="2853575" y="2456688"/>
                  </a:lnTo>
                  <a:lnTo>
                    <a:pt x="2839466" y="2482088"/>
                  </a:lnTo>
                  <a:lnTo>
                    <a:pt x="2818460" y="2494788"/>
                  </a:lnTo>
                  <a:lnTo>
                    <a:pt x="2792653" y="2507488"/>
                  </a:lnTo>
                  <a:lnTo>
                    <a:pt x="2139035" y="2507488"/>
                  </a:lnTo>
                  <a:lnTo>
                    <a:pt x="2113216" y="2494788"/>
                  </a:lnTo>
                  <a:lnTo>
                    <a:pt x="2092210" y="2482088"/>
                  </a:lnTo>
                  <a:lnTo>
                    <a:pt x="2078101" y="2456688"/>
                  </a:lnTo>
                  <a:lnTo>
                    <a:pt x="2072944" y="2431288"/>
                  </a:lnTo>
                  <a:lnTo>
                    <a:pt x="2072944" y="2418588"/>
                  </a:lnTo>
                  <a:lnTo>
                    <a:pt x="2078101" y="2393188"/>
                  </a:lnTo>
                  <a:lnTo>
                    <a:pt x="2092210" y="2367788"/>
                  </a:lnTo>
                  <a:lnTo>
                    <a:pt x="2113216" y="2355088"/>
                  </a:lnTo>
                  <a:lnTo>
                    <a:pt x="2139035" y="2342388"/>
                  </a:lnTo>
                  <a:lnTo>
                    <a:pt x="2799994" y="2342388"/>
                  </a:lnTo>
                  <a:lnTo>
                    <a:pt x="2825813" y="2355088"/>
                  </a:lnTo>
                  <a:lnTo>
                    <a:pt x="2846806" y="2367788"/>
                  </a:lnTo>
                  <a:lnTo>
                    <a:pt x="2860929" y="2393188"/>
                  </a:lnTo>
                  <a:lnTo>
                    <a:pt x="2866098" y="2418588"/>
                  </a:lnTo>
                  <a:lnTo>
                    <a:pt x="2866098" y="1948688"/>
                  </a:lnTo>
                  <a:lnTo>
                    <a:pt x="2858744" y="1948688"/>
                  </a:lnTo>
                  <a:lnTo>
                    <a:pt x="2858744" y="2189988"/>
                  </a:lnTo>
                  <a:lnTo>
                    <a:pt x="2853575" y="2215388"/>
                  </a:lnTo>
                  <a:lnTo>
                    <a:pt x="2839466" y="2240788"/>
                  </a:lnTo>
                  <a:lnTo>
                    <a:pt x="2818460" y="2266188"/>
                  </a:lnTo>
                  <a:lnTo>
                    <a:pt x="2105863" y="2266188"/>
                  </a:lnTo>
                  <a:lnTo>
                    <a:pt x="2084870" y="2240788"/>
                  </a:lnTo>
                  <a:lnTo>
                    <a:pt x="2070747" y="2215388"/>
                  </a:lnTo>
                  <a:lnTo>
                    <a:pt x="2065591" y="2189988"/>
                  </a:lnTo>
                  <a:lnTo>
                    <a:pt x="2070747" y="2151888"/>
                  </a:lnTo>
                  <a:lnTo>
                    <a:pt x="2084870" y="2126488"/>
                  </a:lnTo>
                  <a:lnTo>
                    <a:pt x="2105863" y="2113788"/>
                  </a:lnTo>
                  <a:lnTo>
                    <a:pt x="2811119" y="2113788"/>
                  </a:lnTo>
                  <a:lnTo>
                    <a:pt x="2832125" y="2126488"/>
                  </a:lnTo>
                  <a:lnTo>
                    <a:pt x="2846235" y="2151888"/>
                  </a:lnTo>
                  <a:lnTo>
                    <a:pt x="2851404" y="2189988"/>
                  </a:lnTo>
                  <a:lnTo>
                    <a:pt x="2858744" y="2189988"/>
                  </a:lnTo>
                  <a:lnTo>
                    <a:pt x="2858744" y="1948688"/>
                  </a:lnTo>
                  <a:lnTo>
                    <a:pt x="2853575" y="1986788"/>
                  </a:lnTo>
                  <a:lnTo>
                    <a:pt x="2839466" y="2012188"/>
                  </a:lnTo>
                  <a:lnTo>
                    <a:pt x="2818460" y="2024888"/>
                  </a:lnTo>
                  <a:lnTo>
                    <a:pt x="2113216" y="2024888"/>
                  </a:lnTo>
                  <a:lnTo>
                    <a:pt x="2092210" y="2012188"/>
                  </a:lnTo>
                  <a:lnTo>
                    <a:pt x="2078101" y="1986788"/>
                  </a:lnTo>
                  <a:lnTo>
                    <a:pt x="2072944" y="1948688"/>
                  </a:lnTo>
                  <a:lnTo>
                    <a:pt x="2078101" y="1923288"/>
                  </a:lnTo>
                  <a:lnTo>
                    <a:pt x="2092210" y="1897888"/>
                  </a:lnTo>
                  <a:lnTo>
                    <a:pt x="2113216" y="1872488"/>
                  </a:lnTo>
                  <a:lnTo>
                    <a:pt x="2825813" y="1872488"/>
                  </a:lnTo>
                  <a:lnTo>
                    <a:pt x="2846806" y="1897888"/>
                  </a:lnTo>
                  <a:lnTo>
                    <a:pt x="2860929" y="1923288"/>
                  </a:lnTo>
                  <a:lnTo>
                    <a:pt x="2866098" y="1948688"/>
                  </a:lnTo>
                  <a:lnTo>
                    <a:pt x="2866098" y="851573"/>
                  </a:lnTo>
                  <a:lnTo>
                    <a:pt x="2858744" y="846670"/>
                  </a:lnTo>
                  <a:lnTo>
                    <a:pt x="2858744" y="983488"/>
                  </a:lnTo>
                  <a:lnTo>
                    <a:pt x="2858744" y="1237488"/>
                  </a:lnTo>
                  <a:lnTo>
                    <a:pt x="2858744" y="1466088"/>
                  </a:lnTo>
                  <a:lnTo>
                    <a:pt x="2858744" y="1694688"/>
                  </a:lnTo>
                  <a:lnTo>
                    <a:pt x="2858744" y="1707388"/>
                  </a:lnTo>
                  <a:lnTo>
                    <a:pt x="2853575" y="1732788"/>
                  </a:lnTo>
                  <a:lnTo>
                    <a:pt x="2839466" y="1758188"/>
                  </a:lnTo>
                  <a:lnTo>
                    <a:pt x="2818460" y="1770888"/>
                  </a:lnTo>
                  <a:lnTo>
                    <a:pt x="2792653" y="1783588"/>
                  </a:lnTo>
                  <a:lnTo>
                    <a:pt x="2131695" y="1783588"/>
                  </a:lnTo>
                  <a:lnTo>
                    <a:pt x="2105863" y="1770888"/>
                  </a:lnTo>
                  <a:lnTo>
                    <a:pt x="2084870" y="1758188"/>
                  </a:lnTo>
                  <a:lnTo>
                    <a:pt x="2070747" y="1732788"/>
                  </a:lnTo>
                  <a:lnTo>
                    <a:pt x="2065591" y="1707388"/>
                  </a:lnTo>
                  <a:lnTo>
                    <a:pt x="2065591" y="1694688"/>
                  </a:lnTo>
                  <a:lnTo>
                    <a:pt x="2070747" y="1669288"/>
                  </a:lnTo>
                  <a:lnTo>
                    <a:pt x="2084870" y="1643888"/>
                  </a:lnTo>
                  <a:lnTo>
                    <a:pt x="2105863" y="1631188"/>
                  </a:lnTo>
                  <a:lnTo>
                    <a:pt x="2818460" y="1631188"/>
                  </a:lnTo>
                  <a:lnTo>
                    <a:pt x="2839466" y="1643888"/>
                  </a:lnTo>
                  <a:lnTo>
                    <a:pt x="2853575" y="1669288"/>
                  </a:lnTo>
                  <a:lnTo>
                    <a:pt x="2858744" y="1694688"/>
                  </a:lnTo>
                  <a:lnTo>
                    <a:pt x="2858744" y="1466088"/>
                  </a:lnTo>
                  <a:lnTo>
                    <a:pt x="2853575" y="1504188"/>
                  </a:lnTo>
                  <a:lnTo>
                    <a:pt x="2839466" y="1529588"/>
                  </a:lnTo>
                  <a:lnTo>
                    <a:pt x="2818460" y="1542288"/>
                  </a:lnTo>
                  <a:lnTo>
                    <a:pt x="2105863" y="1542288"/>
                  </a:lnTo>
                  <a:lnTo>
                    <a:pt x="2084870" y="1529588"/>
                  </a:lnTo>
                  <a:lnTo>
                    <a:pt x="2070747" y="1504188"/>
                  </a:lnTo>
                  <a:lnTo>
                    <a:pt x="2065591" y="1466088"/>
                  </a:lnTo>
                  <a:lnTo>
                    <a:pt x="2070747" y="1440688"/>
                  </a:lnTo>
                  <a:lnTo>
                    <a:pt x="2084870" y="1415288"/>
                  </a:lnTo>
                  <a:lnTo>
                    <a:pt x="2105863" y="1389888"/>
                  </a:lnTo>
                  <a:lnTo>
                    <a:pt x="2818460" y="1389888"/>
                  </a:lnTo>
                  <a:lnTo>
                    <a:pt x="2839466" y="1415288"/>
                  </a:lnTo>
                  <a:lnTo>
                    <a:pt x="2853575" y="1440688"/>
                  </a:lnTo>
                  <a:lnTo>
                    <a:pt x="2858744" y="1466088"/>
                  </a:lnTo>
                  <a:lnTo>
                    <a:pt x="2858744" y="1237488"/>
                  </a:lnTo>
                  <a:lnTo>
                    <a:pt x="2853575" y="1262888"/>
                  </a:lnTo>
                  <a:lnTo>
                    <a:pt x="2839466" y="1288288"/>
                  </a:lnTo>
                  <a:lnTo>
                    <a:pt x="2818460" y="1300988"/>
                  </a:lnTo>
                  <a:lnTo>
                    <a:pt x="2792653" y="1313688"/>
                  </a:lnTo>
                  <a:lnTo>
                    <a:pt x="2131695" y="1313688"/>
                  </a:lnTo>
                  <a:lnTo>
                    <a:pt x="2105863" y="1300988"/>
                  </a:lnTo>
                  <a:lnTo>
                    <a:pt x="2084870" y="1288288"/>
                  </a:lnTo>
                  <a:lnTo>
                    <a:pt x="2070747" y="1262888"/>
                  </a:lnTo>
                  <a:lnTo>
                    <a:pt x="2065591" y="1237488"/>
                  </a:lnTo>
                  <a:lnTo>
                    <a:pt x="2065591" y="1224788"/>
                  </a:lnTo>
                  <a:lnTo>
                    <a:pt x="2070747" y="1199388"/>
                  </a:lnTo>
                  <a:lnTo>
                    <a:pt x="2084870" y="1173988"/>
                  </a:lnTo>
                  <a:lnTo>
                    <a:pt x="2105863" y="1161288"/>
                  </a:lnTo>
                  <a:lnTo>
                    <a:pt x="2131695" y="1148588"/>
                  </a:lnTo>
                  <a:lnTo>
                    <a:pt x="2785313" y="1148588"/>
                  </a:lnTo>
                  <a:lnTo>
                    <a:pt x="2832125" y="1173988"/>
                  </a:lnTo>
                  <a:lnTo>
                    <a:pt x="2851404" y="1224788"/>
                  </a:lnTo>
                  <a:lnTo>
                    <a:pt x="2851404" y="1237488"/>
                  </a:lnTo>
                  <a:lnTo>
                    <a:pt x="2858744" y="1237488"/>
                  </a:lnTo>
                  <a:lnTo>
                    <a:pt x="2858744" y="983488"/>
                  </a:lnTo>
                  <a:lnTo>
                    <a:pt x="2853575" y="1021588"/>
                  </a:lnTo>
                  <a:lnTo>
                    <a:pt x="2839466" y="1046988"/>
                  </a:lnTo>
                  <a:lnTo>
                    <a:pt x="2818460" y="1059688"/>
                  </a:lnTo>
                  <a:lnTo>
                    <a:pt x="2113216" y="1059688"/>
                  </a:lnTo>
                  <a:lnTo>
                    <a:pt x="2092210" y="1046988"/>
                  </a:lnTo>
                  <a:lnTo>
                    <a:pt x="2078101" y="1021588"/>
                  </a:lnTo>
                  <a:lnTo>
                    <a:pt x="2072944" y="983488"/>
                  </a:lnTo>
                  <a:lnTo>
                    <a:pt x="2078101" y="945388"/>
                  </a:lnTo>
                  <a:lnTo>
                    <a:pt x="2092210" y="932688"/>
                  </a:lnTo>
                  <a:lnTo>
                    <a:pt x="2113216" y="907288"/>
                  </a:lnTo>
                  <a:lnTo>
                    <a:pt x="2818460" y="907288"/>
                  </a:lnTo>
                  <a:lnTo>
                    <a:pt x="2839466" y="932688"/>
                  </a:lnTo>
                  <a:lnTo>
                    <a:pt x="2853575" y="945388"/>
                  </a:lnTo>
                  <a:lnTo>
                    <a:pt x="2858744" y="983488"/>
                  </a:lnTo>
                  <a:lnTo>
                    <a:pt x="2858744" y="846670"/>
                  </a:lnTo>
                  <a:lnTo>
                    <a:pt x="2835364" y="831088"/>
                  </a:lnTo>
                  <a:lnTo>
                    <a:pt x="2792653" y="818388"/>
                  </a:lnTo>
                  <a:lnTo>
                    <a:pt x="2139035" y="818388"/>
                  </a:lnTo>
                  <a:lnTo>
                    <a:pt x="2096312" y="831088"/>
                  </a:lnTo>
                  <a:lnTo>
                    <a:pt x="2058187" y="856488"/>
                  </a:lnTo>
                  <a:lnTo>
                    <a:pt x="2027466" y="881888"/>
                  </a:lnTo>
                  <a:lnTo>
                    <a:pt x="2006955" y="932688"/>
                  </a:lnTo>
                  <a:lnTo>
                    <a:pt x="1999500" y="983488"/>
                  </a:lnTo>
                  <a:lnTo>
                    <a:pt x="2002243" y="1021588"/>
                  </a:lnTo>
                  <a:lnTo>
                    <a:pt x="2010511" y="1046988"/>
                  </a:lnTo>
                  <a:lnTo>
                    <a:pt x="2024278" y="1085088"/>
                  </a:lnTo>
                  <a:lnTo>
                    <a:pt x="2043557" y="1097788"/>
                  </a:lnTo>
                  <a:lnTo>
                    <a:pt x="2024278" y="1123188"/>
                  </a:lnTo>
                  <a:lnTo>
                    <a:pt x="2010511" y="1161288"/>
                  </a:lnTo>
                  <a:lnTo>
                    <a:pt x="2002243" y="1186688"/>
                  </a:lnTo>
                  <a:lnTo>
                    <a:pt x="1999500" y="1212088"/>
                  </a:lnTo>
                  <a:lnTo>
                    <a:pt x="1999500" y="1224788"/>
                  </a:lnTo>
                  <a:lnTo>
                    <a:pt x="2002243" y="1262888"/>
                  </a:lnTo>
                  <a:lnTo>
                    <a:pt x="2010511" y="1288288"/>
                  </a:lnTo>
                  <a:lnTo>
                    <a:pt x="2024278" y="1313688"/>
                  </a:lnTo>
                  <a:lnTo>
                    <a:pt x="2043557" y="1339088"/>
                  </a:lnTo>
                  <a:lnTo>
                    <a:pt x="2024278" y="1364488"/>
                  </a:lnTo>
                  <a:lnTo>
                    <a:pt x="2010511" y="1389888"/>
                  </a:lnTo>
                  <a:lnTo>
                    <a:pt x="2002243" y="1427988"/>
                  </a:lnTo>
                  <a:lnTo>
                    <a:pt x="1999500" y="1453388"/>
                  </a:lnTo>
                  <a:lnTo>
                    <a:pt x="1999500" y="1466088"/>
                  </a:lnTo>
                  <a:lnTo>
                    <a:pt x="2002243" y="1491488"/>
                  </a:lnTo>
                  <a:lnTo>
                    <a:pt x="2010511" y="1529588"/>
                  </a:lnTo>
                  <a:lnTo>
                    <a:pt x="2024278" y="1554988"/>
                  </a:lnTo>
                  <a:lnTo>
                    <a:pt x="2043557" y="1580388"/>
                  </a:lnTo>
                  <a:lnTo>
                    <a:pt x="2024278" y="1605788"/>
                  </a:lnTo>
                  <a:lnTo>
                    <a:pt x="2010511" y="1631188"/>
                  </a:lnTo>
                  <a:lnTo>
                    <a:pt x="2002243" y="1656588"/>
                  </a:lnTo>
                  <a:lnTo>
                    <a:pt x="1999500" y="1694688"/>
                  </a:lnTo>
                  <a:lnTo>
                    <a:pt x="2002243" y="1732788"/>
                  </a:lnTo>
                  <a:lnTo>
                    <a:pt x="2010511" y="1758188"/>
                  </a:lnTo>
                  <a:lnTo>
                    <a:pt x="2024278" y="1796288"/>
                  </a:lnTo>
                  <a:lnTo>
                    <a:pt x="2043557" y="1808988"/>
                  </a:lnTo>
                  <a:lnTo>
                    <a:pt x="2024278" y="1847088"/>
                  </a:lnTo>
                  <a:lnTo>
                    <a:pt x="2010511" y="1872488"/>
                  </a:lnTo>
                  <a:lnTo>
                    <a:pt x="2002243" y="1897888"/>
                  </a:lnTo>
                  <a:lnTo>
                    <a:pt x="1999500" y="1935988"/>
                  </a:lnTo>
                  <a:lnTo>
                    <a:pt x="2002243" y="1974088"/>
                  </a:lnTo>
                  <a:lnTo>
                    <a:pt x="2010511" y="1999488"/>
                  </a:lnTo>
                  <a:lnTo>
                    <a:pt x="2024278" y="2024888"/>
                  </a:lnTo>
                  <a:lnTo>
                    <a:pt x="2043557" y="2050288"/>
                  </a:lnTo>
                  <a:lnTo>
                    <a:pt x="2024278" y="2075688"/>
                  </a:lnTo>
                  <a:lnTo>
                    <a:pt x="2010511" y="2101088"/>
                  </a:lnTo>
                  <a:lnTo>
                    <a:pt x="2002243" y="2139188"/>
                  </a:lnTo>
                  <a:lnTo>
                    <a:pt x="1999500" y="2164588"/>
                  </a:lnTo>
                  <a:lnTo>
                    <a:pt x="1999500" y="2177288"/>
                  </a:lnTo>
                  <a:lnTo>
                    <a:pt x="2002243" y="2202688"/>
                  </a:lnTo>
                  <a:lnTo>
                    <a:pt x="2010511" y="2240788"/>
                  </a:lnTo>
                  <a:lnTo>
                    <a:pt x="2024278" y="2266188"/>
                  </a:lnTo>
                  <a:lnTo>
                    <a:pt x="2043557" y="2291588"/>
                  </a:lnTo>
                  <a:lnTo>
                    <a:pt x="2024278" y="2316988"/>
                  </a:lnTo>
                  <a:lnTo>
                    <a:pt x="2010511" y="2342388"/>
                  </a:lnTo>
                  <a:lnTo>
                    <a:pt x="2002243" y="2380488"/>
                  </a:lnTo>
                  <a:lnTo>
                    <a:pt x="1999500" y="2405888"/>
                  </a:lnTo>
                  <a:lnTo>
                    <a:pt x="1999500" y="2418588"/>
                  </a:lnTo>
                  <a:lnTo>
                    <a:pt x="2002243" y="2443988"/>
                  </a:lnTo>
                  <a:lnTo>
                    <a:pt x="2010511" y="2482088"/>
                  </a:lnTo>
                  <a:lnTo>
                    <a:pt x="2024278" y="2507488"/>
                  </a:lnTo>
                  <a:lnTo>
                    <a:pt x="2043557" y="2532888"/>
                  </a:lnTo>
                  <a:lnTo>
                    <a:pt x="2024278" y="2558288"/>
                  </a:lnTo>
                  <a:lnTo>
                    <a:pt x="2010511" y="2583688"/>
                  </a:lnTo>
                  <a:lnTo>
                    <a:pt x="2002243" y="2609088"/>
                  </a:lnTo>
                  <a:lnTo>
                    <a:pt x="1999500" y="2647188"/>
                  </a:lnTo>
                  <a:lnTo>
                    <a:pt x="2006257" y="2697988"/>
                  </a:lnTo>
                  <a:lnTo>
                    <a:pt x="2025345" y="2736088"/>
                  </a:lnTo>
                  <a:lnTo>
                    <a:pt x="2055012" y="2774188"/>
                  </a:lnTo>
                  <a:lnTo>
                    <a:pt x="2093493" y="2799588"/>
                  </a:lnTo>
                  <a:lnTo>
                    <a:pt x="2835364" y="2799588"/>
                  </a:lnTo>
                  <a:lnTo>
                    <a:pt x="2873489" y="2774188"/>
                  </a:lnTo>
                  <a:lnTo>
                    <a:pt x="2904223" y="2748788"/>
                  </a:lnTo>
                  <a:lnTo>
                    <a:pt x="2924721" y="2697988"/>
                  </a:lnTo>
                  <a:lnTo>
                    <a:pt x="2932188" y="2647188"/>
                  </a:lnTo>
                  <a:lnTo>
                    <a:pt x="2929432" y="2609088"/>
                  </a:lnTo>
                  <a:lnTo>
                    <a:pt x="2925305" y="2596388"/>
                  </a:lnTo>
                  <a:lnTo>
                    <a:pt x="2921165" y="2583688"/>
                  </a:lnTo>
                  <a:lnTo>
                    <a:pt x="2907398" y="2545588"/>
                  </a:lnTo>
                  <a:lnTo>
                    <a:pt x="2888119" y="2532888"/>
                  </a:lnTo>
                  <a:lnTo>
                    <a:pt x="2907398" y="2507488"/>
                  </a:lnTo>
                  <a:lnTo>
                    <a:pt x="2921165" y="2469388"/>
                  </a:lnTo>
                  <a:lnTo>
                    <a:pt x="2929432" y="2443988"/>
                  </a:lnTo>
                  <a:lnTo>
                    <a:pt x="2932188" y="2418588"/>
                  </a:lnTo>
                  <a:lnTo>
                    <a:pt x="2932188" y="2405888"/>
                  </a:lnTo>
                  <a:lnTo>
                    <a:pt x="2929432" y="2367788"/>
                  </a:lnTo>
                  <a:lnTo>
                    <a:pt x="2921165" y="2342388"/>
                  </a:lnTo>
                  <a:lnTo>
                    <a:pt x="2907398" y="2316988"/>
                  </a:lnTo>
                  <a:lnTo>
                    <a:pt x="2888119" y="2291588"/>
                  </a:lnTo>
                  <a:lnTo>
                    <a:pt x="2907398" y="2266188"/>
                  </a:lnTo>
                  <a:lnTo>
                    <a:pt x="2921165" y="2240788"/>
                  </a:lnTo>
                  <a:lnTo>
                    <a:pt x="2929432" y="2202688"/>
                  </a:lnTo>
                  <a:lnTo>
                    <a:pt x="2932188" y="2177288"/>
                  </a:lnTo>
                  <a:lnTo>
                    <a:pt x="2932188" y="2164588"/>
                  </a:lnTo>
                  <a:lnTo>
                    <a:pt x="2929432" y="2139188"/>
                  </a:lnTo>
                  <a:lnTo>
                    <a:pt x="2923921" y="2113788"/>
                  </a:lnTo>
                  <a:lnTo>
                    <a:pt x="2921165" y="2101088"/>
                  </a:lnTo>
                  <a:lnTo>
                    <a:pt x="2907398" y="2075688"/>
                  </a:lnTo>
                  <a:lnTo>
                    <a:pt x="2888119" y="2050288"/>
                  </a:lnTo>
                  <a:lnTo>
                    <a:pt x="2907398" y="2024888"/>
                  </a:lnTo>
                  <a:lnTo>
                    <a:pt x="2921165" y="1999488"/>
                  </a:lnTo>
                  <a:lnTo>
                    <a:pt x="2929432" y="1974088"/>
                  </a:lnTo>
                  <a:lnTo>
                    <a:pt x="2932188" y="1935988"/>
                  </a:lnTo>
                  <a:lnTo>
                    <a:pt x="2929432" y="1897888"/>
                  </a:lnTo>
                  <a:lnTo>
                    <a:pt x="2921165" y="1872488"/>
                  </a:lnTo>
                  <a:lnTo>
                    <a:pt x="2907398" y="1834388"/>
                  </a:lnTo>
                  <a:lnTo>
                    <a:pt x="2888119" y="1808988"/>
                  </a:lnTo>
                  <a:lnTo>
                    <a:pt x="2907398" y="1783588"/>
                  </a:lnTo>
                  <a:lnTo>
                    <a:pt x="2921165" y="1758188"/>
                  </a:lnTo>
                  <a:lnTo>
                    <a:pt x="2929432" y="1732788"/>
                  </a:lnTo>
                  <a:lnTo>
                    <a:pt x="2932188" y="1694688"/>
                  </a:lnTo>
                  <a:lnTo>
                    <a:pt x="2929432" y="1656588"/>
                  </a:lnTo>
                  <a:lnTo>
                    <a:pt x="2921165" y="1631188"/>
                  </a:lnTo>
                  <a:lnTo>
                    <a:pt x="2907398" y="1605788"/>
                  </a:lnTo>
                  <a:lnTo>
                    <a:pt x="2888119" y="1580388"/>
                  </a:lnTo>
                  <a:lnTo>
                    <a:pt x="2907398" y="1554988"/>
                  </a:lnTo>
                  <a:lnTo>
                    <a:pt x="2914281" y="1542288"/>
                  </a:lnTo>
                  <a:lnTo>
                    <a:pt x="2921165" y="1529588"/>
                  </a:lnTo>
                  <a:lnTo>
                    <a:pt x="2929432" y="1491488"/>
                  </a:lnTo>
                  <a:lnTo>
                    <a:pt x="2932188" y="1466088"/>
                  </a:lnTo>
                  <a:lnTo>
                    <a:pt x="2932188" y="1453388"/>
                  </a:lnTo>
                  <a:lnTo>
                    <a:pt x="2929432" y="1427988"/>
                  </a:lnTo>
                  <a:lnTo>
                    <a:pt x="2921165" y="1389888"/>
                  </a:lnTo>
                  <a:lnTo>
                    <a:pt x="2907398" y="1364488"/>
                  </a:lnTo>
                  <a:lnTo>
                    <a:pt x="2888119" y="1339088"/>
                  </a:lnTo>
                  <a:lnTo>
                    <a:pt x="2907398" y="1313688"/>
                  </a:lnTo>
                  <a:lnTo>
                    <a:pt x="2921165" y="1288288"/>
                  </a:lnTo>
                  <a:lnTo>
                    <a:pt x="2929432" y="1250188"/>
                  </a:lnTo>
                  <a:lnTo>
                    <a:pt x="2932188" y="1224788"/>
                  </a:lnTo>
                  <a:lnTo>
                    <a:pt x="2932188" y="1212088"/>
                  </a:lnTo>
                  <a:lnTo>
                    <a:pt x="2929432" y="1186688"/>
                  </a:lnTo>
                  <a:lnTo>
                    <a:pt x="2921165" y="1148588"/>
                  </a:lnTo>
                  <a:lnTo>
                    <a:pt x="2907398" y="1123188"/>
                  </a:lnTo>
                  <a:lnTo>
                    <a:pt x="2888119" y="1097788"/>
                  </a:lnTo>
                  <a:lnTo>
                    <a:pt x="2907398" y="1072388"/>
                  </a:lnTo>
                  <a:lnTo>
                    <a:pt x="2914281" y="1059688"/>
                  </a:lnTo>
                  <a:lnTo>
                    <a:pt x="2921165" y="1046988"/>
                  </a:lnTo>
                  <a:lnTo>
                    <a:pt x="2929432" y="1021588"/>
                  </a:lnTo>
                  <a:lnTo>
                    <a:pt x="2932188" y="983488"/>
                  </a:lnTo>
                  <a:close/>
                </a:path>
              </a:pathLst>
            </a:custGeom>
            <a:solidFill>
              <a:srgbClr val="5F2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83623" y="4291580"/>
              <a:ext cx="375285" cy="565785"/>
            </a:xfrm>
            <a:custGeom>
              <a:avLst/>
              <a:gdLst/>
              <a:ahLst/>
              <a:cxnLst/>
              <a:rect l="l" t="t" r="r" b="b"/>
              <a:pathLst>
                <a:path w="375284" h="565785">
                  <a:moveTo>
                    <a:pt x="136265" y="352361"/>
                  </a:moveTo>
                  <a:lnTo>
                    <a:pt x="48145" y="352361"/>
                  </a:lnTo>
                  <a:lnTo>
                    <a:pt x="58464" y="406389"/>
                  </a:lnTo>
                  <a:lnTo>
                    <a:pt x="75506" y="454177"/>
                  </a:lnTo>
                  <a:lnTo>
                    <a:pt x="98320" y="493707"/>
                  </a:lnTo>
                  <a:lnTo>
                    <a:pt x="126302" y="524787"/>
                  </a:lnTo>
                  <a:lnTo>
                    <a:pt x="158850" y="547224"/>
                  </a:lnTo>
                  <a:lnTo>
                    <a:pt x="195360" y="560827"/>
                  </a:lnTo>
                  <a:lnTo>
                    <a:pt x="235229" y="565404"/>
                  </a:lnTo>
                  <a:lnTo>
                    <a:pt x="276697" y="559515"/>
                  </a:lnTo>
                  <a:lnTo>
                    <a:pt x="313339" y="542874"/>
                  </a:lnTo>
                  <a:lnTo>
                    <a:pt x="345845" y="517012"/>
                  </a:lnTo>
                  <a:lnTo>
                    <a:pt x="367808" y="491655"/>
                  </a:lnTo>
                  <a:lnTo>
                    <a:pt x="242582" y="491655"/>
                  </a:lnTo>
                  <a:lnTo>
                    <a:pt x="208891" y="485585"/>
                  </a:lnTo>
                  <a:lnTo>
                    <a:pt x="181326" y="467679"/>
                  </a:lnTo>
                  <a:lnTo>
                    <a:pt x="159886" y="438392"/>
                  </a:lnTo>
                  <a:lnTo>
                    <a:pt x="144572" y="398181"/>
                  </a:lnTo>
                  <a:lnTo>
                    <a:pt x="136265" y="352361"/>
                  </a:lnTo>
                  <a:close/>
                </a:path>
                <a:path w="375284" h="565785">
                  <a:moveTo>
                    <a:pt x="323443" y="434301"/>
                  </a:moveTo>
                  <a:lnTo>
                    <a:pt x="306676" y="460547"/>
                  </a:lnTo>
                  <a:lnTo>
                    <a:pt x="288528" y="478342"/>
                  </a:lnTo>
                  <a:lnTo>
                    <a:pt x="267622" y="488455"/>
                  </a:lnTo>
                  <a:lnTo>
                    <a:pt x="242582" y="491655"/>
                  </a:lnTo>
                  <a:lnTo>
                    <a:pt x="367808" y="491655"/>
                  </a:lnTo>
                  <a:lnTo>
                    <a:pt x="374904" y="483463"/>
                  </a:lnTo>
                  <a:lnTo>
                    <a:pt x="323443" y="434301"/>
                  </a:lnTo>
                  <a:close/>
                </a:path>
                <a:path w="375284" h="565785">
                  <a:moveTo>
                    <a:pt x="45165" y="305090"/>
                  </a:moveTo>
                  <a:lnTo>
                    <a:pt x="0" y="311391"/>
                  </a:lnTo>
                  <a:lnTo>
                    <a:pt x="7353" y="311391"/>
                  </a:lnTo>
                  <a:lnTo>
                    <a:pt x="7353" y="352361"/>
                  </a:lnTo>
                  <a:lnTo>
                    <a:pt x="48145" y="352361"/>
                  </a:lnTo>
                  <a:lnTo>
                    <a:pt x="47796" y="350534"/>
                  </a:lnTo>
                  <a:lnTo>
                    <a:pt x="45165" y="305090"/>
                  </a:lnTo>
                  <a:close/>
                </a:path>
                <a:path w="375284" h="565785">
                  <a:moveTo>
                    <a:pt x="294043" y="303187"/>
                  </a:moveTo>
                  <a:lnTo>
                    <a:pt x="133148" y="303187"/>
                  </a:lnTo>
                  <a:lnTo>
                    <a:pt x="135384" y="347499"/>
                  </a:lnTo>
                  <a:lnTo>
                    <a:pt x="136265" y="352361"/>
                  </a:lnTo>
                  <a:lnTo>
                    <a:pt x="294043" y="352361"/>
                  </a:lnTo>
                  <a:lnTo>
                    <a:pt x="294043" y="303187"/>
                  </a:lnTo>
                  <a:close/>
                </a:path>
                <a:path w="375284" h="565785">
                  <a:moveTo>
                    <a:pt x="134056" y="254025"/>
                  </a:moveTo>
                  <a:lnTo>
                    <a:pt x="45791" y="254025"/>
                  </a:lnTo>
                  <a:lnTo>
                    <a:pt x="44107" y="286804"/>
                  </a:lnTo>
                  <a:lnTo>
                    <a:pt x="45165" y="305090"/>
                  </a:lnTo>
                  <a:lnTo>
                    <a:pt x="58813" y="303187"/>
                  </a:lnTo>
                  <a:lnTo>
                    <a:pt x="133148" y="303187"/>
                  </a:lnTo>
                  <a:lnTo>
                    <a:pt x="132321" y="286804"/>
                  </a:lnTo>
                  <a:lnTo>
                    <a:pt x="134056" y="254025"/>
                  </a:lnTo>
                  <a:close/>
                </a:path>
                <a:path w="375284" h="565785">
                  <a:moveTo>
                    <a:pt x="50989" y="205953"/>
                  </a:moveTo>
                  <a:lnTo>
                    <a:pt x="0" y="213055"/>
                  </a:lnTo>
                  <a:lnTo>
                    <a:pt x="0" y="254025"/>
                  </a:lnTo>
                  <a:lnTo>
                    <a:pt x="45791" y="254025"/>
                  </a:lnTo>
                  <a:lnTo>
                    <a:pt x="47051" y="229488"/>
                  </a:lnTo>
                  <a:lnTo>
                    <a:pt x="50989" y="205953"/>
                  </a:lnTo>
                  <a:close/>
                </a:path>
                <a:path w="375284" h="565785">
                  <a:moveTo>
                    <a:pt x="323443" y="204863"/>
                  </a:moveTo>
                  <a:lnTo>
                    <a:pt x="139821" y="204863"/>
                  </a:lnTo>
                  <a:lnTo>
                    <a:pt x="135384" y="228952"/>
                  </a:lnTo>
                  <a:lnTo>
                    <a:pt x="134056" y="254025"/>
                  </a:lnTo>
                  <a:lnTo>
                    <a:pt x="323443" y="254025"/>
                  </a:lnTo>
                  <a:lnTo>
                    <a:pt x="323443" y="204863"/>
                  </a:lnTo>
                  <a:close/>
                </a:path>
                <a:path w="375284" h="565785">
                  <a:moveTo>
                    <a:pt x="249936" y="0"/>
                  </a:moveTo>
                  <a:lnTo>
                    <a:pt x="209964" y="3900"/>
                  </a:lnTo>
                  <a:lnTo>
                    <a:pt x="173561" y="15422"/>
                  </a:lnTo>
                  <a:lnTo>
                    <a:pt x="112676" y="60249"/>
                  </a:lnTo>
                  <a:lnTo>
                    <a:pt x="88797" y="93016"/>
                  </a:lnTo>
                  <a:lnTo>
                    <a:pt x="69699" y="132324"/>
                  </a:lnTo>
                  <a:lnTo>
                    <a:pt x="55683" y="177905"/>
                  </a:lnTo>
                  <a:lnTo>
                    <a:pt x="50989" y="205953"/>
                  </a:lnTo>
                  <a:lnTo>
                    <a:pt x="58813" y="204863"/>
                  </a:lnTo>
                  <a:lnTo>
                    <a:pt x="139821" y="204863"/>
                  </a:lnTo>
                  <a:lnTo>
                    <a:pt x="159886" y="138287"/>
                  </a:lnTo>
                  <a:lnTo>
                    <a:pt x="208891" y="88591"/>
                  </a:lnTo>
                  <a:lnTo>
                    <a:pt x="242582" y="81953"/>
                  </a:lnTo>
                  <a:lnTo>
                    <a:pt x="352839" y="81953"/>
                  </a:lnTo>
                  <a:lnTo>
                    <a:pt x="367550" y="65557"/>
                  </a:lnTo>
                  <a:lnTo>
                    <a:pt x="342972" y="38029"/>
                  </a:lnTo>
                  <a:lnTo>
                    <a:pt x="314258" y="17414"/>
                  </a:lnTo>
                  <a:lnTo>
                    <a:pt x="282786" y="4481"/>
                  </a:lnTo>
                  <a:lnTo>
                    <a:pt x="249936" y="0"/>
                  </a:lnTo>
                  <a:close/>
                </a:path>
                <a:path w="375284" h="565785">
                  <a:moveTo>
                    <a:pt x="352839" y="81953"/>
                  </a:moveTo>
                  <a:lnTo>
                    <a:pt x="242582" y="81953"/>
                  </a:lnTo>
                  <a:lnTo>
                    <a:pt x="263371" y="84896"/>
                  </a:lnTo>
                  <a:lnTo>
                    <a:pt x="282093" y="93216"/>
                  </a:lnTo>
                  <a:lnTo>
                    <a:pt x="299438" y="106143"/>
                  </a:lnTo>
                  <a:lnTo>
                    <a:pt x="316090" y="122910"/>
                  </a:lnTo>
                  <a:lnTo>
                    <a:pt x="352839" y="81953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2426" y="1803297"/>
            <a:ext cx="6689725" cy="459613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27940">
              <a:lnSpc>
                <a:spcPts val="2590"/>
              </a:lnSpc>
              <a:spcBef>
                <a:spcPts val="425"/>
              </a:spcBef>
              <a:tabLst>
                <a:tab pos="5550535" algn="l"/>
              </a:tabLst>
            </a:pP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Predtým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, ako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začnete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analyzovať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výkaz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P&amp;L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dôležité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vedieť, či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používate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hotovostný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akruálny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princíp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účtovania.</a:t>
            </a:r>
            <a:endParaRPr sz="2400">
              <a:latin typeface="Calibri"/>
              <a:cs typeface="Calibri"/>
            </a:endParaRPr>
          </a:p>
          <a:p>
            <a:pPr marL="355600" marR="52705" indent="-342900">
              <a:lnSpc>
                <a:spcPts val="2590"/>
              </a:lnSpc>
              <a:spcBef>
                <a:spcPts val="10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prípade </a:t>
            </a:r>
            <a:r>
              <a:rPr sz="2400" b="1" u="sng" spc="-5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</a:rPr>
              <a:t>hotovostného princípu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sa príjmy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výdavky vykazujú 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okamihu, keď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dôjde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pohybu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hotovosti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(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napríklad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sa dohodnete, že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dodávateľovi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zaplatíte za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službu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50 EUR za mesiac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zaúčtujete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až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vtedy, keď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50 EUR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opustí vašu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banku).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ts val="2590"/>
              </a:lnSpc>
              <a:spcBef>
                <a:spcPts val="10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u="sng" spc="-5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</a:rPr>
              <a:t>Akruálnou metódou sa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účtujú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výnosy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čase, keď sú dosiahnuté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(predtým, ako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peniaze dostanú do banky),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náklady 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čase, keď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vzniknú (ale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predtým, ako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zaplatené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dodávateľom).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8089" y="571501"/>
            <a:ext cx="4480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Peňažný </a:t>
            </a:r>
            <a:r>
              <a:rPr spc="-55" dirty="0"/>
              <a:t>a </a:t>
            </a:r>
            <a:r>
              <a:rPr dirty="0"/>
              <a:t>akruálny </a:t>
            </a:r>
            <a:r>
              <a:rPr spc="-5" dirty="0"/>
              <a:t>princíp...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2987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55455"/>
                </a:move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20358"/>
            <a:ext cx="1861185" cy="55880"/>
          </a:xfrm>
          <a:custGeom>
            <a:avLst/>
            <a:gdLst/>
            <a:ahLst/>
            <a:cxnLst/>
            <a:rect l="l" t="t" r="r" b="b"/>
            <a:pathLst>
              <a:path w="1861185" h="55879">
                <a:moveTo>
                  <a:pt x="1860849" y="55455"/>
                </a:moveTo>
                <a:lnTo>
                  <a:pt x="0" y="55455"/>
                </a:lnTo>
                <a:lnTo>
                  <a:pt x="0" y="0"/>
                </a:lnTo>
                <a:lnTo>
                  <a:pt x="1850118" y="0"/>
                </a:lnTo>
                <a:lnTo>
                  <a:pt x="1853002" y="13163"/>
                </a:lnTo>
                <a:lnTo>
                  <a:pt x="1855484" y="26927"/>
                </a:lnTo>
                <a:lnTo>
                  <a:pt x="1857965" y="41091"/>
                </a:lnTo>
                <a:lnTo>
                  <a:pt x="186084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5434"/>
            <a:ext cx="1725295" cy="55880"/>
          </a:xfrm>
          <a:custGeom>
            <a:avLst/>
            <a:gdLst/>
            <a:ahLst/>
            <a:cxnLst/>
            <a:rect l="l" t="t" r="r" b="b"/>
            <a:pathLst>
              <a:path w="1725295" h="55879">
                <a:moveTo>
                  <a:pt x="1697730" y="55455"/>
                </a:moveTo>
                <a:lnTo>
                  <a:pt x="0" y="55455"/>
                </a:lnTo>
                <a:lnTo>
                  <a:pt x="0" y="0"/>
                </a:lnTo>
                <a:lnTo>
                  <a:pt x="1697730" y="0"/>
                </a:lnTo>
                <a:lnTo>
                  <a:pt x="1718254" y="8664"/>
                </a:lnTo>
                <a:lnTo>
                  <a:pt x="1725095" y="27727"/>
                </a:lnTo>
                <a:lnTo>
                  <a:pt x="1718254" y="46790"/>
                </a:lnTo>
                <a:lnTo>
                  <a:pt x="169773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052026"/>
            <a:ext cx="1210945" cy="55880"/>
          </a:xfrm>
          <a:custGeom>
            <a:avLst/>
            <a:gdLst/>
            <a:ahLst/>
            <a:cxnLst/>
            <a:rect l="l" t="t" r="r" b="b"/>
            <a:pathLst>
              <a:path w="1210945" h="55879">
                <a:moveTo>
                  <a:pt x="1210518" y="55455"/>
                </a:moveTo>
                <a:lnTo>
                  <a:pt x="0" y="55455"/>
                </a:lnTo>
                <a:lnTo>
                  <a:pt x="0" y="0"/>
                </a:lnTo>
                <a:lnTo>
                  <a:pt x="1116080" y="0"/>
                </a:lnTo>
                <a:lnTo>
                  <a:pt x="1140193" y="13163"/>
                </a:lnTo>
                <a:lnTo>
                  <a:pt x="1164104" y="26927"/>
                </a:lnTo>
                <a:lnTo>
                  <a:pt x="1187613" y="41091"/>
                </a:lnTo>
                <a:lnTo>
                  <a:pt x="1210518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800994"/>
            <a:ext cx="1803400" cy="57785"/>
          </a:xfrm>
          <a:custGeom>
            <a:avLst/>
            <a:gdLst/>
            <a:ahLst/>
            <a:cxnLst/>
            <a:rect l="l" t="t" r="r" b="b"/>
            <a:pathLst>
              <a:path w="1803400" h="57784">
                <a:moveTo>
                  <a:pt x="1781436" y="57587"/>
                </a:moveTo>
                <a:lnTo>
                  <a:pt x="0" y="57587"/>
                </a:lnTo>
                <a:lnTo>
                  <a:pt x="0" y="0"/>
                </a:lnTo>
                <a:lnTo>
                  <a:pt x="1802899" y="0"/>
                </a:lnTo>
                <a:lnTo>
                  <a:pt x="1797734" y="14396"/>
                </a:lnTo>
                <a:lnTo>
                  <a:pt x="1786600" y="43190"/>
                </a:lnTo>
                <a:lnTo>
                  <a:pt x="1781436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205918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1872995" y="55455"/>
                </a:move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lnTo>
                  <a:pt x="1872995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2749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0"/>
                </a:moveTo>
                <a:lnTo>
                  <a:pt x="0" y="55455"/>
                </a:ln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956047"/>
            <a:ext cx="1000760" cy="38735"/>
          </a:xfrm>
          <a:custGeom>
            <a:avLst/>
            <a:gdLst/>
            <a:ahLst/>
            <a:cxnLst/>
            <a:rect l="l" t="t" r="r" b="b"/>
            <a:pathLst>
              <a:path w="1000760" h="38735">
                <a:moveTo>
                  <a:pt x="1000179" y="38390"/>
                </a:moveTo>
                <a:lnTo>
                  <a:pt x="0" y="38390"/>
                </a:lnTo>
                <a:lnTo>
                  <a:pt x="0" y="0"/>
                </a:lnTo>
                <a:lnTo>
                  <a:pt x="895689" y="0"/>
                </a:lnTo>
                <a:lnTo>
                  <a:pt x="924522" y="9329"/>
                </a:lnTo>
                <a:lnTo>
                  <a:pt x="962753" y="23159"/>
                </a:lnTo>
                <a:lnTo>
                  <a:pt x="1000179" y="3839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237586"/>
            <a:ext cx="1447165" cy="55880"/>
          </a:xfrm>
          <a:custGeom>
            <a:avLst/>
            <a:gdLst/>
            <a:ahLst/>
            <a:cxnLst/>
            <a:rect l="l" t="t" r="r" b="b"/>
            <a:pathLst>
              <a:path w="1447165" h="55879">
                <a:moveTo>
                  <a:pt x="1446612" y="55455"/>
                </a:moveTo>
                <a:lnTo>
                  <a:pt x="0" y="55455"/>
                </a:lnTo>
                <a:lnTo>
                  <a:pt x="0" y="0"/>
                </a:lnTo>
                <a:lnTo>
                  <a:pt x="1386515" y="0"/>
                </a:lnTo>
                <a:lnTo>
                  <a:pt x="1401338" y="13163"/>
                </a:lnTo>
                <a:lnTo>
                  <a:pt x="1416563" y="26927"/>
                </a:lnTo>
                <a:lnTo>
                  <a:pt x="1431789" y="41091"/>
                </a:lnTo>
                <a:lnTo>
                  <a:pt x="1446612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536191"/>
            <a:ext cx="1680845" cy="55880"/>
          </a:xfrm>
          <a:custGeom>
            <a:avLst/>
            <a:gdLst/>
            <a:ahLst/>
            <a:cxnLst/>
            <a:rect l="l" t="t" r="r" b="b"/>
            <a:pathLst>
              <a:path w="1680845" h="55879">
                <a:moveTo>
                  <a:pt x="1680559" y="55455"/>
                </a:moveTo>
                <a:lnTo>
                  <a:pt x="0" y="55455"/>
                </a:lnTo>
                <a:lnTo>
                  <a:pt x="0" y="0"/>
                </a:lnTo>
                <a:lnTo>
                  <a:pt x="1646218" y="0"/>
                </a:lnTo>
                <a:lnTo>
                  <a:pt x="1663389" y="26927"/>
                </a:lnTo>
                <a:lnTo>
                  <a:pt x="1672175" y="41091"/>
                </a:lnTo>
                <a:lnTo>
                  <a:pt x="168055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685493"/>
            <a:ext cx="1758314" cy="55880"/>
          </a:xfrm>
          <a:custGeom>
            <a:avLst/>
            <a:gdLst/>
            <a:ahLst/>
            <a:cxnLst/>
            <a:rect l="l" t="t" r="r" b="b"/>
            <a:pathLst>
              <a:path w="1758314" h="55879">
                <a:moveTo>
                  <a:pt x="1757826" y="55455"/>
                </a:moveTo>
                <a:lnTo>
                  <a:pt x="0" y="55455"/>
                </a:lnTo>
                <a:lnTo>
                  <a:pt x="0" y="0"/>
                </a:lnTo>
                <a:lnTo>
                  <a:pt x="1732071" y="0"/>
                </a:lnTo>
                <a:lnTo>
                  <a:pt x="1738510" y="13163"/>
                </a:lnTo>
                <a:lnTo>
                  <a:pt x="1744949" y="26927"/>
                </a:lnTo>
                <a:lnTo>
                  <a:pt x="1751388" y="41091"/>
                </a:lnTo>
                <a:lnTo>
                  <a:pt x="1757826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832662"/>
            <a:ext cx="1816100" cy="57785"/>
          </a:xfrm>
          <a:custGeom>
            <a:avLst/>
            <a:gdLst/>
            <a:ahLst/>
            <a:cxnLst/>
            <a:rect l="l" t="t" r="r" b="b"/>
            <a:pathLst>
              <a:path w="1816100" h="57785">
                <a:moveTo>
                  <a:pt x="1815777" y="57587"/>
                </a:moveTo>
                <a:lnTo>
                  <a:pt x="0" y="57587"/>
                </a:lnTo>
                <a:lnTo>
                  <a:pt x="0" y="0"/>
                </a:lnTo>
                <a:lnTo>
                  <a:pt x="1796460" y="0"/>
                </a:lnTo>
                <a:lnTo>
                  <a:pt x="1815777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386888"/>
            <a:ext cx="1579880" cy="55880"/>
          </a:xfrm>
          <a:custGeom>
            <a:avLst/>
            <a:gdLst/>
            <a:ahLst/>
            <a:cxnLst/>
            <a:rect l="l" t="t" r="r" b="b"/>
            <a:pathLst>
              <a:path w="1579880" h="55879">
                <a:moveTo>
                  <a:pt x="1579683" y="55455"/>
                </a:moveTo>
                <a:lnTo>
                  <a:pt x="0" y="55455"/>
                </a:lnTo>
                <a:lnTo>
                  <a:pt x="0" y="0"/>
                </a:lnTo>
                <a:lnTo>
                  <a:pt x="1532464" y="0"/>
                </a:lnTo>
                <a:lnTo>
                  <a:pt x="1544973" y="13163"/>
                </a:lnTo>
                <a:lnTo>
                  <a:pt x="1556878" y="26927"/>
                </a:lnTo>
                <a:lnTo>
                  <a:pt x="1568381" y="41091"/>
                </a:lnTo>
                <a:lnTo>
                  <a:pt x="1579683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39667" y="6464808"/>
            <a:ext cx="5313045" cy="277495"/>
          </a:xfrm>
          <a:custGeom>
            <a:avLst/>
            <a:gdLst/>
            <a:ahLst/>
            <a:cxnLst/>
            <a:rect l="l" t="t" r="r" b="b"/>
            <a:pathLst>
              <a:path w="5313045" h="277495">
                <a:moveTo>
                  <a:pt x="0" y="0"/>
                </a:moveTo>
                <a:lnTo>
                  <a:pt x="5312664" y="0"/>
                </a:lnTo>
                <a:lnTo>
                  <a:pt x="5312664" y="277367"/>
                </a:lnTo>
                <a:lnTo>
                  <a:pt x="0" y="27736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E2E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463796" y="6382511"/>
            <a:ext cx="3274060" cy="445134"/>
            <a:chOff x="4463796" y="6382511"/>
            <a:chExt cx="3274060" cy="445134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77710" y="342962"/>
            <a:ext cx="1804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"/>
                <a:cs typeface="Calibri"/>
              </a:rPr>
              <a:t>Modul 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454725" y="1552691"/>
            <a:ext cx="2317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6C6A39"/>
                </a:solidFill>
                <a:latin typeface="Calibri"/>
                <a:cs typeface="Calibri"/>
              </a:rPr>
              <a:t>1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58000" y="1514323"/>
            <a:ext cx="4279265" cy="6623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Základy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finančnej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gramotnosti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drobného poľnohospodára 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zostavovanie rozpočtu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peňažných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tokov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28260" y="2915486"/>
            <a:ext cx="480758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35"/>
              </a:lnSpc>
              <a:tabLst>
                <a:tab pos="685800" algn="l"/>
              </a:tabLst>
            </a:pPr>
            <a:r>
              <a:rPr sz="3200" dirty="0">
                <a:solidFill>
                  <a:srgbClr val="6C6A39"/>
                </a:solidFill>
                <a:latin typeface="Calibri"/>
                <a:cs typeface="Calibri"/>
              </a:rPr>
              <a:t>2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Pochopenie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analýzy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zisku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straty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83471" y="3615260"/>
            <a:ext cx="327660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35"/>
              </a:lnSpc>
              <a:tabLst>
                <a:tab pos="688340" algn="l"/>
              </a:tabLst>
            </a:pPr>
            <a:r>
              <a:rPr sz="3200" dirty="0">
                <a:solidFill>
                  <a:srgbClr val="6C6A39"/>
                </a:solidFill>
                <a:latin typeface="Calibri"/>
                <a:cs typeface="Calibri"/>
              </a:rPr>
              <a:t>3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Rozpočty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ich použitie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56940" y="4454919"/>
            <a:ext cx="2317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6C6A39"/>
                </a:solidFill>
                <a:latin typeface="Calibri"/>
                <a:cs typeface="Calibri"/>
              </a:rPr>
              <a:t>4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26885" y="4385745"/>
            <a:ext cx="3764915" cy="6623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Dostupné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možnosti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financovania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grantov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5230" y="1163204"/>
            <a:ext cx="5471795" cy="35045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Význam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finančnej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gramotnosti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základom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vášho vzťahu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k </a:t>
            </a:r>
            <a:r>
              <a:rPr sz="2200" spc="-35" dirty="0">
                <a:solidFill>
                  <a:srgbClr val="5F210F"/>
                </a:solidFill>
                <a:latin typeface="Calibri"/>
                <a:cs typeface="Calibri"/>
              </a:rPr>
              <a:t>peniazom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je to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celoživotná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cesta učenia.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Keď malí poľnohospodári určia, ako ich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výrobky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zapadajú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do trhu, a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začnú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vypracúvať podnikateľský plán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, musíte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získať prístup k financiám:</a:t>
            </a:r>
            <a:endParaRPr sz="2200" dirty="0">
              <a:latin typeface="Calibri"/>
              <a:cs typeface="Calibri"/>
            </a:endParaRPr>
          </a:p>
          <a:p>
            <a:pPr marL="12700" marR="5080">
              <a:lnSpc>
                <a:spcPts val="2380"/>
              </a:lnSpc>
              <a:spcBef>
                <a:spcPts val="975"/>
              </a:spcBef>
              <a:tabLst>
                <a:tab pos="1831975" algn="l"/>
              </a:tabLst>
            </a:pP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tomto module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vás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oboznámime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finančnými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témami,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vám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pomôžu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dokončiť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váš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podnikateľský plán a pomôžu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vám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zhodnotiť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zlepšiť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vašu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finančnú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gramotnosť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následne aj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udržateľnosť vášho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malého hospodárstva.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52117" y="1183894"/>
            <a:ext cx="4325620" cy="5284470"/>
            <a:chOff x="1452117" y="1183894"/>
            <a:chExt cx="4325620" cy="5284470"/>
          </a:xfrm>
        </p:grpSpPr>
        <p:sp>
          <p:nvSpPr>
            <p:cNvPr id="3" name="object 3"/>
            <p:cNvSpPr/>
            <p:nvPr/>
          </p:nvSpPr>
          <p:spPr>
            <a:xfrm>
              <a:off x="1458467" y="1190244"/>
              <a:ext cx="4312920" cy="5271770"/>
            </a:xfrm>
            <a:custGeom>
              <a:avLst/>
              <a:gdLst/>
              <a:ahLst/>
              <a:cxnLst/>
              <a:rect l="l" t="t" r="r" b="b"/>
              <a:pathLst>
                <a:path w="4312920" h="5271770">
                  <a:moveTo>
                    <a:pt x="3594100" y="0"/>
                  </a:moveTo>
                  <a:lnTo>
                    <a:pt x="718820" y="0"/>
                  </a:lnTo>
                  <a:lnTo>
                    <a:pt x="671557" y="1529"/>
                  </a:lnTo>
                  <a:lnTo>
                    <a:pt x="625111" y="6052"/>
                  </a:lnTo>
                  <a:lnTo>
                    <a:pt x="579576" y="13476"/>
                  </a:lnTo>
                  <a:lnTo>
                    <a:pt x="535047" y="23706"/>
                  </a:lnTo>
                  <a:lnTo>
                    <a:pt x="491618" y="36646"/>
                  </a:lnTo>
                  <a:lnTo>
                    <a:pt x="449385" y="52202"/>
                  </a:lnTo>
                  <a:lnTo>
                    <a:pt x="408441" y="70279"/>
                  </a:lnTo>
                  <a:lnTo>
                    <a:pt x="368881" y="90783"/>
                  </a:lnTo>
                  <a:lnTo>
                    <a:pt x="330801" y="113619"/>
                  </a:lnTo>
                  <a:lnTo>
                    <a:pt x="294295" y="138691"/>
                  </a:lnTo>
                  <a:lnTo>
                    <a:pt x="259458" y="165906"/>
                  </a:lnTo>
                  <a:lnTo>
                    <a:pt x="226384" y="195169"/>
                  </a:lnTo>
                  <a:lnTo>
                    <a:pt x="195169" y="226384"/>
                  </a:lnTo>
                  <a:lnTo>
                    <a:pt x="165906" y="259458"/>
                  </a:lnTo>
                  <a:lnTo>
                    <a:pt x="138691" y="294295"/>
                  </a:lnTo>
                  <a:lnTo>
                    <a:pt x="113619" y="330801"/>
                  </a:lnTo>
                  <a:lnTo>
                    <a:pt x="90783" y="368881"/>
                  </a:lnTo>
                  <a:lnTo>
                    <a:pt x="70279" y="408441"/>
                  </a:lnTo>
                  <a:lnTo>
                    <a:pt x="52202" y="449385"/>
                  </a:lnTo>
                  <a:lnTo>
                    <a:pt x="36646" y="491618"/>
                  </a:lnTo>
                  <a:lnTo>
                    <a:pt x="23706" y="535047"/>
                  </a:lnTo>
                  <a:lnTo>
                    <a:pt x="13476" y="579576"/>
                  </a:lnTo>
                  <a:lnTo>
                    <a:pt x="6052" y="625111"/>
                  </a:lnTo>
                  <a:lnTo>
                    <a:pt x="1529" y="671557"/>
                  </a:lnTo>
                  <a:lnTo>
                    <a:pt x="0" y="718820"/>
                  </a:lnTo>
                  <a:lnTo>
                    <a:pt x="0" y="4552696"/>
                  </a:lnTo>
                  <a:lnTo>
                    <a:pt x="1529" y="4599958"/>
                  </a:lnTo>
                  <a:lnTo>
                    <a:pt x="6052" y="4646404"/>
                  </a:lnTo>
                  <a:lnTo>
                    <a:pt x="13476" y="4691939"/>
                  </a:lnTo>
                  <a:lnTo>
                    <a:pt x="23706" y="4736468"/>
                  </a:lnTo>
                  <a:lnTo>
                    <a:pt x="36646" y="4779897"/>
                  </a:lnTo>
                  <a:lnTo>
                    <a:pt x="52202" y="4822130"/>
                  </a:lnTo>
                  <a:lnTo>
                    <a:pt x="70279" y="4863074"/>
                  </a:lnTo>
                  <a:lnTo>
                    <a:pt x="90783" y="4902634"/>
                  </a:lnTo>
                  <a:lnTo>
                    <a:pt x="113619" y="4940714"/>
                  </a:lnTo>
                  <a:lnTo>
                    <a:pt x="138691" y="4977220"/>
                  </a:lnTo>
                  <a:lnTo>
                    <a:pt x="165906" y="5012057"/>
                  </a:lnTo>
                  <a:lnTo>
                    <a:pt x="195169" y="5045131"/>
                  </a:lnTo>
                  <a:lnTo>
                    <a:pt x="226384" y="5076346"/>
                  </a:lnTo>
                  <a:lnTo>
                    <a:pt x="259458" y="5105609"/>
                  </a:lnTo>
                  <a:lnTo>
                    <a:pt x="294295" y="5132824"/>
                  </a:lnTo>
                  <a:lnTo>
                    <a:pt x="330801" y="5157896"/>
                  </a:lnTo>
                  <a:lnTo>
                    <a:pt x="368881" y="5180732"/>
                  </a:lnTo>
                  <a:lnTo>
                    <a:pt x="408441" y="5201236"/>
                  </a:lnTo>
                  <a:lnTo>
                    <a:pt x="449385" y="5219313"/>
                  </a:lnTo>
                  <a:lnTo>
                    <a:pt x="491618" y="5234869"/>
                  </a:lnTo>
                  <a:lnTo>
                    <a:pt x="535047" y="5247809"/>
                  </a:lnTo>
                  <a:lnTo>
                    <a:pt x="579576" y="5258039"/>
                  </a:lnTo>
                  <a:lnTo>
                    <a:pt x="625111" y="5265463"/>
                  </a:lnTo>
                  <a:lnTo>
                    <a:pt x="671557" y="5269986"/>
                  </a:lnTo>
                  <a:lnTo>
                    <a:pt x="718820" y="5271516"/>
                  </a:lnTo>
                  <a:lnTo>
                    <a:pt x="3594100" y="5271516"/>
                  </a:lnTo>
                  <a:lnTo>
                    <a:pt x="3641362" y="5269986"/>
                  </a:lnTo>
                  <a:lnTo>
                    <a:pt x="3687808" y="5265463"/>
                  </a:lnTo>
                  <a:lnTo>
                    <a:pt x="3733343" y="5258039"/>
                  </a:lnTo>
                  <a:lnTo>
                    <a:pt x="3777872" y="5247809"/>
                  </a:lnTo>
                  <a:lnTo>
                    <a:pt x="3821301" y="5234869"/>
                  </a:lnTo>
                  <a:lnTo>
                    <a:pt x="3863534" y="5219313"/>
                  </a:lnTo>
                  <a:lnTo>
                    <a:pt x="3904478" y="5201236"/>
                  </a:lnTo>
                  <a:lnTo>
                    <a:pt x="3944038" y="5180732"/>
                  </a:lnTo>
                  <a:lnTo>
                    <a:pt x="3982118" y="5157896"/>
                  </a:lnTo>
                  <a:lnTo>
                    <a:pt x="4018624" y="5132824"/>
                  </a:lnTo>
                  <a:lnTo>
                    <a:pt x="4053461" y="5105609"/>
                  </a:lnTo>
                  <a:lnTo>
                    <a:pt x="4086535" y="5076346"/>
                  </a:lnTo>
                  <a:lnTo>
                    <a:pt x="4117750" y="5045131"/>
                  </a:lnTo>
                  <a:lnTo>
                    <a:pt x="4147013" y="5012057"/>
                  </a:lnTo>
                  <a:lnTo>
                    <a:pt x="4174228" y="4977220"/>
                  </a:lnTo>
                  <a:lnTo>
                    <a:pt x="4199300" y="4940714"/>
                  </a:lnTo>
                  <a:lnTo>
                    <a:pt x="4222136" y="4902634"/>
                  </a:lnTo>
                  <a:lnTo>
                    <a:pt x="4242640" y="4863074"/>
                  </a:lnTo>
                  <a:lnTo>
                    <a:pt x="4260717" y="4822130"/>
                  </a:lnTo>
                  <a:lnTo>
                    <a:pt x="4276273" y="4779897"/>
                  </a:lnTo>
                  <a:lnTo>
                    <a:pt x="4289213" y="4736468"/>
                  </a:lnTo>
                  <a:lnTo>
                    <a:pt x="4299443" y="4691939"/>
                  </a:lnTo>
                  <a:lnTo>
                    <a:pt x="4306867" y="4646404"/>
                  </a:lnTo>
                  <a:lnTo>
                    <a:pt x="4311390" y="4599958"/>
                  </a:lnTo>
                  <a:lnTo>
                    <a:pt x="4312920" y="4552696"/>
                  </a:lnTo>
                  <a:lnTo>
                    <a:pt x="4312920" y="718820"/>
                  </a:lnTo>
                  <a:lnTo>
                    <a:pt x="4311390" y="671557"/>
                  </a:lnTo>
                  <a:lnTo>
                    <a:pt x="4306867" y="625111"/>
                  </a:lnTo>
                  <a:lnTo>
                    <a:pt x="4299443" y="579576"/>
                  </a:lnTo>
                  <a:lnTo>
                    <a:pt x="4289213" y="535047"/>
                  </a:lnTo>
                  <a:lnTo>
                    <a:pt x="4276273" y="491618"/>
                  </a:lnTo>
                  <a:lnTo>
                    <a:pt x="4260717" y="449385"/>
                  </a:lnTo>
                  <a:lnTo>
                    <a:pt x="4242640" y="408441"/>
                  </a:lnTo>
                  <a:lnTo>
                    <a:pt x="4222136" y="368881"/>
                  </a:lnTo>
                  <a:lnTo>
                    <a:pt x="4199300" y="330801"/>
                  </a:lnTo>
                  <a:lnTo>
                    <a:pt x="4174228" y="294295"/>
                  </a:lnTo>
                  <a:lnTo>
                    <a:pt x="4147013" y="259458"/>
                  </a:lnTo>
                  <a:lnTo>
                    <a:pt x="4117750" y="226384"/>
                  </a:lnTo>
                  <a:lnTo>
                    <a:pt x="4086535" y="195169"/>
                  </a:lnTo>
                  <a:lnTo>
                    <a:pt x="4053461" y="165906"/>
                  </a:lnTo>
                  <a:lnTo>
                    <a:pt x="4018624" y="138691"/>
                  </a:lnTo>
                  <a:lnTo>
                    <a:pt x="3982118" y="113619"/>
                  </a:lnTo>
                  <a:lnTo>
                    <a:pt x="3944038" y="90783"/>
                  </a:lnTo>
                  <a:lnTo>
                    <a:pt x="3904478" y="70279"/>
                  </a:lnTo>
                  <a:lnTo>
                    <a:pt x="3863534" y="52202"/>
                  </a:lnTo>
                  <a:lnTo>
                    <a:pt x="3821301" y="36646"/>
                  </a:lnTo>
                  <a:lnTo>
                    <a:pt x="3777872" y="23706"/>
                  </a:lnTo>
                  <a:lnTo>
                    <a:pt x="3733343" y="13476"/>
                  </a:lnTo>
                  <a:lnTo>
                    <a:pt x="3687808" y="6052"/>
                  </a:lnTo>
                  <a:lnTo>
                    <a:pt x="3641362" y="1529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58467" y="1190244"/>
              <a:ext cx="4312920" cy="5271770"/>
            </a:xfrm>
            <a:custGeom>
              <a:avLst/>
              <a:gdLst/>
              <a:ahLst/>
              <a:cxnLst/>
              <a:rect l="l" t="t" r="r" b="b"/>
              <a:pathLst>
                <a:path w="4312920" h="5271770">
                  <a:moveTo>
                    <a:pt x="0" y="718820"/>
                  </a:moveTo>
                  <a:lnTo>
                    <a:pt x="1529" y="671557"/>
                  </a:lnTo>
                  <a:lnTo>
                    <a:pt x="6052" y="625111"/>
                  </a:lnTo>
                  <a:lnTo>
                    <a:pt x="13476" y="579576"/>
                  </a:lnTo>
                  <a:lnTo>
                    <a:pt x="23706" y="535047"/>
                  </a:lnTo>
                  <a:lnTo>
                    <a:pt x="36646" y="491618"/>
                  </a:lnTo>
                  <a:lnTo>
                    <a:pt x="52202" y="449385"/>
                  </a:lnTo>
                  <a:lnTo>
                    <a:pt x="70279" y="408441"/>
                  </a:lnTo>
                  <a:lnTo>
                    <a:pt x="90783" y="368881"/>
                  </a:lnTo>
                  <a:lnTo>
                    <a:pt x="113619" y="330801"/>
                  </a:lnTo>
                  <a:lnTo>
                    <a:pt x="138691" y="294295"/>
                  </a:lnTo>
                  <a:lnTo>
                    <a:pt x="165906" y="259458"/>
                  </a:lnTo>
                  <a:lnTo>
                    <a:pt x="195169" y="226384"/>
                  </a:lnTo>
                  <a:lnTo>
                    <a:pt x="226384" y="195169"/>
                  </a:lnTo>
                  <a:lnTo>
                    <a:pt x="259458" y="165906"/>
                  </a:lnTo>
                  <a:lnTo>
                    <a:pt x="294295" y="138691"/>
                  </a:lnTo>
                  <a:lnTo>
                    <a:pt x="330801" y="113619"/>
                  </a:lnTo>
                  <a:lnTo>
                    <a:pt x="368881" y="90783"/>
                  </a:lnTo>
                  <a:lnTo>
                    <a:pt x="408441" y="70279"/>
                  </a:lnTo>
                  <a:lnTo>
                    <a:pt x="449385" y="52202"/>
                  </a:lnTo>
                  <a:lnTo>
                    <a:pt x="491618" y="36646"/>
                  </a:lnTo>
                  <a:lnTo>
                    <a:pt x="535047" y="23706"/>
                  </a:lnTo>
                  <a:lnTo>
                    <a:pt x="579576" y="13476"/>
                  </a:lnTo>
                  <a:lnTo>
                    <a:pt x="625111" y="6052"/>
                  </a:lnTo>
                  <a:lnTo>
                    <a:pt x="671557" y="1529"/>
                  </a:lnTo>
                  <a:lnTo>
                    <a:pt x="718820" y="0"/>
                  </a:lnTo>
                  <a:lnTo>
                    <a:pt x="3594100" y="0"/>
                  </a:lnTo>
                  <a:lnTo>
                    <a:pt x="3641362" y="1529"/>
                  </a:lnTo>
                  <a:lnTo>
                    <a:pt x="3687808" y="6052"/>
                  </a:lnTo>
                  <a:lnTo>
                    <a:pt x="3733343" y="13476"/>
                  </a:lnTo>
                  <a:lnTo>
                    <a:pt x="3777872" y="23706"/>
                  </a:lnTo>
                  <a:lnTo>
                    <a:pt x="3821301" y="36646"/>
                  </a:lnTo>
                  <a:lnTo>
                    <a:pt x="3863534" y="52202"/>
                  </a:lnTo>
                  <a:lnTo>
                    <a:pt x="3904478" y="70279"/>
                  </a:lnTo>
                  <a:lnTo>
                    <a:pt x="3944038" y="90783"/>
                  </a:lnTo>
                  <a:lnTo>
                    <a:pt x="3982118" y="113619"/>
                  </a:lnTo>
                  <a:lnTo>
                    <a:pt x="4018624" y="138691"/>
                  </a:lnTo>
                  <a:lnTo>
                    <a:pt x="4053461" y="165906"/>
                  </a:lnTo>
                  <a:lnTo>
                    <a:pt x="4086535" y="195169"/>
                  </a:lnTo>
                  <a:lnTo>
                    <a:pt x="4117750" y="226384"/>
                  </a:lnTo>
                  <a:lnTo>
                    <a:pt x="4147013" y="259458"/>
                  </a:lnTo>
                  <a:lnTo>
                    <a:pt x="4174228" y="294295"/>
                  </a:lnTo>
                  <a:lnTo>
                    <a:pt x="4199300" y="330801"/>
                  </a:lnTo>
                  <a:lnTo>
                    <a:pt x="4222136" y="368881"/>
                  </a:lnTo>
                  <a:lnTo>
                    <a:pt x="4242640" y="408441"/>
                  </a:lnTo>
                  <a:lnTo>
                    <a:pt x="4260717" y="449385"/>
                  </a:lnTo>
                  <a:lnTo>
                    <a:pt x="4276273" y="491618"/>
                  </a:lnTo>
                  <a:lnTo>
                    <a:pt x="4289213" y="535047"/>
                  </a:lnTo>
                  <a:lnTo>
                    <a:pt x="4299443" y="579576"/>
                  </a:lnTo>
                  <a:lnTo>
                    <a:pt x="4306867" y="625111"/>
                  </a:lnTo>
                  <a:lnTo>
                    <a:pt x="4311390" y="671557"/>
                  </a:lnTo>
                  <a:lnTo>
                    <a:pt x="4312920" y="718820"/>
                  </a:lnTo>
                  <a:lnTo>
                    <a:pt x="4312920" y="4552696"/>
                  </a:lnTo>
                  <a:lnTo>
                    <a:pt x="4311390" y="4599958"/>
                  </a:lnTo>
                  <a:lnTo>
                    <a:pt x="4306867" y="4646404"/>
                  </a:lnTo>
                  <a:lnTo>
                    <a:pt x="4299443" y="4691939"/>
                  </a:lnTo>
                  <a:lnTo>
                    <a:pt x="4289213" y="4736468"/>
                  </a:lnTo>
                  <a:lnTo>
                    <a:pt x="4276273" y="4779897"/>
                  </a:lnTo>
                  <a:lnTo>
                    <a:pt x="4260717" y="4822130"/>
                  </a:lnTo>
                  <a:lnTo>
                    <a:pt x="4242640" y="4863074"/>
                  </a:lnTo>
                  <a:lnTo>
                    <a:pt x="4222136" y="4902634"/>
                  </a:lnTo>
                  <a:lnTo>
                    <a:pt x="4199300" y="4940714"/>
                  </a:lnTo>
                  <a:lnTo>
                    <a:pt x="4174228" y="4977220"/>
                  </a:lnTo>
                  <a:lnTo>
                    <a:pt x="4147013" y="5012057"/>
                  </a:lnTo>
                  <a:lnTo>
                    <a:pt x="4117750" y="5045131"/>
                  </a:lnTo>
                  <a:lnTo>
                    <a:pt x="4086535" y="5076346"/>
                  </a:lnTo>
                  <a:lnTo>
                    <a:pt x="4053461" y="5105609"/>
                  </a:lnTo>
                  <a:lnTo>
                    <a:pt x="4018624" y="5132824"/>
                  </a:lnTo>
                  <a:lnTo>
                    <a:pt x="3982118" y="5157896"/>
                  </a:lnTo>
                  <a:lnTo>
                    <a:pt x="3944038" y="5180732"/>
                  </a:lnTo>
                  <a:lnTo>
                    <a:pt x="3904478" y="5201236"/>
                  </a:lnTo>
                  <a:lnTo>
                    <a:pt x="3863534" y="5219313"/>
                  </a:lnTo>
                  <a:lnTo>
                    <a:pt x="3821301" y="5234869"/>
                  </a:lnTo>
                  <a:lnTo>
                    <a:pt x="3777872" y="5247809"/>
                  </a:lnTo>
                  <a:lnTo>
                    <a:pt x="3733343" y="5258039"/>
                  </a:lnTo>
                  <a:lnTo>
                    <a:pt x="3687808" y="5265463"/>
                  </a:lnTo>
                  <a:lnTo>
                    <a:pt x="3641362" y="5269986"/>
                  </a:lnTo>
                  <a:lnTo>
                    <a:pt x="3594100" y="5271516"/>
                  </a:lnTo>
                  <a:lnTo>
                    <a:pt x="718820" y="5271516"/>
                  </a:lnTo>
                  <a:lnTo>
                    <a:pt x="671557" y="5269986"/>
                  </a:lnTo>
                  <a:lnTo>
                    <a:pt x="625111" y="5265463"/>
                  </a:lnTo>
                  <a:lnTo>
                    <a:pt x="579576" y="5258039"/>
                  </a:lnTo>
                  <a:lnTo>
                    <a:pt x="535047" y="5247809"/>
                  </a:lnTo>
                  <a:lnTo>
                    <a:pt x="491618" y="5234869"/>
                  </a:lnTo>
                  <a:lnTo>
                    <a:pt x="449385" y="5219313"/>
                  </a:lnTo>
                  <a:lnTo>
                    <a:pt x="408441" y="5201236"/>
                  </a:lnTo>
                  <a:lnTo>
                    <a:pt x="368881" y="5180732"/>
                  </a:lnTo>
                  <a:lnTo>
                    <a:pt x="330801" y="5157896"/>
                  </a:lnTo>
                  <a:lnTo>
                    <a:pt x="294295" y="5132824"/>
                  </a:lnTo>
                  <a:lnTo>
                    <a:pt x="259458" y="5105609"/>
                  </a:lnTo>
                  <a:lnTo>
                    <a:pt x="226384" y="5076346"/>
                  </a:lnTo>
                  <a:lnTo>
                    <a:pt x="195169" y="5045131"/>
                  </a:lnTo>
                  <a:lnTo>
                    <a:pt x="165906" y="5012057"/>
                  </a:lnTo>
                  <a:lnTo>
                    <a:pt x="138691" y="4977220"/>
                  </a:lnTo>
                  <a:lnTo>
                    <a:pt x="113619" y="4940714"/>
                  </a:lnTo>
                  <a:lnTo>
                    <a:pt x="90783" y="4902634"/>
                  </a:lnTo>
                  <a:lnTo>
                    <a:pt x="70279" y="4863074"/>
                  </a:lnTo>
                  <a:lnTo>
                    <a:pt x="52202" y="4822130"/>
                  </a:lnTo>
                  <a:lnTo>
                    <a:pt x="36646" y="4779897"/>
                  </a:lnTo>
                  <a:lnTo>
                    <a:pt x="23706" y="4736468"/>
                  </a:lnTo>
                  <a:lnTo>
                    <a:pt x="13476" y="4691939"/>
                  </a:lnTo>
                  <a:lnTo>
                    <a:pt x="6052" y="4646404"/>
                  </a:lnTo>
                  <a:lnTo>
                    <a:pt x="1529" y="4599958"/>
                  </a:lnTo>
                  <a:lnTo>
                    <a:pt x="0" y="4552696"/>
                  </a:lnTo>
                  <a:lnTo>
                    <a:pt x="0" y="718820"/>
                  </a:lnTo>
                  <a:close/>
                </a:path>
              </a:pathLst>
            </a:custGeom>
            <a:ln w="12699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089650" y="1183894"/>
            <a:ext cx="4325620" cy="5284470"/>
            <a:chOff x="6089650" y="1183894"/>
            <a:chExt cx="4325620" cy="5284470"/>
          </a:xfrm>
        </p:grpSpPr>
        <p:sp>
          <p:nvSpPr>
            <p:cNvPr id="6" name="object 6"/>
            <p:cNvSpPr/>
            <p:nvPr/>
          </p:nvSpPr>
          <p:spPr>
            <a:xfrm>
              <a:off x="6096000" y="1190244"/>
              <a:ext cx="4312920" cy="5271770"/>
            </a:xfrm>
            <a:custGeom>
              <a:avLst/>
              <a:gdLst/>
              <a:ahLst/>
              <a:cxnLst/>
              <a:rect l="l" t="t" r="r" b="b"/>
              <a:pathLst>
                <a:path w="4312920" h="5271770">
                  <a:moveTo>
                    <a:pt x="3594100" y="0"/>
                  </a:moveTo>
                  <a:lnTo>
                    <a:pt x="718820" y="0"/>
                  </a:lnTo>
                  <a:lnTo>
                    <a:pt x="671557" y="1529"/>
                  </a:lnTo>
                  <a:lnTo>
                    <a:pt x="625111" y="6052"/>
                  </a:lnTo>
                  <a:lnTo>
                    <a:pt x="579576" y="13476"/>
                  </a:lnTo>
                  <a:lnTo>
                    <a:pt x="535047" y="23706"/>
                  </a:lnTo>
                  <a:lnTo>
                    <a:pt x="491618" y="36646"/>
                  </a:lnTo>
                  <a:lnTo>
                    <a:pt x="449385" y="52202"/>
                  </a:lnTo>
                  <a:lnTo>
                    <a:pt x="408441" y="70279"/>
                  </a:lnTo>
                  <a:lnTo>
                    <a:pt x="368881" y="90783"/>
                  </a:lnTo>
                  <a:lnTo>
                    <a:pt x="330801" y="113619"/>
                  </a:lnTo>
                  <a:lnTo>
                    <a:pt x="294295" y="138691"/>
                  </a:lnTo>
                  <a:lnTo>
                    <a:pt x="259458" y="165906"/>
                  </a:lnTo>
                  <a:lnTo>
                    <a:pt x="226384" y="195169"/>
                  </a:lnTo>
                  <a:lnTo>
                    <a:pt x="195169" y="226384"/>
                  </a:lnTo>
                  <a:lnTo>
                    <a:pt x="165906" y="259458"/>
                  </a:lnTo>
                  <a:lnTo>
                    <a:pt x="138691" y="294295"/>
                  </a:lnTo>
                  <a:lnTo>
                    <a:pt x="113619" y="330801"/>
                  </a:lnTo>
                  <a:lnTo>
                    <a:pt x="90783" y="368881"/>
                  </a:lnTo>
                  <a:lnTo>
                    <a:pt x="70279" y="408441"/>
                  </a:lnTo>
                  <a:lnTo>
                    <a:pt x="52202" y="449385"/>
                  </a:lnTo>
                  <a:lnTo>
                    <a:pt x="36646" y="491618"/>
                  </a:lnTo>
                  <a:lnTo>
                    <a:pt x="23706" y="535047"/>
                  </a:lnTo>
                  <a:lnTo>
                    <a:pt x="13476" y="579576"/>
                  </a:lnTo>
                  <a:lnTo>
                    <a:pt x="6052" y="625111"/>
                  </a:lnTo>
                  <a:lnTo>
                    <a:pt x="1529" y="671557"/>
                  </a:lnTo>
                  <a:lnTo>
                    <a:pt x="0" y="718820"/>
                  </a:lnTo>
                  <a:lnTo>
                    <a:pt x="0" y="4552696"/>
                  </a:lnTo>
                  <a:lnTo>
                    <a:pt x="1529" y="4599958"/>
                  </a:lnTo>
                  <a:lnTo>
                    <a:pt x="6052" y="4646404"/>
                  </a:lnTo>
                  <a:lnTo>
                    <a:pt x="13476" y="4691939"/>
                  </a:lnTo>
                  <a:lnTo>
                    <a:pt x="23706" y="4736468"/>
                  </a:lnTo>
                  <a:lnTo>
                    <a:pt x="36646" y="4779897"/>
                  </a:lnTo>
                  <a:lnTo>
                    <a:pt x="52202" y="4822130"/>
                  </a:lnTo>
                  <a:lnTo>
                    <a:pt x="70279" y="4863074"/>
                  </a:lnTo>
                  <a:lnTo>
                    <a:pt x="90783" y="4902634"/>
                  </a:lnTo>
                  <a:lnTo>
                    <a:pt x="113619" y="4940714"/>
                  </a:lnTo>
                  <a:lnTo>
                    <a:pt x="138691" y="4977220"/>
                  </a:lnTo>
                  <a:lnTo>
                    <a:pt x="165906" y="5012057"/>
                  </a:lnTo>
                  <a:lnTo>
                    <a:pt x="195169" y="5045131"/>
                  </a:lnTo>
                  <a:lnTo>
                    <a:pt x="226384" y="5076346"/>
                  </a:lnTo>
                  <a:lnTo>
                    <a:pt x="259458" y="5105609"/>
                  </a:lnTo>
                  <a:lnTo>
                    <a:pt x="294295" y="5132824"/>
                  </a:lnTo>
                  <a:lnTo>
                    <a:pt x="330801" y="5157896"/>
                  </a:lnTo>
                  <a:lnTo>
                    <a:pt x="368881" y="5180732"/>
                  </a:lnTo>
                  <a:lnTo>
                    <a:pt x="408441" y="5201236"/>
                  </a:lnTo>
                  <a:lnTo>
                    <a:pt x="449385" y="5219313"/>
                  </a:lnTo>
                  <a:lnTo>
                    <a:pt x="491618" y="5234869"/>
                  </a:lnTo>
                  <a:lnTo>
                    <a:pt x="535047" y="5247809"/>
                  </a:lnTo>
                  <a:lnTo>
                    <a:pt x="579576" y="5258039"/>
                  </a:lnTo>
                  <a:lnTo>
                    <a:pt x="625111" y="5265463"/>
                  </a:lnTo>
                  <a:lnTo>
                    <a:pt x="671557" y="5269986"/>
                  </a:lnTo>
                  <a:lnTo>
                    <a:pt x="718820" y="5271516"/>
                  </a:lnTo>
                  <a:lnTo>
                    <a:pt x="3594100" y="5271516"/>
                  </a:lnTo>
                  <a:lnTo>
                    <a:pt x="3641362" y="5269986"/>
                  </a:lnTo>
                  <a:lnTo>
                    <a:pt x="3687808" y="5265463"/>
                  </a:lnTo>
                  <a:lnTo>
                    <a:pt x="3733343" y="5258039"/>
                  </a:lnTo>
                  <a:lnTo>
                    <a:pt x="3777872" y="5247809"/>
                  </a:lnTo>
                  <a:lnTo>
                    <a:pt x="3821301" y="5234869"/>
                  </a:lnTo>
                  <a:lnTo>
                    <a:pt x="3863534" y="5219313"/>
                  </a:lnTo>
                  <a:lnTo>
                    <a:pt x="3904478" y="5201236"/>
                  </a:lnTo>
                  <a:lnTo>
                    <a:pt x="3944038" y="5180732"/>
                  </a:lnTo>
                  <a:lnTo>
                    <a:pt x="3982118" y="5157896"/>
                  </a:lnTo>
                  <a:lnTo>
                    <a:pt x="4018624" y="5132824"/>
                  </a:lnTo>
                  <a:lnTo>
                    <a:pt x="4053461" y="5105609"/>
                  </a:lnTo>
                  <a:lnTo>
                    <a:pt x="4086535" y="5076346"/>
                  </a:lnTo>
                  <a:lnTo>
                    <a:pt x="4117750" y="5045131"/>
                  </a:lnTo>
                  <a:lnTo>
                    <a:pt x="4147013" y="5012057"/>
                  </a:lnTo>
                  <a:lnTo>
                    <a:pt x="4174228" y="4977220"/>
                  </a:lnTo>
                  <a:lnTo>
                    <a:pt x="4199300" y="4940714"/>
                  </a:lnTo>
                  <a:lnTo>
                    <a:pt x="4222136" y="4902634"/>
                  </a:lnTo>
                  <a:lnTo>
                    <a:pt x="4242640" y="4863074"/>
                  </a:lnTo>
                  <a:lnTo>
                    <a:pt x="4260717" y="4822130"/>
                  </a:lnTo>
                  <a:lnTo>
                    <a:pt x="4276273" y="4779897"/>
                  </a:lnTo>
                  <a:lnTo>
                    <a:pt x="4289213" y="4736468"/>
                  </a:lnTo>
                  <a:lnTo>
                    <a:pt x="4299443" y="4691939"/>
                  </a:lnTo>
                  <a:lnTo>
                    <a:pt x="4306867" y="4646404"/>
                  </a:lnTo>
                  <a:lnTo>
                    <a:pt x="4311390" y="4599958"/>
                  </a:lnTo>
                  <a:lnTo>
                    <a:pt x="4312920" y="4552696"/>
                  </a:lnTo>
                  <a:lnTo>
                    <a:pt x="4312920" y="718820"/>
                  </a:lnTo>
                  <a:lnTo>
                    <a:pt x="4311390" y="671557"/>
                  </a:lnTo>
                  <a:lnTo>
                    <a:pt x="4306867" y="625111"/>
                  </a:lnTo>
                  <a:lnTo>
                    <a:pt x="4299443" y="579576"/>
                  </a:lnTo>
                  <a:lnTo>
                    <a:pt x="4289213" y="535047"/>
                  </a:lnTo>
                  <a:lnTo>
                    <a:pt x="4276273" y="491618"/>
                  </a:lnTo>
                  <a:lnTo>
                    <a:pt x="4260717" y="449385"/>
                  </a:lnTo>
                  <a:lnTo>
                    <a:pt x="4242640" y="408441"/>
                  </a:lnTo>
                  <a:lnTo>
                    <a:pt x="4222136" y="368881"/>
                  </a:lnTo>
                  <a:lnTo>
                    <a:pt x="4199300" y="330801"/>
                  </a:lnTo>
                  <a:lnTo>
                    <a:pt x="4174228" y="294295"/>
                  </a:lnTo>
                  <a:lnTo>
                    <a:pt x="4147013" y="259458"/>
                  </a:lnTo>
                  <a:lnTo>
                    <a:pt x="4117750" y="226384"/>
                  </a:lnTo>
                  <a:lnTo>
                    <a:pt x="4086535" y="195169"/>
                  </a:lnTo>
                  <a:lnTo>
                    <a:pt x="4053461" y="165906"/>
                  </a:lnTo>
                  <a:lnTo>
                    <a:pt x="4018624" y="138691"/>
                  </a:lnTo>
                  <a:lnTo>
                    <a:pt x="3982118" y="113619"/>
                  </a:lnTo>
                  <a:lnTo>
                    <a:pt x="3944038" y="90783"/>
                  </a:lnTo>
                  <a:lnTo>
                    <a:pt x="3904478" y="70279"/>
                  </a:lnTo>
                  <a:lnTo>
                    <a:pt x="3863534" y="52202"/>
                  </a:lnTo>
                  <a:lnTo>
                    <a:pt x="3821301" y="36646"/>
                  </a:lnTo>
                  <a:lnTo>
                    <a:pt x="3777872" y="23706"/>
                  </a:lnTo>
                  <a:lnTo>
                    <a:pt x="3733343" y="13476"/>
                  </a:lnTo>
                  <a:lnTo>
                    <a:pt x="3687808" y="6052"/>
                  </a:lnTo>
                  <a:lnTo>
                    <a:pt x="3641362" y="1529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96000" y="1190244"/>
              <a:ext cx="4312920" cy="5271770"/>
            </a:xfrm>
            <a:custGeom>
              <a:avLst/>
              <a:gdLst/>
              <a:ahLst/>
              <a:cxnLst/>
              <a:rect l="l" t="t" r="r" b="b"/>
              <a:pathLst>
                <a:path w="4312920" h="5271770">
                  <a:moveTo>
                    <a:pt x="0" y="718820"/>
                  </a:moveTo>
                  <a:lnTo>
                    <a:pt x="1529" y="671557"/>
                  </a:lnTo>
                  <a:lnTo>
                    <a:pt x="6052" y="625111"/>
                  </a:lnTo>
                  <a:lnTo>
                    <a:pt x="13476" y="579576"/>
                  </a:lnTo>
                  <a:lnTo>
                    <a:pt x="23706" y="535047"/>
                  </a:lnTo>
                  <a:lnTo>
                    <a:pt x="36646" y="491618"/>
                  </a:lnTo>
                  <a:lnTo>
                    <a:pt x="52202" y="449385"/>
                  </a:lnTo>
                  <a:lnTo>
                    <a:pt x="70279" y="408441"/>
                  </a:lnTo>
                  <a:lnTo>
                    <a:pt x="90783" y="368881"/>
                  </a:lnTo>
                  <a:lnTo>
                    <a:pt x="113619" y="330801"/>
                  </a:lnTo>
                  <a:lnTo>
                    <a:pt x="138691" y="294295"/>
                  </a:lnTo>
                  <a:lnTo>
                    <a:pt x="165906" y="259458"/>
                  </a:lnTo>
                  <a:lnTo>
                    <a:pt x="195169" y="226384"/>
                  </a:lnTo>
                  <a:lnTo>
                    <a:pt x="226384" y="195169"/>
                  </a:lnTo>
                  <a:lnTo>
                    <a:pt x="259458" y="165906"/>
                  </a:lnTo>
                  <a:lnTo>
                    <a:pt x="294295" y="138691"/>
                  </a:lnTo>
                  <a:lnTo>
                    <a:pt x="330801" y="113619"/>
                  </a:lnTo>
                  <a:lnTo>
                    <a:pt x="368881" y="90783"/>
                  </a:lnTo>
                  <a:lnTo>
                    <a:pt x="408441" y="70279"/>
                  </a:lnTo>
                  <a:lnTo>
                    <a:pt x="449385" y="52202"/>
                  </a:lnTo>
                  <a:lnTo>
                    <a:pt x="491618" y="36646"/>
                  </a:lnTo>
                  <a:lnTo>
                    <a:pt x="535047" y="23706"/>
                  </a:lnTo>
                  <a:lnTo>
                    <a:pt x="579576" y="13476"/>
                  </a:lnTo>
                  <a:lnTo>
                    <a:pt x="625111" y="6052"/>
                  </a:lnTo>
                  <a:lnTo>
                    <a:pt x="671557" y="1529"/>
                  </a:lnTo>
                  <a:lnTo>
                    <a:pt x="718820" y="0"/>
                  </a:lnTo>
                  <a:lnTo>
                    <a:pt x="3594100" y="0"/>
                  </a:lnTo>
                  <a:lnTo>
                    <a:pt x="3641362" y="1529"/>
                  </a:lnTo>
                  <a:lnTo>
                    <a:pt x="3687808" y="6052"/>
                  </a:lnTo>
                  <a:lnTo>
                    <a:pt x="3733343" y="13476"/>
                  </a:lnTo>
                  <a:lnTo>
                    <a:pt x="3777872" y="23706"/>
                  </a:lnTo>
                  <a:lnTo>
                    <a:pt x="3821301" y="36646"/>
                  </a:lnTo>
                  <a:lnTo>
                    <a:pt x="3863534" y="52202"/>
                  </a:lnTo>
                  <a:lnTo>
                    <a:pt x="3904478" y="70279"/>
                  </a:lnTo>
                  <a:lnTo>
                    <a:pt x="3944038" y="90783"/>
                  </a:lnTo>
                  <a:lnTo>
                    <a:pt x="3982118" y="113619"/>
                  </a:lnTo>
                  <a:lnTo>
                    <a:pt x="4018624" y="138691"/>
                  </a:lnTo>
                  <a:lnTo>
                    <a:pt x="4053461" y="165906"/>
                  </a:lnTo>
                  <a:lnTo>
                    <a:pt x="4086535" y="195169"/>
                  </a:lnTo>
                  <a:lnTo>
                    <a:pt x="4117750" y="226384"/>
                  </a:lnTo>
                  <a:lnTo>
                    <a:pt x="4147013" y="259458"/>
                  </a:lnTo>
                  <a:lnTo>
                    <a:pt x="4174228" y="294295"/>
                  </a:lnTo>
                  <a:lnTo>
                    <a:pt x="4199300" y="330801"/>
                  </a:lnTo>
                  <a:lnTo>
                    <a:pt x="4222136" y="368881"/>
                  </a:lnTo>
                  <a:lnTo>
                    <a:pt x="4242640" y="408441"/>
                  </a:lnTo>
                  <a:lnTo>
                    <a:pt x="4260717" y="449385"/>
                  </a:lnTo>
                  <a:lnTo>
                    <a:pt x="4276273" y="491618"/>
                  </a:lnTo>
                  <a:lnTo>
                    <a:pt x="4289213" y="535047"/>
                  </a:lnTo>
                  <a:lnTo>
                    <a:pt x="4299443" y="579576"/>
                  </a:lnTo>
                  <a:lnTo>
                    <a:pt x="4306867" y="625111"/>
                  </a:lnTo>
                  <a:lnTo>
                    <a:pt x="4311390" y="671557"/>
                  </a:lnTo>
                  <a:lnTo>
                    <a:pt x="4312920" y="718820"/>
                  </a:lnTo>
                  <a:lnTo>
                    <a:pt x="4312920" y="4552696"/>
                  </a:lnTo>
                  <a:lnTo>
                    <a:pt x="4311390" y="4599958"/>
                  </a:lnTo>
                  <a:lnTo>
                    <a:pt x="4306867" y="4646404"/>
                  </a:lnTo>
                  <a:lnTo>
                    <a:pt x="4299443" y="4691939"/>
                  </a:lnTo>
                  <a:lnTo>
                    <a:pt x="4289213" y="4736468"/>
                  </a:lnTo>
                  <a:lnTo>
                    <a:pt x="4276273" y="4779897"/>
                  </a:lnTo>
                  <a:lnTo>
                    <a:pt x="4260717" y="4822130"/>
                  </a:lnTo>
                  <a:lnTo>
                    <a:pt x="4242640" y="4863074"/>
                  </a:lnTo>
                  <a:lnTo>
                    <a:pt x="4222136" y="4902634"/>
                  </a:lnTo>
                  <a:lnTo>
                    <a:pt x="4199300" y="4940714"/>
                  </a:lnTo>
                  <a:lnTo>
                    <a:pt x="4174228" y="4977220"/>
                  </a:lnTo>
                  <a:lnTo>
                    <a:pt x="4147013" y="5012057"/>
                  </a:lnTo>
                  <a:lnTo>
                    <a:pt x="4117750" y="5045131"/>
                  </a:lnTo>
                  <a:lnTo>
                    <a:pt x="4086535" y="5076346"/>
                  </a:lnTo>
                  <a:lnTo>
                    <a:pt x="4053461" y="5105609"/>
                  </a:lnTo>
                  <a:lnTo>
                    <a:pt x="4018624" y="5132824"/>
                  </a:lnTo>
                  <a:lnTo>
                    <a:pt x="3982118" y="5157896"/>
                  </a:lnTo>
                  <a:lnTo>
                    <a:pt x="3944038" y="5180732"/>
                  </a:lnTo>
                  <a:lnTo>
                    <a:pt x="3904478" y="5201236"/>
                  </a:lnTo>
                  <a:lnTo>
                    <a:pt x="3863534" y="5219313"/>
                  </a:lnTo>
                  <a:lnTo>
                    <a:pt x="3821301" y="5234869"/>
                  </a:lnTo>
                  <a:lnTo>
                    <a:pt x="3777872" y="5247809"/>
                  </a:lnTo>
                  <a:lnTo>
                    <a:pt x="3733343" y="5258039"/>
                  </a:lnTo>
                  <a:lnTo>
                    <a:pt x="3687808" y="5265463"/>
                  </a:lnTo>
                  <a:lnTo>
                    <a:pt x="3641362" y="5269986"/>
                  </a:lnTo>
                  <a:lnTo>
                    <a:pt x="3594100" y="5271516"/>
                  </a:lnTo>
                  <a:lnTo>
                    <a:pt x="718820" y="5271516"/>
                  </a:lnTo>
                  <a:lnTo>
                    <a:pt x="671557" y="5269986"/>
                  </a:lnTo>
                  <a:lnTo>
                    <a:pt x="625111" y="5265463"/>
                  </a:lnTo>
                  <a:lnTo>
                    <a:pt x="579576" y="5258039"/>
                  </a:lnTo>
                  <a:lnTo>
                    <a:pt x="535047" y="5247809"/>
                  </a:lnTo>
                  <a:lnTo>
                    <a:pt x="491618" y="5234869"/>
                  </a:lnTo>
                  <a:lnTo>
                    <a:pt x="449385" y="5219313"/>
                  </a:lnTo>
                  <a:lnTo>
                    <a:pt x="408441" y="5201236"/>
                  </a:lnTo>
                  <a:lnTo>
                    <a:pt x="368881" y="5180732"/>
                  </a:lnTo>
                  <a:lnTo>
                    <a:pt x="330801" y="5157896"/>
                  </a:lnTo>
                  <a:lnTo>
                    <a:pt x="294295" y="5132824"/>
                  </a:lnTo>
                  <a:lnTo>
                    <a:pt x="259458" y="5105609"/>
                  </a:lnTo>
                  <a:lnTo>
                    <a:pt x="226384" y="5076346"/>
                  </a:lnTo>
                  <a:lnTo>
                    <a:pt x="195169" y="5045131"/>
                  </a:lnTo>
                  <a:lnTo>
                    <a:pt x="165906" y="5012057"/>
                  </a:lnTo>
                  <a:lnTo>
                    <a:pt x="138691" y="4977220"/>
                  </a:lnTo>
                  <a:lnTo>
                    <a:pt x="113619" y="4940714"/>
                  </a:lnTo>
                  <a:lnTo>
                    <a:pt x="90783" y="4902634"/>
                  </a:lnTo>
                  <a:lnTo>
                    <a:pt x="70279" y="4863074"/>
                  </a:lnTo>
                  <a:lnTo>
                    <a:pt x="52202" y="4822130"/>
                  </a:lnTo>
                  <a:lnTo>
                    <a:pt x="36646" y="4779897"/>
                  </a:lnTo>
                  <a:lnTo>
                    <a:pt x="23706" y="4736468"/>
                  </a:lnTo>
                  <a:lnTo>
                    <a:pt x="13476" y="4691939"/>
                  </a:lnTo>
                  <a:lnTo>
                    <a:pt x="6052" y="4646404"/>
                  </a:lnTo>
                  <a:lnTo>
                    <a:pt x="1529" y="4599958"/>
                  </a:lnTo>
                  <a:lnTo>
                    <a:pt x="0" y="4552696"/>
                  </a:lnTo>
                  <a:lnTo>
                    <a:pt x="0" y="718820"/>
                  </a:lnTo>
                  <a:close/>
                </a:path>
              </a:pathLst>
            </a:custGeom>
            <a:ln w="12699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594230" y="1336569"/>
            <a:ext cx="1933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METÓDA CASH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55867" y="1321329"/>
            <a:ext cx="2428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METÓDA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ACCRUAL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12035" y="1888235"/>
            <a:ext cx="3606165" cy="4189729"/>
          </a:xfrm>
          <a:prstGeom prst="rect">
            <a:avLst/>
          </a:prstGeom>
          <a:solidFill>
            <a:srgbClr val="B3B3B3"/>
          </a:solidFill>
        </p:spPr>
        <p:txBody>
          <a:bodyPr vert="horz" wrap="square" lIns="0" tIns="29845" rIns="0" bIns="0" rtlCol="0">
            <a:spAutoFit/>
          </a:bodyPr>
          <a:lstStyle/>
          <a:p>
            <a:pPr marL="1390650">
              <a:lnSpc>
                <a:spcPct val="100000"/>
              </a:lnSpc>
              <a:spcBef>
                <a:spcPts val="235"/>
              </a:spcBef>
            </a:pPr>
            <a:r>
              <a:rPr sz="1900" b="1" u="sng" spc="-5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</a:rPr>
              <a:t>Výhody</a:t>
            </a:r>
            <a:endParaRPr sz="1900">
              <a:latin typeface="Calibri"/>
              <a:cs typeface="Calibri"/>
            </a:endParaRPr>
          </a:p>
          <a:p>
            <a:pPr marL="270510" indent="-180340">
              <a:lnSpc>
                <a:spcPct val="100000"/>
              </a:lnSpc>
              <a:buFont typeface="Arial"/>
              <a:buChar char="•"/>
              <a:tabLst>
                <a:tab pos="271145" algn="l"/>
              </a:tabLst>
            </a:pPr>
            <a:r>
              <a:rPr sz="1900" b="1" spc="-5" dirty="0">
                <a:solidFill>
                  <a:srgbClr val="6C6A39"/>
                </a:solidFill>
                <a:latin typeface="Calibri"/>
                <a:cs typeface="Calibri"/>
              </a:rPr>
              <a:t>Jednoduchosť</a:t>
            </a:r>
            <a:endParaRPr sz="1900">
              <a:latin typeface="Calibri"/>
              <a:cs typeface="Calibri"/>
            </a:endParaRPr>
          </a:p>
          <a:p>
            <a:pPr marL="270510" marR="857250" indent="-180340">
              <a:lnSpc>
                <a:spcPct val="100000"/>
              </a:lnSpc>
              <a:buFont typeface="Arial"/>
              <a:buChar char="•"/>
              <a:tabLst>
                <a:tab pos="271145" algn="l"/>
              </a:tabLst>
            </a:pPr>
            <a:r>
              <a:rPr sz="1900" b="1" spc="-15" dirty="0">
                <a:solidFill>
                  <a:srgbClr val="6C6A39"/>
                </a:solidFill>
                <a:latin typeface="Calibri"/>
                <a:cs typeface="Calibri"/>
              </a:rPr>
              <a:t>Presne </a:t>
            </a:r>
            <a:r>
              <a:rPr sz="1900" b="1" spc="-5" dirty="0">
                <a:solidFill>
                  <a:srgbClr val="6C6A39"/>
                </a:solidFill>
                <a:latin typeface="Calibri"/>
                <a:cs typeface="Calibri"/>
              </a:rPr>
              <a:t>špecifikuje stav </a:t>
            </a:r>
            <a:r>
              <a:rPr sz="1900" b="1" spc="-10" dirty="0">
                <a:solidFill>
                  <a:srgbClr val="6C6A39"/>
                </a:solidFill>
                <a:latin typeface="Calibri"/>
                <a:cs typeface="Calibri"/>
              </a:rPr>
              <a:t>hotovosti</a:t>
            </a:r>
            <a:endParaRPr sz="1900">
              <a:latin typeface="Calibri"/>
              <a:cs typeface="Calibri"/>
            </a:endParaRPr>
          </a:p>
          <a:p>
            <a:pPr marL="270510" marR="319405" indent="-18034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71145" algn="l"/>
              </a:tabLst>
            </a:pPr>
            <a:r>
              <a:rPr sz="1900" b="1" spc="-15" dirty="0">
                <a:solidFill>
                  <a:srgbClr val="6C6A39"/>
                </a:solidFill>
                <a:latin typeface="Calibri"/>
                <a:cs typeface="Calibri"/>
              </a:rPr>
              <a:t>Presné </a:t>
            </a:r>
            <a:r>
              <a:rPr sz="1900" b="1" spc="-5" dirty="0">
                <a:solidFill>
                  <a:srgbClr val="6C6A39"/>
                </a:solidFill>
                <a:latin typeface="Calibri"/>
                <a:cs typeface="Calibri"/>
              </a:rPr>
              <a:t>načasovanie a </a:t>
            </a:r>
            <a:r>
              <a:rPr sz="1900" b="1" spc="-10" dirty="0">
                <a:solidFill>
                  <a:srgbClr val="6C6A39"/>
                </a:solidFill>
                <a:latin typeface="Calibri"/>
                <a:cs typeface="Calibri"/>
              </a:rPr>
              <a:t>platba </a:t>
            </a:r>
            <a:r>
              <a:rPr sz="1900" b="1" spc="-20" dirty="0">
                <a:solidFill>
                  <a:srgbClr val="6C6A39"/>
                </a:solidFill>
                <a:latin typeface="Calibri"/>
                <a:cs typeface="Calibri"/>
              </a:rPr>
              <a:t>daňových </a:t>
            </a:r>
            <a:r>
              <a:rPr sz="1900" b="1" spc="-5" dirty="0">
                <a:solidFill>
                  <a:srgbClr val="6C6A39"/>
                </a:solidFill>
                <a:latin typeface="Calibri"/>
                <a:cs typeface="Calibri"/>
              </a:rPr>
              <a:t>faktúr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6C6A39"/>
              </a:buClr>
              <a:buFont typeface="Arial"/>
              <a:buChar char="•"/>
            </a:pP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6C6A39"/>
              </a:buClr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1256665">
              <a:lnSpc>
                <a:spcPct val="100000"/>
              </a:lnSpc>
            </a:pPr>
            <a:r>
              <a:rPr sz="1900" b="1" u="sng" spc="-10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</a:rPr>
              <a:t>Nevýhody</a:t>
            </a:r>
            <a:endParaRPr sz="1900">
              <a:latin typeface="Calibri"/>
              <a:cs typeface="Calibri"/>
            </a:endParaRPr>
          </a:p>
          <a:p>
            <a:pPr marL="270510" marR="1046480" indent="-180340">
              <a:lnSpc>
                <a:spcPct val="100000"/>
              </a:lnSpc>
              <a:buFont typeface="Arial"/>
              <a:buChar char="•"/>
              <a:tabLst>
                <a:tab pos="271145" algn="l"/>
              </a:tabLst>
            </a:pPr>
            <a:r>
              <a:rPr sz="1900" b="1" spc="-5" dirty="0">
                <a:solidFill>
                  <a:srgbClr val="6C6A39"/>
                </a:solidFill>
                <a:latin typeface="Calibri"/>
                <a:cs typeface="Calibri"/>
              </a:rPr>
              <a:t>Môže </a:t>
            </a:r>
            <a:r>
              <a:rPr sz="1900" b="1" spc="-10" dirty="0">
                <a:solidFill>
                  <a:srgbClr val="6C6A39"/>
                </a:solidFill>
                <a:latin typeface="Calibri"/>
                <a:cs typeface="Calibri"/>
              </a:rPr>
              <a:t>skresliť </a:t>
            </a:r>
            <a:r>
              <a:rPr sz="1900" b="1" spc="-5" dirty="0">
                <a:solidFill>
                  <a:srgbClr val="6C6A39"/>
                </a:solidFill>
                <a:latin typeface="Calibri"/>
                <a:cs typeface="Calibri"/>
              </a:rPr>
              <a:t>mieru </a:t>
            </a:r>
            <a:r>
              <a:rPr sz="1900" b="1" spc="-10" dirty="0">
                <a:solidFill>
                  <a:srgbClr val="6C6A39"/>
                </a:solidFill>
                <a:latin typeface="Calibri"/>
                <a:cs typeface="Calibri"/>
              </a:rPr>
              <a:t>ziskovosti</a:t>
            </a:r>
            <a:endParaRPr sz="1900">
              <a:latin typeface="Calibri"/>
              <a:cs typeface="Calibri"/>
            </a:endParaRPr>
          </a:p>
          <a:p>
            <a:pPr marL="270510" marR="109855" indent="-180340">
              <a:lnSpc>
                <a:spcPct val="100000"/>
              </a:lnSpc>
              <a:buFont typeface="Arial"/>
              <a:buChar char="•"/>
              <a:tabLst>
                <a:tab pos="271145" algn="l"/>
              </a:tabLst>
            </a:pPr>
            <a:r>
              <a:rPr sz="1900" b="1" spc="-10" dirty="0">
                <a:solidFill>
                  <a:srgbClr val="6C6A39"/>
                </a:solidFill>
                <a:latin typeface="Calibri"/>
                <a:cs typeface="Calibri"/>
              </a:rPr>
              <a:t>Vhodné </a:t>
            </a:r>
            <a:r>
              <a:rPr sz="1900" b="1" spc="-5" dirty="0">
                <a:solidFill>
                  <a:srgbClr val="6C6A39"/>
                </a:solidFill>
                <a:latin typeface="Calibri"/>
                <a:cs typeface="Calibri"/>
              </a:rPr>
              <a:t>len pre podniky založené na hotovosti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81571" y="1862327"/>
            <a:ext cx="3542029" cy="1262380"/>
          </a:xfrm>
          <a:prstGeom prst="rect">
            <a:avLst/>
          </a:prstGeom>
          <a:solidFill>
            <a:srgbClr val="B3B3B3"/>
          </a:solidFill>
        </p:spPr>
        <p:txBody>
          <a:bodyPr vert="horz" wrap="square" lIns="0" tIns="30480" rIns="0" bIns="0" rtlCol="0">
            <a:spAutoFit/>
          </a:bodyPr>
          <a:lstStyle/>
          <a:p>
            <a:pPr marL="1358900">
              <a:lnSpc>
                <a:spcPct val="100000"/>
              </a:lnSpc>
              <a:spcBef>
                <a:spcPts val="240"/>
              </a:spcBef>
            </a:pPr>
            <a:r>
              <a:rPr sz="1900" b="1" u="sng" spc="-5" dirty="0">
                <a:solidFill>
                  <a:srgbClr val="AD523B"/>
                </a:solidFill>
                <a:uFill>
                  <a:solidFill>
                    <a:srgbClr val="AD523B"/>
                  </a:solidFill>
                </a:uFill>
                <a:latin typeface="Calibri"/>
                <a:cs typeface="Calibri"/>
              </a:rPr>
              <a:t>Výhody</a:t>
            </a:r>
            <a:endParaRPr sz="1900">
              <a:latin typeface="Calibri"/>
              <a:cs typeface="Calibri"/>
            </a:endParaRPr>
          </a:p>
          <a:p>
            <a:pPr marL="270510" marR="209550" indent="-180340">
              <a:lnSpc>
                <a:spcPct val="100000"/>
              </a:lnSpc>
              <a:buFont typeface="Arial"/>
              <a:buChar char="•"/>
              <a:tabLst>
                <a:tab pos="271145" algn="l"/>
              </a:tabLst>
            </a:pPr>
            <a:r>
              <a:rPr sz="1900" b="1" spc="-15" dirty="0">
                <a:solidFill>
                  <a:srgbClr val="AD523B"/>
                </a:solidFill>
                <a:latin typeface="Calibri"/>
                <a:cs typeface="Calibri"/>
              </a:rPr>
              <a:t>Presnejšie znázorňuje </a:t>
            </a:r>
            <a:r>
              <a:rPr sz="1900" b="1" spc="-5" dirty="0">
                <a:solidFill>
                  <a:srgbClr val="AD523B"/>
                </a:solidFill>
                <a:latin typeface="Calibri"/>
                <a:cs typeface="Calibri"/>
              </a:rPr>
              <a:t>tok príjmov/dlhov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81572" y="4232147"/>
            <a:ext cx="3549452" cy="2076208"/>
          </a:xfrm>
          <a:prstGeom prst="rect">
            <a:avLst/>
          </a:prstGeom>
          <a:solidFill>
            <a:srgbClr val="B3B3B3"/>
          </a:solidFill>
        </p:spPr>
        <p:txBody>
          <a:bodyPr vert="horz" wrap="square" lIns="0" tIns="29209" rIns="0" bIns="0" rtlCol="0">
            <a:spAutoFit/>
          </a:bodyPr>
          <a:lstStyle/>
          <a:p>
            <a:pPr marL="1242695">
              <a:lnSpc>
                <a:spcPct val="100000"/>
              </a:lnSpc>
              <a:spcBef>
                <a:spcPts val="229"/>
              </a:spcBef>
            </a:pPr>
            <a:r>
              <a:rPr sz="1900" b="1" u="sng" spc="-10" dirty="0">
                <a:solidFill>
                  <a:srgbClr val="AD523B"/>
                </a:solidFill>
                <a:uFill>
                  <a:solidFill>
                    <a:srgbClr val="AD523B"/>
                  </a:solidFill>
                </a:uFill>
                <a:latin typeface="Calibri"/>
                <a:cs typeface="Calibri"/>
              </a:rPr>
              <a:t>Nevýhody</a:t>
            </a:r>
            <a:endParaRPr sz="1900" dirty="0">
              <a:latin typeface="Calibri"/>
              <a:cs typeface="Calibri"/>
            </a:endParaRPr>
          </a:p>
          <a:p>
            <a:pPr marL="270510" marR="122555" indent="-180340">
              <a:lnSpc>
                <a:spcPct val="100000"/>
              </a:lnSpc>
              <a:buFont typeface="Arial"/>
              <a:buChar char="•"/>
              <a:tabLst>
                <a:tab pos="271145" algn="l"/>
              </a:tabLst>
            </a:pPr>
            <a:r>
              <a:rPr sz="1900" b="1" spc="-5" dirty="0">
                <a:solidFill>
                  <a:srgbClr val="AD523B"/>
                </a:solidFill>
                <a:latin typeface="Calibri"/>
                <a:cs typeface="Calibri"/>
              </a:rPr>
              <a:t>Zavádzajúce informácie </a:t>
            </a:r>
            <a:r>
              <a:rPr sz="1900" b="1" spc="-15" dirty="0">
                <a:solidFill>
                  <a:srgbClr val="AD523B"/>
                </a:solidFill>
                <a:latin typeface="Calibri"/>
                <a:cs typeface="Calibri"/>
              </a:rPr>
              <a:t>o </a:t>
            </a:r>
            <a:r>
              <a:rPr sz="1900" b="1" spc="-10" dirty="0">
                <a:solidFill>
                  <a:srgbClr val="AD523B"/>
                </a:solidFill>
                <a:latin typeface="Calibri"/>
                <a:cs typeface="Calibri"/>
              </a:rPr>
              <a:t>vašej </a:t>
            </a:r>
            <a:r>
              <a:rPr sz="1900" b="1" spc="-5" dirty="0">
                <a:solidFill>
                  <a:srgbClr val="AD523B"/>
                </a:solidFill>
                <a:latin typeface="Calibri"/>
                <a:cs typeface="Calibri"/>
              </a:rPr>
              <a:t>skutočnej hotovosti</a:t>
            </a:r>
            <a:endParaRPr sz="1900" dirty="0">
              <a:latin typeface="Calibri"/>
              <a:cs typeface="Calibri"/>
            </a:endParaRPr>
          </a:p>
          <a:p>
            <a:pPr marL="270510" marR="169545" indent="-180340">
              <a:lnSpc>
                <a:spcPct val="100000"/>
              </a:lnSpc>
              <a:buFont typeface="Arial"/>
              <a:buChar char="•"/>
              <a:tabLst>
                <a:tab pos="271145" algn="l"/>
              </a:tabLst>
            </a:pPr>
            <a:r>
              <a:rPr sz="1900" b="1" spc="-15" dirty="0">
                <a:solidFill>
                  <a:srgbClr val="AD523B"/>
                </a:solidFill>
                <a:latin typeface="Calibri"/>
                <a:cs typeface="Calibri"/>
              </a:rPr>
              <a:t>Väčšie </a:t>
            </a:r>
            <a:r>
              <a:rPr sz="1900" b="1" spc="-10" dirty="0">
                <a:solidFill>
                  <a:srgbClr val="AD523B"/>
                </a:solidFill>
                <a:latin typeface="Calibri"/>
                <a:cs typeface="Calibri"/>
              </a:rPr>
              <a:t>povinnosti pri vedení účtovníctva, </a:t>
            </a:r>
            <a:r>
              <a:rPr sz="1900" b="1" spc="-5" dirty="0">
                <a:solidFill>
                  <a:srgbClr val="AD523B"/>
                </a:solidFill>
                <a:latin typeface="Calibri"/>
                <a:cs typeface="Calibri"/>
              </a:rPr>
              <a:t>pretože ide o </a:t>
            </a:r>
            <a:r>
              <a:rPr sz="1900" b="1" spc="-10" dirty="0">
                <a:solidFill>
                  <a:srgbClr val="AD523B"/>
                </a:solidFill>
                <a:latin typeface="Calibri"/>
                <a:cs typeface="Calibri"/>
              </a:rPr>
              <a:t>prepracovanejší prístup </a:t>
            </a:r>
            <a:r>
              <a:rPr sz="1900" b="1" spc="-15" dirty="0">
                <a:solidFill>
                  <a:srgbClr val="AD523B"/>
                </a:solidFill>
                <a:latin typeface="Calibri"/>
                <a:cs typeface="Calibri"/>
              </a:rPr>
              <a:t>k </a:t>
            </a:r>
            <a:r>
              <a:rPr sz="1900" b="1" spc="-10" dirty="0">
                <a:solidFill>
                  <a:srgbClr val="AD523B"/>
                </a:solidFill>
                <a:latin typeface="Calibri"/>
                <a:cs typeface="Calibri"/>
              </a:rPr>
              <a:t>účtovníctvu.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329149" y="293283"/>
            <a:ext cx="9533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AD523B"/>
                </a:solidFill>
              </a:rPr>
              <a:t>Hotovostný </a:t>
            </a:r>
            <a:r>
              <a:rPr sz="2800" spc="-45" dirty="0">
                <a:solidFill>
                  <a:srgbClr val="AD523B"/>
                </a:solidFill>
              </a:rPr>
              <a:t>a </a:t>
            </a:r>
            <a:r>
              <a:rPr sz="2800" spc="-5" dirty="0">
                <a:solidFill>
                  <a:srgbClr val="AD523B"/>
                </a:solidFill>
              </a:rPr>
              <a:t>akruálny základ, </a:t>
            </a:r>
            <a:r>
              <a:rPr sz="2800" spc="-10" dirty="0">
                <a:solidFill>
                  <a:srgbClr val="AD523B"/>
                </a:solidFill>
              </a:rPr>
              <a:t>výhody a </a:t>
            </a:r>
            <a:r>
              <a:rPr sz="2800" spc="-15" dirty="0">
                <a:solidFill>
                  <a:srgbClr val="AD523B"/>
                </a:solidFill>
              </a:rPr>
              <a:t>nevýhody </a:t>
            </a:r>
            <a:r>
              <a:rPr sz="2800" spc="-5" dirty="0">
                <a:solidFill>
                  <a:srgbClr val="AD523B"/>
                </a:solidFill>
              </a:rPr>
              <a:t>každého </a:t>
            </a:r>
            <a:r>
              <a:rPr sz="2800" spc="-10" dirty="0">
                <a:solidFill>
                  <a:srgbClr val="AD523B"/>
                </a:solidFill>
              </a:rPr>
              <a:t>prístupu</a:t>
            </a:r>
            <a:endParaRPr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7339965" cy="5118100"/>
            <a:chOff x="0" y="1740407"/>
            <a:chExt cx="7339965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604156" y="6519615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8444" y="6413004"/>
            <a:ext cx="441947" cy="44194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0035" y="6417564"/>
            <a:ext cx="441959" cy="44043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71475" y="1998253"/>
            <a:ext cx="6221095" cy="39376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83185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príklad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základného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výkazu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ziskov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strát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Mnohých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ľudí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čísla zahlcujú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nasledujúcich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snímkach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poskytneme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niekoľko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rýchlych tipov a trikov,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kam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55" dirty="0">
                <a:solidFill>
                  <a:srgbClr val="5F210F"/>
                </a:solidFill>
                <a:latin typeface="Calibri"/>
                <a:cs typeface="Calibri"/>
              </a:rPr>
              <a:t>prečo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pozerať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sa budete cítiť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istejšie pri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príprave a analýze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vlastných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výkazov.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680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Tu môžete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vidieť,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že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TOVARY, NÁKLADY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PREDAJ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VÝDAVKY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vám poskytujú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kľúčové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údaje, ktoré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hľadáte,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následne vám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pomáhajú analyzovať,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darí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podniku.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61901" y="571501"/>
            <a:ext cx="5452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Analýza </a:t>
            </a:r>
            <a:r>
              <a:rPr spc="-20" dirty="0"/>
              <a:t>výkazu z</a:t>
            </a:r>
            <a:r>
              <a:rPr spc="-5" dirty="0"/>
              <a:t>iskov a strát...</a:t>
            </a: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87324" y="0"/>
            <a:ext cx="5502105" cy="68580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207681" y="6189738"/>
            <a:ext cx="4639310" cy="589905"/>
          </a:xfrm>
          <a:prstGeom prst="rect">
            <a:avLst/>
          </a:prstGeom>
          <a:solidFill>
            <a:srgbClr val="A13A2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20"/>
              </a:lnSpc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Všimnite si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tieto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údaje, </a:t>
            </a:r>
            <a:r>
              <a:rPr sz="2000" b="1" spc="-5" dirty="0" err="1">
                <a:solidFill>
                  <a:srgbClr val="FFFFFF"/>
                </a:solidFill>
                <a:latin typeface="Calibri"/>
                <a:cs typeface="Calibri"/>
              </a:rPr>
              <a:t>nasledujúc</a:t>
            </a:r>
            <a:r>
              <a:rPr lang="en-GB" sz="2000" b="1" spc="-5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 err="1">
                <a:solidFill>
                  <a:srgbClr val="FFFFFF"/>
                </a:solidFill>
                <a:latin typeface="Calibri"/>
                <a:cs typeface="Calibri"/>
              </a:rPr>
              <a:t>prezentácie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000" b="1" spc="-5" dirty="0">
                <a:solidFill>
                  <a:srgbClr val="FFFFFF"/>
                </a:solidFill>
                <a:latin typeface="Calibri"/>
                <a:cs typeface="Calibri"/>
              </a:rPr>
              <a:t>ich </a:t>
            </a:r>
            <a:r>
              <a:rPr sz="2000" b="1" spc="-5" dirty="0" err="1">
                <a:solidFill>
                  <a:srgbClr val="FFFFFF"/>
                </a:solidFill>
                <a:latin typeface="Calibri"/>
                <a:cs typeface="Calibri"/>
              </a:rPr>
              <a:t>budú</a:t>
            </a:r>
            <a:r>
              <a:rPr lang="en-GB"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000" b="1" spc="-5" dirty="0" err="1">
                <a:solidFill>
                  <a:srgbClr val="FFFFFF"/>
                </a:solidFill>
                <a:latin typeface="Calibri"/>
                <a:cs typeface="Calibri"/>
              </a:rPr>
              <a:t>analyzova</a:t>
            </a:r>
            <a:r>
              <a:rPr lang="sk-SK" sz="2000" b="1" spc="-5" dirty="0">
                <a:solidFill>
                  <a:srgbClr val="FFFFFF"/>
                </a:solidFill>
                <a:latin typeface="Calibri"/>
                <a:cs typeface="Calibri"/>
              </a:rPr>
              <a:t>ť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333" y="2066834"/>
            <a:ext cx="6509384" cy="40640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Môže sa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zdať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samozrejmé,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najprv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by ste mali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skontrolovať svoje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predaje.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Zvýšenie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predaja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je vo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všeobecnosti najlepším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spôsobom, ako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zlepšiť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ziskovosť.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Ak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vidíte, že niektorý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mesiac bol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mimoriadne dobrý, analyzujte, </a:t>
            </a:r>
            <a:r>
              <a:rPr sz="2400" b="1" spc="-20" dirty="0">
                <a:solidFill>
                  <a:srgbClr val="5F210F"/>
                </a:solidFill>
                <a:latin typeface="Calibri"/>
                <a:cs typeface="Calibri"/>
              </a:rPr>
              <a:t>prečo,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aby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ste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mohli v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budúcnosti zopakovať to, čo ste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urobili.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našom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príklade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vidíme,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že</a:t>
            </a:r>
            <a:endParaRPr sz="2400">
              <a:latin typeface="Calibri"/>
              <a:cs typeface="Calibri"/>
            </a:endParaRPr>
          </a:p>
          <a:p>
            <a:pPr marL="355600" marR="186690" indent="-342900" algn="just">
              <a:lnSpc>
                <a:spcPts val="2590"/>
              </a:lnSpc>
              <a:spcBef>
                <a:spcPts val="103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Jún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bol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najlepším mesiacom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hľadiska predaja,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hrubého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zisku,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čistého príjmu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ziskovej marže.</a:t>
            </a:r>
            <a:endParaRPr sz="2400">
              <a:latin typeface="Calibri"/>
              <a:cs typeface="Calibri"/>
            </a:endParaRPr>
          </a:p>
          <a:p>
            <a:pPr marL="355600" marR="272415" indent="-342900" algn="just">
              <a:lnSpc>
                <a:spcPts val="2590"/>
              </a:lnSpc>
              <a:spcBef>
                <a:spcPts val="10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 preskúmaní ostatných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čísel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vidíme,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že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mohlo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byť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spôsobené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sezónnosťou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a/alebo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zvýšeným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marketingom.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5805" y="571501"/>
            <a:ext cx="3480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6285" algn="l"/>
              </a:tabLst>
            </a:pPr>
            <a:r>
              <a:rPr dirty="0"/>
              <a:t>1. </a:t>
            </a:r>
            <a:r>
              <a:rPr spc="-20" dirty="0"/>
              <a:t>Príjmy z </a:t>
            </a:r>
            <a:r>
              <a:rPr spc="-5" dirty="0"/>
              <a:t>predaja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0075" y="1689643"/>
            <a:ext cx="6168390" cy="43935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38989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Ďalším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faktorom súvisiacim s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predajom, ktorý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by ste mali analyzovať,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vaše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zdroje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príjmov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 marR="387350">
              <a:lnSpc>
                <a:spcPts val="2590"/>
              </a:lnSpc>
              <a:spcBef>
                <a:spcPts val="101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Položte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otázku,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či všetky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vaše zdroje príjmov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dávajú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obchodný zmysel,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. j. či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firmu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ziskové?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00"/>
              </a:spcBef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niektoré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nich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príliš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časovo náročné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majú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veľmi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nízke marže?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 našom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príklade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medzi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zdroje príjmov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patrí predaj limonád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marmelád.</a:t>
            </a:r>
            <a:endParaRPr sz="2400">
              <a:latin typeface="Calibri"/>
              <a:cs typeface="Calibri"/>
            </a:endParaRPr>
          </a:p>
          <a:p>
            <a:pPr marL="12700" marR="10160" indent="68580">
              <a:lnSpc>
                <a:spcPts val="2590"/>
              </a:lnSpc>
              <a:spcBef>
                <a:spcPts val="1005"/>
              </a:spcBef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Náklady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suroviny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poháre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marmeládu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nás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upozorňujú, že by sme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vylúčiť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zdroj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predaja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zmeniť receptúru,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aby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bola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výnosnejšia.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5805" y="571501"/>
            <a:ext cx="5536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2. </a:t>
            </a:r>
            <a:r>
              <a:rPr spc="-10" dirty="0"/>
              <a:t>Zdroje </a:t>
            </a:r>
            <a:r>
              <a:rPr spc="-5" dirty="0"/>
              <a:t>príjmov alebo tržieb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0596" y="1934850"/>
            <a:ext cx="6731634" cy="4183838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Sezónnosť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skutočnosť,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že sa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veci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menia v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závislosti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od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ročného obdobia.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Možno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ju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pozorovať v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mnohých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častiach podnikania, okrem iného aj v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oblasti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predaja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výdavkov.</a:t>
            </a:r>
            <a:endParaRPr sz="2200" dirty="0">
              <a:latin typeface="Calibri"/>
              <a:cs typeface="Calibri"/>
            </a:endParaRPr>
          </a:p>
          <a:p>
            <a:pPr marL="12700" marR="81915">
              <a:lnSpc>
                <a:spcPts val="2590"/>
              </a:lnSpc>
              <a:spcBef>
                <a:spcPts val="1015"/>
              </a:spcBef>
              <a:tabLst>
                <a:tab pos="2022475" algn="l"/>
              </a:tabLst>
            </a:pP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V našom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príklade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vidíme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sezónnosť predaja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blížiacimi sa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letnými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mesiacmi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zvyšujúcimi sa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teplotami rastie aj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predaj.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našom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príklade sa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sezónnosť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nákladoch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neprejavuje, ale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ak by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sa prejavovala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letných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mesiacoch by sa prejavili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zvýšené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ceny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citrónov z dôvodu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zvýšeného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dopytu 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nižšej produkcie,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po ktorých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by nasledovalo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zníženie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nákladov na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citróny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jesennom 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zimnom štvrťroku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dôsledku zvýšenej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produkcie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citrónov 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nižšieho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dopytu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200" b="1" spc="-25" dirty="0">
                <a:solidFill>
                  <a:srgbClr val="5F210F"/>
                </a:solidFill>
                <a:latin typeface="Calibri"/>
                <a:cs typeface="Calibri"/>
              </a:rPr>
              <a:t>Pozorne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si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 zakreslite </a:t>
            </a:r>
            <a:r>
              <a:rPr sz="2200" b="1" dirty="0">
                <a:solidFill>
                  <a:srgbClr val="5F210F"/>
                </a:solidFill>
                <a:latin typeface="Calibri"/>
                <a:cs typeface="Calibri"/>
              </a:rPr>
              <a:t>vlastnú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sezónnosť.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5805" y="571501"/>
            <a:ext cx="2656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 </a:t>
            </a:r>
            <a:r>
              <a:rPr spc="-5" dirty="0"/>
              <a:t>Sezónnosť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1234" y="1857233"/>
            <a:ext cx="6819900" cy="4312078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13030">
              <a:lnSpc>
                <a:spcPts val="2590"/>
              </a:lnSpc>
              <a:spcBef>
                <a:spcPts val="425"/>
              </a:spcBef>
            </a:pP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Ďalej by ste mali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preskúmať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náklady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na predané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výrobky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Je logické,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aby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náklady na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predaj rástli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s rastúcimi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tržbami z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predaja,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pretože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tieto náklady priamo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súvisia s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vaším výrobkom. Opak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by mal byť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červenou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vlajkou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20"/>
              </a:spcBef>
            </a:pP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Okrem toho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si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pri kontrole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nákladov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predaj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môžete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klásť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otázky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typu: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"Existuje </a:t>
            </a:r>
            <a:r>
              <a:rPr sz="2200" spc="-25" dirty="0">
                <a:solidFill>
                  <a:srgbClr val="5F210F"/>
                </a:solidFill>
                <a:latin typeface="Calibri"/>
                <a:cs typeface="Calibri"/>
              </a:rPr>
              <a:t>spôsob, ako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môžem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tieto náklady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znížiť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?"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Hľadanie </a:t>
            </a:r>
            <a:r>
              <a:rPr sz="2200" spc="-25" dirty="0">
                <a:solidFill>
                  <a:srgbClr val="5F210F"/>
                </a:solidFill>
                <a:latin typeface="Calibri"/>
                <a:cs typeface="Calibri"/>
              </a:rPr>
              <a:t>spôsobov, ako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znížiť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náklady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na predaj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konečnom dôsledku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zvýši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vašu ziskovú maržu.</a:t>
            </a:r>
            <a:endParaRPr sz="2200" dirty="0">
              <a:latin typeface="Calibri"/>
              <a:cs typeface="Calibri"/>
            </a:endParaRPr>
          </a:p>
          <a:p>
            <a:pPr marL="12700" marR="97155">
              <a:lnSpc>
                <a:spcPts val="2590"/>
              </a:lnSpc>
              <a:spcBef>
                <a:spcPts val="1000"/>
              </a:spcBef>
            </a:pP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V našom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príklade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môže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drobný poľnohospodár zvážiť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nákup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položiek, ktoré sa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 nekazia </a:t>
            </a:r>
            <a:r>
              <a:rPr sz="2200" spc="5" dirty="0">
                <a:solidFill>
                  <a:srgbClr val="5F210F"/>
                </a:solidFill>
                <a:latin typeface="Calibri"/>
                <a:cs typeface="Calibri"/>
              </a:rPr>
              <a:t>(poháre,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šálky a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cukor)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vo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veľkom,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aby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znížil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náklady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počas roka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zvýšil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svoju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ročnú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ziskovú maržu.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5805" y="571501"/>
            <a:ext cx="2871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4. </a:t>
            </a:r>
            <a:r>
              <a:rPr spc="-10" dirty="0"/>
              <a:t>Náklady </a:t>
            </a:r>
            <a:r>
              <a:rPr spc="-5" dirty="0"/>
              <a:t>na predaj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7339965" cy="5118100"/>
            <a:chOff x="0" y="1740407"/>
            <a:chExt cx="7339965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703777" y="6425698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28444" y="974494"/>
            <a:ext cx="10163810" cy="5883910"/>
            <a:chOff x="2028444" y="974494"/>
            <a:chExt cx="10163810" cy="588391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4"/>
              <a:ext cx="441959" cy="4404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9584" y="974494"/>
              <a:ext cx="4852414" cy="565206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25804" y="1854193"/>
            <a:ext cx="6703695" cy="41402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Čistý príjem predstavuje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váš zisk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a je jedným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najdôležitejších údajov,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ak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chcete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uspieť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a byť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dlhodobo udržateľní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Chcete, aby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váš zisk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bol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kladný,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 výnimkou prípadov,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keď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prijateľná strata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napríklad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keď 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jednom období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uskutočníte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strategickú investíciu s cieľom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znížiť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náklady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zvýšiť predaj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neskoršom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období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 marR="230504">
              <a:lnSpc>
                <a:spcPts val="2590"/>
              </a:lnSpc>
              <a:spcBef>
                <a:spcPts val="1019"/>
              </a:spcBef>
              <a:tabLst>
                <a:tab pos="460121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Napríklad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našom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príklade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mohol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majiteľ podniku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apríli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nakúpiť poháre,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cukor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šálky vo veľkom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celý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rok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Ak by to urobil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spoločnosť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by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tomto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mesiaci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dostala do straty, ale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tento výdavok by sa vrátil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vďaka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úsporám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vyšším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maržiam počas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zvyšku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roka</a:t>
            </a:r>
            <a:r>
              <a:rPr sz="2400" spc="-5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25805" y="571501"/>
            <a:ext cx="2680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5. </a:t>
            </a:r>
            <a:r>
              <a:rPr b="1" spc="-10" dirty="0">
                <a:latin typeface="Calibri"/>
                <a:cs typeface="Calibri"/>
              </a:rPr>
              <a:t>Čistý </a:t>
            </a:r>
            <a:r>
              <a:rPr b="1" spc="-5" dirty="0">
                <a:latin typeface="Calibri"/>
                <a:cs typeface="Calibri"/>
              </a:rPr>
              <a:t>príjem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12192000" cy="5118100"/>
            <a:chOff x="0" y="1740407"/>
            <a:chExt cx="12192000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12192000" cy="5118100"/>
            </a:xfrm>
            <a:custGeom>
              <a:avLst/>
              <a:gdLst/>
              <a:ahLst/>
              <a:cxnLst/>
              <a:rect l="l" t="t" r="r" b="b"/>
              <a:pathLst>
                <a:path w="12192000" h="5118100">
                  <a:moveTo>
                    <a:pt x="12192000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12192000" y="51175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26413" y="1819269"/>
            <a:ext cx="10946765" cy="4568558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40385">
              <a:lnSpc>
                <a:spcPts val="2590"/>
              </a:lnSpc>
              <a:spcBef>
                <a:spcPts val="425"/>
              </a:spcBef>
            </a:pP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Čistý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príjem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jednoducho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váš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konečný výsledok,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ale </a:t>
            </a:r>
            <a:r>
              <a:rPr sz="2300" spc="-2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dôležité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urobiť rýchly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výpočet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určenie </a:t>
            </a:r>
            <a:r>
              <a:rPr sz="2300" b="1" spc="-10" dirty="0">
                <a:solidFill>
                  <a:srgbClr val="5F210F"/>
                </a:solidFill>
                <a:latin typeface="Calibri"/>
                <a:cs typeface="Calibri"/>
              </a:rPr>
              <a:t>ziskového rozpätia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aby ste si vytvorili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základnú hodnotu,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ktorá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umožní porovnanie v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rôznych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časových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obdobiach.</a:t>
            </a:r>
            <a:endParaRPr sz="2300" dirty="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15"/>
              </a:spcBef>
              <a:tabLst>
                <a:tab pos="4186554" algn="l"/>
              </a:tabLst>
            </a:pPr>
            <a:r>
              <a:rPr sz="2300" spc="-114" dirty="0">
                <a:solidFill>
                  <a:srgbClr val="5F210F"/>
                </a:solidFill>
                <a:latin typeface="Calibri"/>
                <a:cs typeface="Calibri"/>
              </a:rPr>
              <a:t>Ak chcete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určiť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ziskové rozpätie,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jednoducho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vydeľte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čistý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príjem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čistými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príjmami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výsledok vynásobte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100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300" spc="-20" dirty="0">
                <a:solidFill>
                  <a:srgbClr val="5F210F"/>
                </a:solidFill>
                <a:latin typeface="Calibri"/>
                <a:cs typeface="Calibri"/>
              </a:rPr>
              <a:t>Môže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to znieť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zložito,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ale použime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opäť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náš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príklad.</a:t>
            </a:r>
            <a:endParaRPr sz="2300" dirty="0">
              <a:latin typeface="Calibri"/>
              <a:cs typeface="Calibri"/>
            </a:endParaRPr>
          </a:p>
          <a:p>
            <a:pPr marL="12700" marR="504825">
              <a:lnSpc>
                <a:spcPts val="2590"/>
              </a:lnSpc>
              <a:spcBef>
                <a:spcPts val="1000"/>
              </a:spcBef>
            </a:pPr>
            <a:r>
              <a:rPr sz="2300" b="1" i="1" spc="-65" dirty="0">
                <a:solidFill>
                  <a:srgbClr val="5F210F"/>
                </a:solidFill>
                <a:latin typeface="Calibri"/>
                <a:cs typeface="Calibri"/>
              </a:rPr>
              <a:t>Vezmite </a:t>
            </a:r>
            <a:r>
              <a:rPr sz="2300" b="1" i="1" spc="-5" dirty="0">
                <a:solidFill>
                  <a:srgbClr val="5F210F"/>
                </a:solidFill>
                <a:latin typeface="Calibri"/>
                <a:cs typeface="Calibri"/>
              </a:rPr>
              <a:t>206,07 € (hrubý </a:t>
            </a:r>
            <a:r>
              <a:rPr sz="2300" b="1" i="1" spc="-10" dirty="0">
                <a:solidFill>
                  <a:srgbClr val="5F210F"/>
                </a:solidFill>
                <a:latin typeface="Calibri"/>
                <a:cs typeface="Calibri"/>
              </a:rPr>
              <a:t>zisk za </a:t>
            </a:r>
            <a:r>
              <a:rPr sz="2300" b="1" i="1" spc="-5" dirty="0">
                <a:solidFill>
                  <a:srgbClr val="5F210F"/>
                </a:solidFill>
                <a:latin typeface="Calibri"/>
                <a:cs typeface="Calibri"/>
              </a:rPr>
              <a:t>apríl)</a:t>
            </a:r>
            <a:r>
              <a:rPr sz="2300" b="1" i="1" spc="-20" dirty="0">
                <a:solidFill>
                  <a:srgbClr val="5F210F"/>
                </a:solidFill>
                <a:latin typeface="Calibri"/>
                <a:cs typeface="Calibri"/>
              </a:rPr>
              <a:t> ÷ </a:t>
            </a:r>
            <a:r>
              <a:rPr sz="2300" b="1" i="1" spc="-5" dirty="0">
                <a:solidFill>
                  <a:srgbClr val="5F210F"/>
                </a:solidFill>
                <a:latin typeface="Calibri"/>
                <a:cs typeface="Calibri"/>
              </a:rPr>
              <a:t>416 € (tržby za apríl) </a:t>
            </a:r>
            <a:r>
              <a:rPr sz="2300" b="1" i="1" spc="-1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300" b="1" i="1" spc="-5" dirty="0">
                <a:solidFill>
                  <a:srgbClr val="5F210F"/>
                </a:solidFill>
                <a:latin typeface="Calibri"/>
                <a:cs typeface="Calibri"/>
              </a:rPr>
              <a:t>dostanete 0,4954 </a:t>
            </a:r>
            <a:r>
              <a:rPr sz="2300" b="1" i="1" dirty="0">
                <a:solidFill>
                  <a:srgbClr val="5F210F"/>
                </a:solidFill>
                <a:latin typeface="Calibri"/>
                <a:cs typeface="Calibri"/>
              </a:rPr>
              <a:t>X </a:t>
            </a:r>
            <a:r>
              <a:rPr sz="2300" b="1" i="1" spc="-5" dirty="0">
                <a:solidFill>
                  <a:srgbClr val="5F210F"/>
                </a:solidFill>
                <a:latin typeface="Calibri"/>
                <a:cs typeface="Calibri"/>
              </a:rPr>
              <a:t>100 a dostanete 49,54 %.</a:t>
            </a:r>
            <a:endParaRPr sz="2300" dirty="0">
              <a:latin typeface="Calibri"/>
              <a:cs typeface="Calibri"/>
            </a:endParaRPr>
          </a:p>
          <a:p>
            <a:pPr marL="12700" marR="60960">
              <a:lnSpc>
                <a:spcPts val="2590"/>
              </a:lnSpc>
              <a:spcBef>
                <a:spcPts val="1000"/>
              </a:spcBef>
            </a:pP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Po zistení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% ziskového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rozpätia </a:t>
            </a:r>
            <a:r>
              <a:rPr sz="2300" spc="-20" dirty="0">
                <a:solidFill>
                  <a:srgbClr val="5F210F"/>
                </a:solidFill>
                <a:latin typeface="Calibri"/>
                <a:cs typeface="Calibri"/>
              </a:rPr>
              <a:t>za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každé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obdobie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môžete tieto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údaje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použiť na posúdenie,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či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sa vaše ziskové rozpätie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zvyšuje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(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čo je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dobré)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znižuje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(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čo je zlé) alebo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sa nemení.</a:t>
            </a:r>
            <a:endParaRPr sz="2300" dirty="0">
              <a:latin typeface="Calibri"/>
              <a:cs typeface="Calibri"/>
            </a:endParaRPr>
          </a:p>
          <a:p>
            <a:pPr marL="12700" marR="165100">
              <a:lnSpc>
                <a:spcPts val="2590"/>
              </a:lnSpc>
              <a:spcBef>
                <a:spcPts val="1015"/>
              </a:spcBef>
            </a:pP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Tieto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údaje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môžete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použiť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aj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porovnanie svojho ziskového rozpätia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inými drobnými poľnohospodármi.  Nezabudnite, že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sme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spomínali, že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spolupráca pri zdieľaní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takýchto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údajov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môže byť </a:t>
            </a:r>
            <a:r>
              <a:rPr sz="23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všetkých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veľmi </a:t>
            </a:r>
            <a:r>
              <a:rPr sz="2300" spc="-10" dirty="0" err="1">
                <a:solidFill>
                  <a:srgbClr val="5F210F"/>
                </a:solidFill>
                <a:latin typeface="Calibri"/>
                <a:cs typeface="Calibri"/>
              </a:rPr>
              <a:t>účinná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6415" y="571785"/>
            <a:ext cx="2978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AD523B"/>
                </a:solidFill>
                <a:latin typeface="Calibri"/>
                <a:cs typeface="Calibri"/>
              </a:rPr>
              <a:t>6. </a:t>
            </a:r>
            <a:r>
              <a:rPr b="1" spc="-10" dirty="0">
                <a:solidFill>
                  <a:srgbClr val="AD523B"/>
                </a:solidFill>
                <a:latin typeface="Calibri"/>
                <a:cs typeface="Calibri"/>
              </a:rPr>
              <a:t>Ziskové rozpätie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9985253" y="309372"/>
            <a:ext cx="1280160" cy="1079500"/>
            <a:chOff x="9985253" y="309372"/>
            <a:chExt cx="1280160" cy="1079500"/>
          </a:xfrm>
        </p:grpSpPr>
        <p:sp>
          <p:nvSpPr>
            <p:cNvPr id="10" name="object 10"/>
            <p:cNvSpPr/>
            <p:nvPr/>
          </p:nvSpPr>
          <p:spPr>
            <a:xfrm>
              <a:off x="9985248" y="309371"/>
              <a:ext cx="1280160" cy="1079500"/>
            </a:xfrm>
            <a:custGeom>
              <a:avLst/>
              <a:gdLst/>
              <a:ahLst/>
              <a:cxnLst/>
              <a:rect l="l" t="t" r="r" b="b"/>
              <a:pathLst>
                <a:path w="1280159" h="1079500">
                  <a:moveTo>
                    <a:pt x="611124" y="330974"/>
                  </a:moveTo>
                  <a:lnTo>
                    <a:pt x="607402" y="291604"/>
                  </a:lnTo>
                  <a:lnTo>
                    <a:pt x="596760" y="253504"/>
                  </a:lnTo>
                  <a:lnTo>
                    <a:pt x="579970" y="216674"/>
                  </a:lnTo>
                  <a:lnTo>
                    <a:pt x="557796" y="181114"/>
                  </a:lnTo>
                  <a:lnTo>
                    <a:pt x="524992" y="202704"/>
                  </a:lnTo>
                  <a:lnTo>
                    <a:pt x="546519" y="231914"/>
                  </a:lnTo>
                  <a:lnTo>
                    <a:pt x="561898" y="263664"/>
                  </a:lnTo>
                  <a:lnTo>
                    <a:pt x="571131" y="296684"/>
                  </a:lnTo>
                  <a:lnTo>
                    <a:pt x="574205" y="330974"/>
                  </a:lnTo>
                  <a:lnTo>
                    <a:pt x="568807" y="376694"/>
                  </a:lnTo>
                  <a:lnTo>
                    <a:pt x="553313" y="418604"/>
                  </a:lnTo>
                  <a:lnTo>
                    <a:pt x="528789" y="456704"/>
                  </a:lnTo>
                  <a:lnTo>
                    <a:pt x="496277" y="489724"/>
                  </a:lnTo>
                  <a:lnTo>
                    <a:pt x="456844" y="517664"/>
                  </a:lnTo>
                  <a:lnTo>
                    <a:pt x="411556" y="537984"/>
                  </a:lnTo>
                  <a:lnTo>
                    <a:pt x="365023" y="550964"/>
                  </a:lnTo>
                  <a:lnTo>
                    <a:pt x="365023" y="587514"/>
                  </a:lnTo>
                  <a:lnTo>
                    <a:pt x="365023" y="629424"/>
                  </a:lnTo>
                  <a:lnTo>
                    <a:pt x="328117" y="629424"/>
                  </a:lnTo>
                  <a:lnTo>
                    <a:pt x="324015" y="631964"/>
                  </a:lnTo>
                  <a:lnTo>
                    <a:pt x="324015" y="607834"/>
                  </a:lnTo>
                  <a:lnTo>
                    <a:pt x="319913" y="597674"/>
                  </a:lnTo>
                  <a:lnTo>
                    <a:pt x="319913" y="591324"/>
                  </a:lnTo>
                  <a:lnTo>
                    <a:pt x="329844" y="591324"/>
                  </a:lnTo>
                  <a:lnTo>
                    <a:pt x="365023" y="587514"/>
                  </a:lnTo>
                  <a:lnTo>
                    <a:pt x="365023" y="550964"/>
                  </a:lnTo>
                  <a:lnTo>
                    <a:pt x="361454" y="551954"/>
                  </a:lnTo>
                  <a:lnTo>
                    <a:pt x="307606" y="555764"/>
                  </a:lnTo>
                  <a:lnTo>
                    <a:pt x="253758" y="551954"/>
                  </a:lnTo>
                  <a:lnTo>
                    <a:pt x="203657" y="537984"/>
                  </a:lnTo>
                  <a:lnTo>
                    <a:pt x="158369" y="517664"/>
                  </a:lnTo>
                  <a:lnTo>
                    <a:pt x="118935" y="489724"/>
                  </a:lnTo>
                  <a:lnTo>
                    <a:pt x="86423" y="456704"/>
                  </a:lnTo>
                  <a:lnTo>
                    <a:pt x="61899" y="418604"/>
                  </a:lnTo>
                  <a:lnTo>
                    <a:pt x="46405" y="376694"/>
                  </a:lnTo>
                  <a:lnTo>
                    <a:pt x="41008" y="330974"/>
                  </a:lnTo>
                  <a:lnTo>
                    <a:pt x="46405" y="285254"/>
                  </a:lnTo>
                  <a:lnTo>
                    <a:pt x="61899" y="243344"/>
                  </a:lnTo>
                  <a:lnTo>
                    <a:pt x="86423" y="205244"/>
                  </a:lnTo>
                  <a:lnTo>
                    <a:pt x="118935" y="170954"/>
                  </a:lnTo>
                  <a:lnTo>
                    <a:pt x="158369" y="144284"/>
                  </a:lnTo>
                  <a:lnTo>
                    <a:pt x="203657" y="122694"/>
                  </a:lnTo>
                  <a:lnTo>
                    <a:pt x="253758" y="109994"/>
                  </a:lnTo>
                  <a:lnTo>
                    <a:pt x="307606" y="104914"/>
                  </a:lnTo>
                  <a:lnTo>
                    <a:pt x="343750" y="107454"/>
                  </a:lnTo>
                  <a:lnTo>
                    <a:pt x="378358" y="113804"/>
                  </a:lnTo>
                  <a:lnTo>
                    <a:pt x="411429" y="122694"/>
                  </a:lnTo>
                  <a:lnTo>
                    <a:pt x="442963" y="136664"/>
                  </a:lnTo>
                  <a:lnTo>
                    <a:pt x="463473" y="104914"/>
                  </a:lnTo>
                  <a:lnTo>
                    <a:pt x="425856" y="89674"/>
                  </a:lnTo>
                  <a:lnTo>
                    <a:pt x="387083" y="79514"/>
                  </a:lnTo>
                  <a:lnTo>
                    <a:pt x="347535" y="73164"/>
                  </a:lnTo>
                  <a:lnTo>
                    <a:pt x="307606" y="70624"/>
                  </a:lnTo>
                  <a:lnTo>
                    <a:pt x="257136" y="74434"/>
                  </a:lnTo>
                  <a:lnTo>
                    <a:pt x="209461" y="84594"/>
                  </a:lnTo>
                  <a:lnTo>
                    <a:pt x="165188" y="99834"/>
                  </a:lnTo>
                  <a:lnTo>
                    <a:pt x="124904" y="121424"/>
                  </a:lnTo>
                  <a:lnTo>
                    <a:pt x="89204" y="146824"/>
                  </a:lnTo>
                  <a:lnTo>
                    <a:pt x="58661" y="177304"/>
                  </a:lnTo>
                  <a:lnTo>
                    <a:pt x="33883" y="211594"/>
                  </a:lnTo>
                  <a:lnTo>
                    <a:pt x="15455" y="249694"/>
                  </a:lnTo>
                  <a:lnTo>
                    <a:pt x="3962" y="289064"/>
                  </a:lnTo>
                  <a:lnTo>
                    <a:pt x="0" y="330974"/>
                  </a:lnTo>
                  <a:lnTo>
                    <a:pt x="5118" y="379234"/>
                  </a:lnTo>
                  <a:lnTo>
                    <a:pt x="19850" y="423684"/>
                  </a:lnTo>
                  <a:lnTo>
                    <a:pt x="43256" y="464324"/>
                  </a:lnTo>
                  <a:lnTo>
                    <a:pt x="74422" y="501154"/>
                  </a:lnTo>
                  <a:lnTo>
                    <a:pt x="112395" y="532904"/>
                  </a:lnTo>
                  <a:lnTo>
                    <a:pt x="156260" y="558304"/>
                  </a:lnTo>
                  <a:lnTo>
                    <a:pt x="205066" y="577354"/>
                  </a:lnTo>
                  <a:lnTo>
                    <a:pt x="114833" y="629424"/>
                  </a:lnTo>
                  <a:lnTo>
                    <a:pt x="84264" y="652284"/>
                  </a:lnTo>
                  <a:lnTo>
                    <a:pt x="60998" y="680224"/>
                  </a:lnTo>
                  <a:lnTo>
                    <a:pt x="46202" y="711974"/>
                  </a:lnTo>
                  <a:lnTo>
                    <a:pt x="41008" y="746264"/>
                  </a:lnTo>
                  <a:lnTo>
                    <a:pt x="41706" y="757694"/>
                  </a:lnTo>
                  <a:lnTo>
                    <a:pt x="43573" y="769124"/>
                  </a:lnTo>
                  <a:lnTo>
                    <a:pt x="46202" y="780554"/>
                  </a:lnTo>
                  <a:lnTo>
                    <a:pt x="49212" y="791984"/>
                  </a:lnTo>
                  <a:lnTo>
                    <a:pt x="123037" y="978674"/>
                  </a:lnTo>
                  <a:lnTo>
                    <a:pt x="123037" y="990104"/>
                  </a:lnTo>
                  <a:lnTo>
                    <a:pt x="69723" y="1079004"/>
                  </a:lnTo>
                  <a:lnTo>
                    <a:pt x="467563" y="1079004"/>
                  </a:lnTo>
                  <a:lnTo>
                    <a:pt x="449287" y="1048524"/>
                  </a:lnTo>
                  <a:lnTo>
                    <a:pt x="428713" y="1014234"/>
                  </a:lnTo>
                  <a:lnTo>
                    <a:pt x="414248" y="990104"/>
                  </a:lnTo>
                  <a:lnTo>
                    <a:pt x="414248" y="976134"/>
                  </a:lnTo>
                  <a:lnTo>
                    <a:pt x="414248" y="938034"/>
                  </a:lnTo>
                  <a:lnTo>
                    <a:pt x="414248" y="906284"/>
                  </a:lnTo>
                  <a:lnTo>
                    <a:pt x="414248" y="871994"/>
                  </a:lnTo>
                  <a:lnTo>
                    <a:pt x="434759" y="871994"/>
                  </a:lnTo>
                  <a:lnTo>
                    <a:pt x="477824" y="855484"/>
                  </a:lnTo>
                  <a:lnTo>
                    <a:pt x="496277" y="819924"/>
                  </a:lnTo>
                  <a:lnTo>
                    <a:pt x="494868" y="809764"/>
                  </a:lnTo>
                  <a:lnTo>
                    <a:pt x="491680" y="802144"/>
                  </a:lnTo>
                  <a:lnTo>
                    <a:pt x="491147" y="800874"/>
                  </a:lnTo>
                  <a:lnTo>
                    <a:pt x="485889" y="793254"/>
                  </a:lnTo>
                  <a:lnTo>
                    <a:pt x="479869" y="784364"/>
                  </a:lnTo>
                  <a:lnTo>
                    <a:pt x="496277" y="750074"/>
                  </a:lnTo>
                  <a:lnTo>
                    <a:pt x="494868" y="739914"/>
                  </a:lnTo>
                  <a:lnTo>
                    <a:pt x="492213" y="733564"/>
                  </a:lnTo>
                  <a:lnTo>
                    <a:pt x="491147" y="731024"/>
                  </a:lnTo>
                  <a:lnTo>
                    <a:pt x="485889" y="723404"/>
                  </a:lnTo>
                  <a:lnTo>
                    <a:pt x="479869" y="715784"/>
                  </a:lnTo>
                  <a:lnTo>
                    <a:pt x="485889" y="708164"/>
                  </a:lnTo>
                  <a:lnTo>
                    <a:pt x="491147" y="699274"/>
                  </a:lnTo>
                  <a:lnTo>
                    <a:pt x="491680" y="698004"/>
                  </a:lnTo>
                  <a:lnTo>
                    <a:pt x="494868" y="690384"/>
                  </a:lnTo>
                  <a:lnTo>
                    <a:pt x="496277" y="681494"/>
                  </a:lnTo>
                  <a:lnTo>
                    <a:pt x="496277" y="670064"/>
                  </a:lnTo>
                  <a:lnTo>
                    <a:pt x="492175" y="663714"/>
                  </a:lnTo>
                  <a:lnTo>
                    <a:pt x="516788" y="663714"/>
                  </a:lnTo>
                  <a:lnTo>
                    <a:pt x="540245" y="659904"/>
                  </a:lnTo>
                  <a:lnTo>
                    <a:pt x="559854" y="648474"/>
                  </a:lnTo>
                  <a:lnTo>
                    <a:pt x="573303" y="631964"/>
                  </a:lnTo>
                  <a:lnTo>
                    <a:pt x="578307" y="611644"/>
                  </a:lnTo>
                  <a:lnTo>
                    <a:pt x="573938" y="593864"/>
                  </a:lnTo>
                  <a:lnTo>
                    <a:pt x="540245" y="563384"/>
                  </a:lnTo>
                  <a:lnTo>
                    <a:pt x="529094" y="561581"/>
                  </a:lnTo>
                  <a:lnTo>
                    <a:pt x="529094" y="611644"/>
                  </a:lnTo>
                  <a:lnTo>
                    <a:pt x="527621" y="619264"/>
                  </a:lnTo>
                  <a:lnTo>
                    <a:pt x="523455" y="624344"/>
                  </a:lnTo>
                  <a:lnTo>
                    <a:pt x="516978" y="628154"/>
                  </a:lnTo>
                  <a:lnTo>
                    <a:pt x="508584" y="629424"/>
                  </a:lnTo>
                  <a:lnTo>
                    <a:pt x="447065" y="629424"/>
                  </a:lnTo>
                  <a:lnTo>
                    <a:pt x="447065" y="681494"/>
                  </a:lnTo>
                  <a:lnTo>
                    <a:pt x="447065" y="750074"/>
                  </a:lnTo>
                  <a:lnTo>
                    <a:pt x="447065" y="819924"/>
                  </a:lnTo>
                  <a:lnTo>
                    <a:pt x="445592" y="826274"/>
                  </a:lnTo>
                  <a:lnTo>
                    <a:pt x="441426" y="832624"/>
                  </a:lnTo>
                  <a:lnTo>
                    <a:pt x="434949" y="835164"/>
                  </a:lnTo>
                  <a:lnTo>
                    <a:pt x="426554" y="836434"/>
                  </a:lnTo>
                  <a:lnTo>
                    <a:pt x="393738" y="836434"/>
                  </a:lnTo>
                  <a:lnTo>
                    <a:pt x="393738" y="1048524"/>
                  </a:lnTo>
                  <a:lnTo>
                    <a:pt x="131241" y="1048524"/>
                  </a:lnTo>
                  <a:lnTo>
                    <a:pt x="151752" y="1014234"/>
                  </a:lnTo>
                  <a:lnTo>
                    <a:pt x="373240" y="1014234"/>
                  </a:lnTo>
                  <a:lnTo>
                    <a:pt x="393738" y="1048524"/>
                  </a:lnTo>
                  <a:lnTo>
                    <a:pt x="393738" y="836434"/>
                  </a:lnTo>
                  <a:lnTo>
                    <a:pt x="365023" y="836434"/>
                  </a:lnTo>
                  <a:lnTo>
                    <a:pt x="365023" y="871994"/>
                  </a:lnTo>
                  <a:lnTo>
                    <a:pt x="365023" y="888504"/>
                  </a:lnTo>
                  <a:lnTo>
                    <a:pt x="365023" y="938034"/>
                  </a:lnTo>
                  <a:lnTo>
                    <a:pt x="365023" y="976134"/>
                  </a:lnTo>
                  <a:lnTo>
                    <a:pt x="159956" y="976134"/>
                  </a:lnTo>
                  <a:lnTo>
                    <a:pt x="82029" y="781824"/>
                  </a:lnTo>
                  <a:lnTo>
                    <a:pt x="73825" y="746264"/>
                  </a:lnTo>
                  <a:lnTo>
                    <a:pt x="77609" y="720864"/>
                  </a:lnTo>
                  <a:lnTo>
                    <a:pt x="88684" y="696734"/>
                  </a:lnTo>
                  <a:lnTo>
                    <a:pt x="106692" y="675144"/>
                  </a:lnTo>
                  <a:lnTo>
                    <a:pt x="131241" y="656094"/>
                  </a:lnTo>
                  <a:lnTo>
                    <a:pt x="237883" y="593864"/>
                  </a:lnTo>
                  <a:lnTo>
                    <a:pt x="241985" y="591324"/>
                  </a:lnTo>
                  <a:lnTo>
                    <a:pt x="254292" y="591324"/>
                  </a:lnTo>
                  <a:lnTo>
                    <a:pt x="265696" y="592594"/>
                  </a:lnTo>
                  <a:lnTo>
                    <a:pt x="274789" y="597674"/>
                  </a:lnTo>
                  <a:lnTo>
                    <a:pt x="280809" y="605294"/>
                  </a:lnTo>
                  <a:lnTo>
                    <a:pt x="282994" y="615454"/>
                  </a:lnTo>
                  <a:lnTo>
                    <a:pt x="282994" y="631964"/>
                  </a:lnTo>
                  <a:lnTo>
                    <a:pt x="278904" y="639584"/>
                  </a:lnTo>
                  <a:lnTo>
                    <a:pt x="270700" y="643394"/>
                  </a:lnTo>
                  <a:lnTo>
                    <a:pt x="241985" y="663714"/>
                  </a:lnTo>
                  <a:lnTo>
                    <a:pt x="225196" y="677684"/>
                  </a:lnTo>
                  <a:lnTo>
                    <a:pt x="212242" y="694194"/>
                  </a:lnTo>
                  <a:lnTo>
                    <a:pt x="203911" y="713244"/>
                  </a:lnTo>
                  <a:lnTo>
                    <a:pt x="200964" y="733564"/>
                  </a:lnTo>
                  <a:lnTo>
                    <a:pt x="200964" y="888504"/>
                  </a:lnTo>
                  <a:lnTo>
                    <a:pt x="205968" y="908824"/>
                  </a:lnTo>
                  <a:lnTo>
                    <a:pt x="219417" y="925334"/>
                  </a:lnTo>
                  <a:lnTo>
                    <a:pt x="239039" y="936764"/>
                  </a:lnTo>
                  <a:lnTo>
                    <a:pt x="262496" y="940574"/>
                  </a:lnTo>
                  <a:lnTo>
                    <a:pt x="356831" y="940574"/>
                  </a:lnTo>
                  <a:lnTo>
                    <a:pt x="365023" y="938034"/>
                  </a:lnTo>
                  <a:lnTo>
                    <a:pt x="365023" y="888504"/>
                  </a:lnTo>
                  <a:lnTo>
                    <a:pt x="363550" y="896124"/>
                  </a:lnTo>
                  <a:lnTo>
                    <a:pt x="359384" y="901204"/>
                  </a:lnTo>
                  <a:lnTo>
                    <a:pt x="352920" y="905014"/>
                  </a:lnTo>
                  <a:lnTo>
                    <a:pt x="344525" y="906284"/>
                  </a:lnTo>
                  <a:lnTo>
                    <a:pt x="262496" y="906284"/>
                  </a:lnTo>
                  <a:lnTo>
                    <a:pt x="254101" y="905014"/>
                  </a:lnTo>
                  <a:lnTo>
                    <a:pt x="247624" y="901204"/>
                  </a:lnTo>
                  <a:lnTo>
                    <a:pt x="243459" y="896124"/>
                  </a:lnTo>
                  <a:lnTo>
                    <a:pt x="241985" y="888504"/>
                  </a:lnTo>
                  <a:lnTo>
                    <a:pt x="241985" y="733564"/>
                  </a:lnTo>
                  <a:lnTo>
                    <a:pt x="266598" y="691654"/>
                  </a:lnTo>
                  <a:lnTo>
                    <a:pt x="282994" y="681494"/>
                  </a:lnTo>
                  <a:lnTo>
                    <a:pt x="284403" y="690384"/>
                  </a:lnTo>
                  <a:lnTo>
                    <a:pt x="288124" y="699274"/>
                  </a:lnTo>
                  <a:lnTo>
                    <a:pt x="293370" y="708164"/>
                  </a:lnTo>
                  <a:lnTo>
                    <a:pt x="299402" y="715784"/>
                  </a:lnTo>
                  <a:lnTo>
                    <a:pt x="293370" y="723404"/>
                  </a:lnTo>
                  <a:lnTo>
                    <a:pt x="288124" y="731024"/>
                  </a:lnTo>
                  <a:lnTo>
                    <a:pt x="284403" y="739914"/>
                  </a:lnTo>
                  <a:lnTo>
                    <a:pt x="282994" y="750074"/>
                  </a:lnTo>
                  <a:lnTo>
                    <a:pt x="283832" y="760234"/>
                  </a:lnTo>
                  <a:lnTo>
                    <a:pt x="286588" y="769124"/>
                  </a:lnTo>
                  <a:lnTo>
                    <a:pt x="291642" y="776744"/>
                  </a:lnTo>
                  <a:lnTo>
                    <a:pt x="299402" y="784364"/>
                  </a:lnTo>
                  <a:lnTo>
                    <a:pt x="293370" y="793254"/>
                  </a:lnTo>
                  <a:lnTo>
                    <a:pt x="288124" y="800874"/>
                  </a:lnTo>
                  <a:lnTo>
                    <a:pt x="284403" y="809764"/>
                  </a:lnTo>
                  <a:lnTo>
                    <a:pt x="282994" y="819924"/>
                  </a:lnTo>
                  <a:lnTo>
                    <a:pt x="287997" y="838974"/>
                  </a:lnTo>
                  <a:lnTo>
                    <a:pt x="301447" y="855484"/>
                  </a:lnTo>
                  <a:lnTo>
                    <a:pt x="321068" y="866914"/>
                  </a:lnTo>
                  <a:lnTo>
                    <a:pt x="344525" y="871994"/>
                  </a:lnTo>
                  <a:lnTo>
                    <a:pt x="365023" y="871994"/>
                  </a:lnTo>
                  <a:lnTo>
                    <a:pt x="365023" y="836434"/>
                  </a:lnTo>
                  <a:lnTo>
                    <a:pt x="344525" y="836434"/>
                  </a:lnTo>
                  <a:lnTo>
                    <a:pt x="336130" y="835164"/>
                  </a:lnTo>
                  <a:lnTo>
                    <a:pt x="329653" y="832624"/>
                  </a:lnTo>
                  <a:lnTo>
                    <a:pt x="325488" y="826274"/>
                  </a:lnTo>
                  <a:lnTo>
                    <a:pt x="324015" y="819924"/>
                  </a:lnTo>
                  <a:lnTo>
                    <a:pt x="325488" y="812304"/>
                  </a:lnTo>
                  <a:lnTo>
                    <a:pt x="329653" y="807224"/>
                  </a:lnTo>
                  <a:lnTo>
                    <a:pt x="336130" y="803414"/>
                  </a:lnTo>
                  <a:lnTo>
                    <a:pt x="344525" y="802144"/>
                  </a:lnTo>
                  <a:lnTo>
                    <a:pt x="426554" y="802144"/>
                  </a:lnTo>
                  <a:lnTo>
                    <a:pt x="434949" y="803414"/>
                  </a:lnTo>
                  <a:lnTo>
                    <a:pt x="441426" y="807224"/>
                  </a:lnTo>
                  <a:lnTo>
                    <a:pt x="445592" y="812304"/>
                  </a:lnTo>
                  <a:lnTo>
                    <a:pt x="447065" y="819924"/>
                  </a:lnTo>
                  <a:lnTo>
                    <a:pt x="447065" y="750074"/>
                  </a:lnTo>
                  <a:lnTo>
                    <a:pt x="445592" y="757694"/>
                  </a:lnTo>
                  <a:lnTo>
                    <a:pt x="441426" y="762774"/>
                  </a:lnTo>
                  <a:lnTo>
                    <a:pt x="434949" y="766584"/>
                  </a:lnTo>
                  <a:lnTo>
                    <a:pt x="426554" y="767854"/>
                  </a:lnTo>
                  <a:lnTo>
                    <a:pt x="344525" y="767854"/>
                  </a:lnTo>
                  <a:lnTo>
                    <a:pt x="336130" y="766584"/>
                  </a:lnTo>
                  <a:lnTo>
                    <a:pt x="329653" y="762774"/>
                  </a:lnTo>
                  <a:lnTo>
                    <a:pt x="325488" y="757694"/>
                  </a:lnTo>
                  <a:lnTo>
                    <a:pt x="324015" y="750074"/>
                  </a:lnTo>
                  <a:lnTo>
                    <a:pt x="325488" y="743724"/>
                  </a:lnTo>
                  <a:lnTo>
                    <a:pt x="329653" y="737374"/>
                  </a:lnTo>
                  <a:lnTo>
                    <a:pt x="336130" y="733564"/>
                  </a:lnTo>
                  <a:lnTo>
                    <a:pt x="434949" y="733564"/>
                  </a:lnTo>
                  <a:lnTo>
                    <a:pt x="441426" y="737374"/>
                  </a:lnTo>
                  <a:lnTo>
                    <a:pt x="445592" y="743724"/>
                  </a:lnTo>
                  <a:lnTo>
                    <a:pt x="447065" y="750074"/>
                  </a:lnTo>
                  <a:lnTo>
                    <a:pt x="447065" y="681494"/>
                  </a:lnTo>
                  <a:lnTo>
                    <a:pt x="445592" y="687844"/>
                  </a:lnTo>
                  <a:lnTo>
                    <a:pt x="441426" y="692924"/>
                  </a:lnTo>
                  <a:lnTo>
                    <a:pt x="434949" y="696734"/>
                  </a:lnTo>
                  <a:lnTo>
                    <a:pt x="426554" y="698004"/>
                  </a:lnTo>
                  <a:lnTo>
                    <a:pt x="344525" y="698004"/>
                  </a:lnTo>
                  <a:lnTo>
                    <a:pt x="336130" y="696734"/>
                  </a:lnTo>
                  <a:lnTo>
                    <a:pt x="329653" y="692924"/>
                  </a:lnTo>
                  <a:lnTo>
                    <a:pt x="325488" y="687844"/>
                  </a:lnTo>
                  <a:lnTo>
                    <a:pt x="324015" y="681494"/>
                  </a:lnTo>
                  <a:lnTo>
                    <a:pt x="325488" y="673874"/>
                  </a:lnTo>
                  <a:lnTo>
                    <a:pt x="329653" y="668794"/>
                  </a:lnTo>
                  <a:lnTo>
                    <a:pt x="336130" y="664984"/>
                  </a:lnTo>
                  <a:lnTo>
                    <a:pt x="344525" y="663714"/>
                  </a:lnTo>
                  <a:lnTo>
                    <a:pt x="426554" y="663714"/>
                  </a:lnTo>
                  <a:lnTo>
                    <a:pt x="434949" y="664984"/>
                  </a:lnTo>
                  <a:lnTo>
                    <a:pt x="441426" y="668794"/>
                  </a:lnTo>
                  <a:lnTo>
                    <a:pt x="445592" y="673874"/>
                  </a:lnTo>
                  <a:lnTo>
                    <a:pt x="447065" y="681494"/>
                  </a:lnTo>
                  <a:lnTo>
                    <a:pt x="447065" y="629424"/>
                  </a:lnTo>
                  <a:lnTo>
                    <a:pt x="406044" y="629424"/>
                  </a:lnTo>
                  <a:lnTo>
                    <a:pt x="406044" y="593864"/>
                  </a:lnTo>
                  <a:lnTo>
                    <a:pt x="508584" y="593864"/>
                  </a:lnTo>
                  <a:lnTo>
                    <a:pt x="516978" y="595134"/>
                  </a:lnTo>
                  <a:lnTo>
                    <a:pt x="523455" y="598944"/>
                  </a:lnTo>
                  <a:lnTo>
                    <a:pt x="527621" y="604024"/>
                  </a:lnTo>
                  <a:lnTo>
                    <a:pt x="529094" y="611644"/>
                  </a:lnTo>
                  <a:lnTo>
                    <a:pt x="529094" y="561581"/>
                  </a:lnTo>
                  <a:lnTo>
                    <a:pt x="516788" y="559574"/>
                  </a:lnTo>
                  <a:lnTo>
                    <a:pt x="463473" y="559574"/>
                  </a:lnTo>
                  <a:lnTo>
                    <a:pt x="469595" y="555764"/>
                  </a:lnTo>
                  <a:lnTo>
                    <a:pt x="504317" y="534174"/>
                  </a:lnTo>
                  <a:lnTo>
                    <a:pt x="540029" y="502424"/>
                  </a:lnTo>
                  <a:lnTo>
                    <a:pt x="569595" y="464324"/>
                  </a:lnTo>
                  <a:lnTo>
                    <a:pt x="591985" y="423684"/>
                  </a:lnTo>
                  <a:lnTo>
                    <a:pt x="606171" y="377964"/>
                  </a:lnTo>
                  <a:lnTo>
                    <a:pt x="611124" y="330974"/>
                  </a:lnTo>
                  <a:close/>
                </a:path>
                <a:path w="1280159" h="1079500">
                  <a:moveTo>
                    <a:pt x="1190231" y="104546"/>
                  </a:moveTo>
                  <a:lnTo>
                    <a:pt x="1187284" y="90449"/>
                  </a:lnTo>
                  <a:lnTo>
                    <a:pt x="1178941" y="79578"/>
                  </a:lnTo>
                  <a:lnTo>
                    <a:pt x="1165987" y="72580"/>
                  </a:lnTo>
                  <a:lnTo>
                    <a:pt x="1153287" y="70713"/>
                  </a:lnTo>
                  <a:lnTo>
                    <a:pt x="1153287" y="104546"/>
                  </a:lnTo>
                  <a:lnTo>
                    <a:pt x="1153287" y="207873"/>
                  </a:lnTo>
                  <a:lnTo>
                    <a:pt x="779716" y="207873"/>
                  </a:lnTo>
                  <a:lnTo>
                    <a:pt x="779716" y="104546"/>
                  </a:lnTo>
                  <a:lnTo>
                    <a:pt x="1153287" y="104546"/>
                  </a:lnTo>
                  <a:lnTo>
                    <a:pt x="1153287" y="70713"/>
                  </a:lnTo>
                  <a:lnTo>
                    <a:pt x="1149184" y="70104"/>
                  </a:lnTo>
                  <a:lnTo>
                    <a:pt x="775614" y="70104"/>
                  </a:lnTo>
                  <a:lnTo>
                    <a:pt x="758812" y="73075"/>
                  </a:lnTo>
                  <a:lnTo>
                    <a:pt x="745845" y="80873"/>
                  </a:lnTo>
                  <a:lnTo>
                    <a:pt x="737514" y="91909"/>
                  </a:lnTo>
                  <a:lnTo>
                    <a:pt x="734555" y="104546"/>
                  </a:lnTo>
                  <a:lnTo>
                    <a:pt x="734555" y="207873"/>
                  </a:lnTo>
                  <a:lnTo>
                    <a:pt x="738085" y="221983"/>
                  </a:lnTo>
                  <a:lnTo>
                    <a:pt x="747382" y="232854"/>
                  </a:lnTo>
                  <a:lnTo>
                    <a:pt x="760539" y="239852"/>
                  </a:lnTo>
                  <a:lnTo>
                    <a:pt x="775614" y="242316"/>
                  </a:lnTo>
                  <a:lnTo>
                    <a:pt x="1149184" y="242316"/>
                  </a:lnTo>
                  <a:lnTo>
                    <a:pt x="1165987" y="239356"/>
                  </a:lnTo>
                  <a:lnTo>
                    <a:pt x="1178941" y="231559"/>
                  </a:lnTo>
                  <a:lnTo>
                    <a:pt x="1187284" y="220522"/>
                  </a:lnTo>
                  <a:lnTo>
                    <a:pt x="1190231" y="207873"/>
                  </a:lnTo>
                  <a:lnTo>
                    <a:pt x="1190231" y="104546"/>
                  </a:lnTo>
                  <a:close/>
                </a:path>
                <a:path w="1280159" h="1079500">
                  <a:moveTo>
                    <a:pt x="1280160" y="86728"/>
                  </a:moveTo>
                  <a:lnTo>
                    <a:pt x="1267460" y="52692"/>
                  </a:lnTo>
                  <a:lnTo>
                    <a:pt x="1248562" y="31216"/>
                  </a:lnTo>
                  <a:lnTo>
                    <a:pt x="1243215" y="25158"/>
                  </a:lnTo>
                  <a:lnTo>
                    <a:pt x="1235011" y="20650"/>
                  </a:lnTo>
                  <a:lnTo>
                    <a:pt x="1235011" y="83261"/>
                  </a:lnTo>
                  <a:lnTo>
                    <a:pt x="1235011" y="641845"/>
                  </a:lnTo>
                  <a:lnTo>
                    <a:pt x="1230909" y="641845"/>
                  </a:lnTo>
                  <a:lnTo>
                    <a:pt x="1230909" y="714705"/>
                  </a:lnTo>
                  <a:lnTo>
                    <a:pt x="1230909" y="870826"/>
                  </a:lnTo>
                  <a:lnTo>
                    <a:pt x="1217053" y="913282"/>
                  </a:lnTo>
                  <a:lnTo>
                    <a:pt x="1181658" y="952842"/>
                  </a:lnTo>
                  <a:lnTo>
                    <a:pt x="1181658" y="1047762"/>
                  </a:lnTo>
                  <a:lnTo>
                    <a:pt x="902601" y="1047762"/>
                  </a:lnTo>
                  <a:lnTo>
                    <a:pt x="906386" y="1039964"/>
                  </a:lnTo>
                  <a:lnTo>
                    <a:pt x="911326" y="1032154"/>
                  </a:lnTo>
                  <a:lnTo>
                    <a:pt x="917028" y="1024356"/>
                  </a:lnTo>
                  <a:lnTo>
                    <a:pt x="923124" y="1016546"/>
                  </a:lnTo>
                  <a:lnTo>
                    <a:pt x="927227" y="1013079"/>
                  </a:lnTo>
                  <a:lnTo>
                    <a:pt x="1157046" y="1013079"/>
                  </a:lnTo>
                  <a:lnTo>
                    <a:pt x="1181658" y="1047762"/>
                  </a:lnTo>
                  <a:lnTo>
                    <a:pt x="1181658" y="952842"/>
                  </a:lnTo>
                  <a:lnTo>
                    <a:pt x="1161135" y="974915"/>
                  </a:lnTo>
                  <a:lnTo>
                    <a:pt x="931329" y="974915"/>
                  </a:lnTo>
                  <a:lnTo>
                    <a:pt x="882078" y="922870"/>
                  </a:lnTo>
                  <a:lnTo>
                    <a:pt x="858989" y="882865"/>
                  </a:lnTo>
                  <a:lnTo>
                    <a:pt x="857453" y="867359"/>
                  </a:lnTo>
                  <a:lnTo>
                    <a:pt x="857453" y="787565"/>
                  </a:lnTo>
                  <a:lnTo>
                    <a:pt x="856615" y="774014"/>
                  </a:lnTo>
                  <a:lnTo>
                    <a:pt x="853859" y="759815"/>
                  </a:lnTo>
                  <a:lnTo>
                    <a:pt x="848804" y="745617"/>
                  </a:lnTo>
                  <a:lnTo>
                    <a:pt x="841044" y="732053"/>
                  </a:lnTo>
                  <a:lnTo>
                    <a:pt x="818476" y="693889"/>
                  </a:lnTo>
                  <a:lnTo>
                    <a:pt x="816419" y="690410"/>
                  </a:lnTo>
                  <a:lnTo>
                    <a:pt x="816419" y="680008"/>
                  </a:lnTo>
                  <a:lnTo>
                    <a:pt x="820521" y="676541"/>
                  </a:lnTo>
                  <a:lnTo>
                    <a:pt x="828738" y="676541"/>
                  </a:lnTo>
                  <a:lnTo>
                    <a:pt x="855218" y="681367"/>
                  </a:lnTo>
                  <a:lnTo>
                    <a:pt x="877468" y="694321"/>
                  </a:lnTo>
                  <a:lnTo>
                    <a:pt x="892797" y="713130"/>
                  </a:lnTo>
                  <a:lnTo>
                    <a:pt x="898499" y="735520"/>
                  </a:lnTo>
                  <a:lnTo>
                    <a:pt x="898499" y="815314"/>
                  </a:lnTo>
                  <a:lnTo>
                    <a:pt x="939533" y="815314"/>
                  </a:lnTo>
                  <a:lnTo>
                    <a:pt x="939533" y="676541"/>
                  </a:lnTo>
                  <a:lnTo>
                    <a:pt x="939533" y="666127"/>
                  </a:lnTo>
                  <a:lnTo>
                    <a:pt x="939533" y="464908"/>
                  </a:lnTo>
                  <a:lnTo>
                    <a:pt x="941006" y="457809"/>
                  </a:lnTo>
                  <a:lnTo>
                    <a:pt x="945172" y="452335"/>
                  </a:lnTo>
                  <a:lnTo>
                    <a:pt x="951649" y="448818"/>
                  </a:lnTo>
                  <a:lnTo>
                    <a:pt x="960056" y="447560"/>
                  </a:lnTo>
                  <a:lnTo>
                    <a:pt x="968451" y="448818"/>
                  </a:lnTo>
                  <a:lnTo>
                    <a:pt x="974928" y="452335"/>
                  </a:lnTo>
                  <a:lnTo>
                    <a:pt x="979093" y="457809"/>
                  </a:lnTo>
                  <a:lnTo>
                    <a:pt x="980567" y="464908"/>
                  </a:lnTo>
                  <a:lnTo>
                    <a:pt x="980567" y="815314"/>
                  </a:lnTo>
                  <a:lnTo>
                    <a:pt x="1021613" y="815314"/>
                  </a:lnTo>
                  <a:lnTo>
                    <a:pt x="1021613" y="627964"/>
                  </a:lnTo>
                  <a:lnTo>
                    <a:pt x="1062647" y="638378"/>
                  </a:lnTo>
                  <a:lnTo>
                    <a:pt x="1062647" y="815314"/>
                  </a:lnTo>
                  <a:lnTo>
                    <a:pt x="1103693" y="815314"/>
                  </a:lnTo>
                  <a:lnTo>
                    <a:pt x="1103693" y="645312"/>
                  </a:lnTo>
                  <a:lnTo>
                    <a:pt x="1144727" y="655726"/>
                  </a:lnTo>
                  <a:lnTo>
                    <a:pt x="1144727" y="815314"/>
                  </a:lnTo>
                  <a:lnTo>
                    <a:pt x="1185760" y="815314"/>
                  </a:lnTo>
                  <a:lnTo>
                    <a:pt x="1185760" y="662660"/>
                  </a:lnTo>
                  <a:lnTo>
                    <a:pt x="1210386" y="669607"/>
                  </a:lnTo>
                  <a:lnTo>
                    <a:pt x="1218603" y="673074"/>
                  </a:lnTo>
                  <a:lnTo>
                    <a:pt x="1226807" y="680008"/>
                  </a:lnTo>
                  <a:lnTo>
                    <a:pt x="1226807" y="714705"/>
                  </a:lnTo>
                  <a:lnTo>
                    <a:pt x="1230909" y="714705"/>
                  </a:lnTo>
                  <a:lnTo>
                    <a:pt x="1230909" y="641845"/>
                  </a:lnTo>
                  <a:lnTo>
                    <a:pt x="1226807" y="641845"/>
                  </a:lnTo>
                  <a:lnTo>
                    <a:pt x="1189875" y="634911"/>
                  </a:lnTo>
                  <a:lnTo>
                    <a:pt x="1189875" y="627964"/>
                  </a:lnTo>
                  <a:lnTo>
                    <a:pt x="1189875" y="624497"/>
                  </a:lnTo>
                  <a:lnTo>
                    <a:pt x="1189875" y="593267"/>
                  </a:lnTo>
                  <a:lnTo>
                    <a:pt x="1186345" y="579069"/>
                  </a:lnTo>
                  <a:lnTo>
                    <a:pt x="1177048" y="568121"/>
                  </a:lnTo>
                  <a:lnTo>
                    <a:pt x="1163904" y="561086"/>
                  </a:lnTo>
                  <a:lnTo>
                    <a:pt x="1148829" y="558584"/>
                  </a:lnTo>
                  <a:lnTo>
                    <a:pt x="1148829" y="593267"/>
                  </a:lnTo>
                  <a:lnTo>
                    <a:pt x="1148829" y="624497"/>
                  </a:lnTo>
                  <a:lnTo>
                    <a:pt x="1107795" y="614095"/>
                  </a:lnTo>
                  <a:lnTo>
                    <a:pt x="1107795" y="607148"/>
                  </a:lnTo>
                  <a:lnTo>
                    <a:pt x="1107795" y="593267"/>
                  </a:lnTo>
                  <a:lnTo>
                    <a:pt x="1148829" y="593267"/>
                  </a:lnTo>
                  <a:lnTo>
                    <a:pt x="1148829" y="558584"/>
                  </a:lnTo>
                  <a:lnTo>
                    <a:pt x="1107795" y="558584"/>
                  </a:lnTo>
                  <a:lnTo>
                    <a:pt x="1090993" y="561568"/>
                  </a:lnTo>
                  <a:lnTo>
                    <a:pt x="1078039" y="569429"/>
                  </a:lnTo>
                  <a:lnTo>
                    <a:pt x="1069708" y="580529"/>
                  </a:lnTo>
                  <a:lnTo>
                    <a:pt x="1066761" y="593267"/>
                  </a:lnTo>
                  <a:lnTo>
                    <a:pt x="1066761" y="607148"/>
                  </a:lnTo>
                  <a:lnTo>
                    <a:pt x="1025715" y="596747"/>
                  </a:lnTo>
                  <a:lnTo>
                    <a:pt x="1025715" y="471843"/>
                  </a:lnTo>
                  <a:lnTo>
                    <a:pt x="1020711" y="452005"/>
                  </a:lnTo>
                  <a:lnTo>
                    <a:pt x="1017104" y="447560"/>
                  </a:lnTo>
                  <a:lnTo>
                    <a:pt x="1007249" y="435419"/>
                  </a:lnTo>
                  <a:lnTo>
                    <a:pt x="987628" y="424040"/>
                  </a:lnTo>
                  <a:lnTo>
                    <a:pt x="964158" y="419798"/>
                  </a:lnTo>
                  <a:lnTo>
                    <a:pt x="940689" y="424040"/>
                  </a:lnTo>
                  <a:lnTo>
                    <a:pt x="921067" y="435419"/>
                  </a:lnTo>
                  <a:lnTo>
                    <a:pt x="907605" y="452005"/>
                  </a:lnTo>
                  <a:lnTo>
                    <a:pt x="902601" y="471843"/>
                  </a:lnTo>
                  <a:lnTo>
                    <a:pt x="902601" y="666127"/>
                  </a:lnTo>
                  <a:lnTo>
                    <a:pt x="892594" y="658977"/>
                  </a:lnTo>
                  <a:lnTo>
                    <a:pt x="881062" y="653122"/>
                  </a:lnTo>
                  <a:lnTo>
                    <a:pt x="867968" y="648576"/>
                  </a:lnTo>
                  <a:lnTo>
                    <a:pt x="853351" y="645312"/>
                  </a:lnTo>
                  <a:lnTo>
                    <a:pt x="861568" y="631431"/>
                  </a:lnTo>
                  <a:lnTo>
                    <a:pt x="861568" y="627964"/>
                  </a:lnTo>
                  <a:lnTo>
                    <a:pt x="861568" y="593267"/>
                  </a:lnTo>
                  <a:lnTo>
                    <a:pt x="861568" y="589800"/>
                  </a:lnTo>
                  <a:lnTo>
                    <a:pt x="858037" y="575602"/>
                  </a:lnTo>
                  <a:lnTo>
                    <a:pt x="848741" y="564654"/>
                  </a:lnTo>
                  <a:lnTo>
                    <a:pt x="835596" y="557606"/>
                  </a:lnTo>
                  <a:lnTo>
                    <a:pt x="820521" y="555104"/>
                  </a:lnTo>
                  <a:lnTo>
                    <a:pt x="820521" y="593267"/>
                  </a:lnTo>
                  <a:lnTo>
                    <a:pt x="820521" y="627964"/>
                  </a:lnTo>
                  <a:lnTo>
                    <a:pt x="779487" y="627964"/>
                  </a:lnTo>
                  <a:lnTo>
                    <a:pt x="779487" y="593267"/>
                  </a:lnTo>
                  <a:lnTo>
                    <a:pt x="820521" y="593267"/>
                  </a:lnTo>
                  <a:lnTo>
                    <a:pt x="820521" y="555104"/>
                  </a:lnTo>
                  <a:lnTo>
                    <a:pt x="779487" y="555104"/>
                  </a:lnTo>
                  <a:lnTo>
                    <a:pt x="762685" y="558088"/>
                  </a:lnTo>
                  <a:lnTo>
                    <a:pt x="749731" y="565950"/>
                  </a:lnTo>
                  <a:lnTo>
                    <a:pt x="741400" y="577062"/>
                  </a:lnTo>
                  <a:lnTo>
                    <a:pt x="738454" y="589800"/>
                  </a:lnTo>
                  <a:lnTo>
                    <a:pt x="738454" y="624497"/>
                  </a:lnTo>
                  <a:lnTo>
                    <a:pt x="741972" y="638708"/>
                  </a:lnTo>
                  <a:lnTo>
                    <a:pt x="751268" y="649655"/>
                  </a:lnTo>
                  <a:lnTo>
                    <a:pt x="764413" y="656704"/>
                  </a:lnTo>
                  <a:lnTo>
                    <a:pt x="779487" y="659193"/>
                  </a:lnTo>
                  <a:lnTo>
                    <a:pt x="791794" y="659193"/>
                  </a:lnTo>
                  <a:lnTo>
                    <a:pt x="786409" y="664997"/>
                  </a:lnTo>
                  <a:lnTo>
                    <a:pt x="782561" y="671779"/>
                  </a:lnTo>
                  <a:lnTo>
                    <a:pt x="780249" y="679196"/>
                  </a:lnTo>
                  <a:lnTo>
                    <a:pt x="779487" y="686943"/>
                  </a:lnTo>
                  <a:lnTo>
                    <a:pt x="779487" y="693889"/>
                  </a:lnTo>
                  <a:lnTo>
                    <a:pt x="758964" y="693889"/>
                  </a:lnTo>
                  <a:lnTo>
                    <a:pt x="735495" y="689673"/>
                  </a:lnTo>
                  <a:lnTo>
                    <a:pt x="715873" y="678281"/>
                  </a:lnTo>
                  <a:lnTo>
                    <a:pt x="702411" y="661695"/>
                  </a:lnTo>
                  <a:lnTo>
                    <a:pt x="697407" y="641845"/>
                  </a:lnTo>
                  <a:lnTo>
                    <a:pt x="697407" y="83261"/>
                  </a:lnTo>
                  <a:lnTo>
                    <a:pt x="702411" y="63423"/>
                  </a:lnTo>
                  <a:lnTo>
                    <a:pt x="715873" y="46837"/>
                  </a:lnTo>
                  <a:lnTo>
                    <a:pt x="735495" y="35458"/>
                  </a:lnTo>
                  <a:lnTo>
                    <a:pt x="758964" y="31216"/>
                  </a:lnTo>
                  <a:lnTo>
                    <a:pt x="1173454" y="31216"/>
                  </a:lnTo>
                  <a:lnTo>
                    <a:pt x="1196924" y="35458"/>
                  </a:lnTo>
                  <a:lnTo>
                    <a:pt x="1216545" y="46837"/>
                  </a:lnTo>
                  <a:lnTo>
                    <a:pt x="1230007" y="63423"/>
                  </a:lnTo>
                  <a:lnTo>
                    <a:pt x="1235011" y="83261"/>
                  </a:lnTo>
                  <a:lnTo>
                    <a:pt x="1235011" y="20650"/>
                  </a:lnTo>
                  <a:lnTo>
                    <a:pt x="1209751" y="6731"/>
                  </a:lnTo>
                  <a:lnTo>
                    <a:pt x="1169352" y="0"/>
                  </a:lnTo>
                  <a:lnTo>
                    <a:pt x="754862" y="0"/>
                  </a:lnTo>
                  <a:lnTo>
                    <a:pt x="714590" y="6731"/>
                  </a:lnTo>
                  <a:lnTo>
                    <a:pt x="682015" y="25158"/>
                  </a:lnTo>
                  <a:lnTo>
                    <a:pt x="660222" y="52692"/>
                  </a:lnTo>
                  <a:lnTo>
                    <a:pt x="652272" y="86728"/>
                  </a:lnTo>
                  <a:lnTo>
                    <a:pt x="652272" y="645312"/>
                  </a:lnTo>
                  <a:lnTo>
                    <a:pt x="660222" y="679361"/>
                  </a:lnTo>
                  <a:lnTo>
                    <a:pt x="682015" y="706907"/>
                  </a:lnTo>
                  <a:lnTo>
                    <a:pt x="714590" y="725335"/>
                  </a:lnTo>
                  <a:lnTo>
                    <a:pt x="754862" y="732053"/>
                  </a:lnTo>
                  <a:lnTo>
                    <a:pt x="791794" y="732053"/>
                  </a:lnTo>
                  <a:lnTo>
                    <a:pt x="804113" y="752868"/>
                  </a:lnTo>
                  <a:lnTo>
                    <a:pt x="809498" y="761276"/>
                  </a:lnTo>
                  <a:lnTo>
                    <a:pt x="813346" y="770648"/>
                  </a:lnTo>
                  <a:lnTo>
                    <a:pt x="815644" y="780681"/>
                  </a:lnTo>
                  <a:lnTo>
                    <a:pt x="816419" y="791032"/>
                  </a:lnTo>
                  <a:lnTo>
                    <a:pt x="816419" y="870826"/>
                  </a:lnTo>
                  <a:lnTo>
                    <a:pt x="818667" y="891540"/>
                  </a:lnTo>
                  <a:lnTo>
                    <a:pt x="825144" y="911606"/>
                  </a:lnTo>
                  <a:lnTo>
                    <a:pt x="835469" y="930351"/>
                  </a:lnTo>
                  <a:lnTo>
                    <a:pt x="849249" y="947153"/>
                  </a:lnTo>
                  <a:lnTo>
                    <a:pt x="894397" y="992251"/>
                  </a:lnTo>
                  <a:lnTo>
                    <a:pt x="880605" y="1008468"/>
                  </a:lnTo>
                  <a:lnTo>
                    <a:pt x="870280" y="1025652"/>
                  </a:lnTo>
                  <a:lnTo>
                    <a:pt x="863815" y="1043495"/>
                  </a:lnTo>
                  <a:lnTo>
                    <a:pt x="861568" y="1061643"/>
                  </a:lnTo>
                  <a:lnTo>
                    <a:pt x="861568" y="1078992"/>
                  </a:lnTo>
                  <a:lnTo>
                    <a:pt x="1235011" y="1078992"/>
                  </a:lnTo>
                  <a:lnTo>
                    <a:pt x="1235011" y="1061643"/>
                  </a:lnTo>
                  <a:lnTo>
                    <a:pt x="1226286" y="1023048"/>
                  </a:lnTo>
                  <a:lnTo>
                    <a:pt x="1202182" y="992251"/>
                  </a:lnTo>
                  <a:lnTo>
                    <a:pt x="1219530" y="974915"/>
                  </a:lnTo>
                  <a:lnTo>
                    <a:pt x="1247317" y="947153"/>
                  </a:lnTo>
                  <a:lnTo>
                    <a:pt x="1271435" y="911606"/>
                  </a:lnTo>
                  <a:lnTo>
                    <a:pt x="1280160" y="870826"/>
                  </a:lnTo>
                  <a:lnTo>
                    <a:pt x="1280160" y="662660"/>
                  </a:lnTo>
                  <a:lnTo>
                    <a:pt x="1280160" y="645312"/>
                  </a:lnTo>
                  <a:lnTo>
                    <a:pt x="1280160" y="641845"/>
                  </a:lnTo>
                  <a:lnTo>
                    <a:pt x="1280160" y="86728"/>
                  </a:lnTo>
                  <a:close/>
                </a:path>
              </a:pathLst>
            </a:custGeom>
            <a:solidFill>
              <a:srgbClr val="AD5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24392" y="586740"/>
              <a:ext cx="123444" cy="1051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88982" y="586740"/>
              <a:ext cx="121920" cy="1051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52052" y="586740"/>
              <a:ext cx="123444" cy="1051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24392" y="729995"/>
              <a:ext cx="123444" cy="10363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52052" y="729995"/>
              <a:ext cx="123444" cy="10363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062969" y="358136"/>
              <a:ext cx="533400" cy="473075"/>
            </a:xfrm>
            <a:custGeom>
              <a:avLst/>
              <a:gdLst/>
              <a:ahLst/>
              <a:cxnLst/>
              <a:rect l="l" t="t" r="r" b="b"/>
              <a:pathLst>
                <a:path w="533400" h="473075">
                  <a:moveTo>
                    <a:pt x="225666" y="90322"/>
                  </a:moveTo>
                  <a:lnTo>
                    <a:pt x="173117" y="95436"/>
                  </a:lnTo>
                  <a:lnTo>
                    <a:pt x="125305" y="109969"/>
                  </a:lnTo>
                  <a:lnTo>
                    <a:pt x="83449" y="132706"/>
                  </a:lnTo>
                  <a:lnTo>
                    <a:pt x="48770" y="162430"/>
                  </a:lnTo>
                  <a:lnTo>
                    <a:pt x="22489" y="197928"/>
                  </a:lnTo>
                  <a:lnTo>
                    <a:pt x="5825" y="237983"/>
                  </a:lnTo>
                  <a:lnTo>
                    <a:pt x="0" y="281381"/>
                  </a:lnTo>
                  <a:lnTo>
                    <a:pt x="6041" y="325875"/>
                  </a:lnTo>
                  <a:lnTo>
                    <a:pt x="23207" y="366358"/>
                  </a:lnTo>
                  <a:lnTo>
                    <a:pt x="50062" y="401797"/>
                  </a:lnTo>
                  <a:lnTo>
                    <a:pt x="85171" y="431159"/>
                  </a:lnTo>
                  <a:lnTo>
                    <a:pt x="127099" y="453411"/>
                  </a:lnTo>
                  <a:lnTo>
                    <a:pt x="174409" y="467520"/>
                  </a:lnTo>
                  <a:lnTo>
                    <a:pt x="225666" y="472452"/>
                  </a:lnTo>
                  <a:lnTo>
                    <a:pt x="276928" y="467337"/>
                  </a:lnTo>
                  <a:lnTo>
                    <a:pt x="324241" y="452802"/>
                  </a:lnTo>
                  <a:lnTo>
                    <a:pt x="352080" y="437705"/>
                  </a:lnTo>
                  <a:lnTo>
                    <a:pt x="205155" y="437705"/>
                  </a:lnTo>
                  <a:lnTo>
                    <a:pt x="205155" y="430758"/>
                  </a:lnTo>
                  <a:lnTo>
                    <a:pt x="164122" y="430758"/>
                  </a:lnTo>
                  <a:lnTo>
                    <a:pt x="152520" y="427558"/>
                  </a:lnTo>
                  <a:lnTo>
                    <a:pt x="142071" y="423376"/>
                  </a:lnTo>
                  <a:lnTo>
                    <a:pt x="132389" y="418542"/>
                  </a:lnTo>
                  <a:lnTo>
                    <a:pt x="123088" y="413385"/>
                  </a:lnTo>
                  <a:lnTo>
                    <a:pt x="123088" y="382130"/>
                  </a:lnTo>
                  <a:lnTo>
                    <a:pt x="82067" y="382130"/>
                  </a:lnTo>
                  <a:lnTo>
                    <a:pt x="70528" y="368449"/>
                  </a:lnTo>
                  <a:lnTo>
                    <a:pt x="60525" y="353467"/>
                  </a:lnTo>
                  <a:lnTo>
                    <a:pt x="52060" y="337183"/>
                  </a:lnTo>
                  <a:lnTo>
                    <a:pt x="45135" y="319595"/>
                  </a:lnTo>
                  <a:lnTo>
                    <a:pt x="82067" y="288328"/>
                  </a:lnTo>
                  <a:lnTo>
                    <a:pt x="123088" y="288328"/>
                  </a:lnTo>
                  <a:lnTo>
                    <a:pt x="123088" y="274434"/>
                  </a:lnTo>
                  <a:lnTo>
                    <a:pt x="41033" y="274434"/>
                  </a:lnTo>
                  <a:lnTo>
                    <a:pt x="49296" y="234424"/>
                  </a:lnTo>
                  <a:lnTo>
                    <a:pt x="68843" y="198659"/>
                  </a:lnTo>
                  <a:lnTo>
                    <a:pt x="97964" y="168490"/>
                  </a:lnTo>
                  <a:lnTo>
                    <a:pt x="134948" y="145268"/>
                  </a:lnTo>
                  <a:lnTo>
                    <a:pt x="178086" y="130344"/>
                  </a:lnTo>
                  <a:lnTo>
                    <a:pt x="225666" y="125069"/>
                  </a:lnTo>
                  <a:lnTo>
                    <a:pt x="306820" y="125069"/>
                  </a:lnTo>
                  <a:lnTo>
                    <a:pt x="315937" y="107696"/>
                  </a:lnTo>
                  <a:lnTo>
                    <a:pt x="293753" y="100582"/>
                  </a:lnTo>
                  <a:lnTo>
                    <a:pt x="270802" y="95099"/>
                  </a:lnTo>
                  <a:lnTo>
                    <a:pt x="247850" y="91570"/>
                  </a:lnTo>
                  <a:lnTo>
                    <a:pt x="225666" y="90322"/>
                  </a:lnTo>
                  <a:close/>
                </a:path>
                <a:path w="533400" h="473075">
                  <a:moveTo>
                    <a:pt x="262604" y="218859"/>
                  </a:moveTo>
                  <a:lnTo>
                    <a:pt x="205155" y="218859"/>
                  </a:lnTo>
                  <a:lnTo>
                    <a:pt x="246189" y="253593"/>
                  </a:lnTo>
                  <a:lnTo>
                    <a:pt x="246189" y="437705"/>
                  </a:lnTo>
                  <a:lnTo>
                    <a:pt x="352080" y="437705"/>
                  </a:lnTo>
                  <a:lnTo>
                    <a:pt x="364890" y="430758"/>
                  </a:lnTo>
                  <a:lnTo>
                    <a:pt x="287210" y="430758"/>
                  </a:lnTo>
                  <a:lnTo>
                    <a:pt x="287210" y="253593"/>
                  </a:lnTo>
                  <a:lnTo>
                    <a:pt x="320784" y="222326"/>
                  </a:lnTo>
                  <a:lnTo>
                    <a:pt x="266699" y="222326"/>
                  </a:lnTo>
                  <a:lnTo>
                    <a:pt x="262604" y="218859"/>
                  </a:lnTo>
                  <a:close/>
                </a:path>
                <a:path w="533400" h="473075">
                  <a:moveTo>
                    <a:pt x="205155" y="218859"/>
                  </a:moveTo>
                  <a:lnTo>
                    <a:pt x="164122" y="218859"/>
                  </a:lnTo>
                  <a:lnTo>
                    <a:pt x="164122" y="430758"/>
                  </a:lnTo>
                  <a:lnTo>
                    <a:pt x="205155" y="430758"/>
                  </a:lnTo>
                  <a:lnTo>
                    <a:pt x="205155" y="218859"/>
                  </a:lnTo>
                  <a:close/>
                </a:path>
                <a:path w="533400" h="473075">
                  <a:moveTo>
                    <a:pt x="369277" y="215379"/>
                  </a:moveTo>
                  <a:lnTo>
                    <a:pt x="328244" y="215379"/>
                  </a:lnTo>
                  <a:lnTo>
                    <a:pt x="328244" y="413385"/>
                  </a:lnTo>
                  <a:lnTo>
                    <a:pt x="318950" y="418542"/>
                  </a:lnTo>
                  <a:lnTo>
                    <a:pt x="309270" y="423376"/>
                  </a:lnTo>
                  <a:lnTo>
                    <a:pt x="298819" y="427558"/>
                  </a:lnTo>
                  <a:lnTo>
                    <a:pt x="287210" y="430758"/>
                  </a:lnTo>
                  <a:lnTo>
                    <a:pt x="364890" y="430758"/>
                  </a:lnTo>
                  <a:lnTo>
                    <a:pt x="366171" y="430064"/>
                  </a:lnTo>
                  <a:lnTo>
                    <a:pt x="401281" y="400336"/>
                  </a:lnTo>
                  <a:lnTo>
                    <a:pt x="417687" y="378650"/>
                  </a:lnTo>
                  <a:lnTo>
                    <a:pt x="369277" y="378650"/>
                  </a:lnTo>
                  <a:lnTo>
                    <a:pt x="369277" y="215379"/>
                  </a:lnTo>
                  <a:close/>
                </a:path>
                <a:path w="533400" h="473075">
                  <a:moveTo>
                    <a:pt x="123088" y="288328"/>
                  </a:moveTo>
                  <a:lnTo>
                    <a:pt x="82067" y="288328"/>
                  </a:lnTo>
                  <a:lnTo>
                    <a:pt x="82067" y="382130"/>
                  </a:lnTo>
                  <a:lnTo>
                    <a:pt x="123088" y="382130"/>
                  </a:lnTo>
                  <a:lnTo>
                    <a:pt x="123088" y="288328"/>
                  </a:lnTo>
                  <a:close/>
                </a:path>
                <a:path w="533400" h="473075">
                  <a:moveTo>
                    <a:pt x="422617" y="187591"/>
                  </a:moveTo>
                  <a:lnTo>
                    <a:pt x="385698" y="204965"/>
                  </a:lnTo>
                  <a:lnTo>
                    <a:pt x="396467" y="223741"/>
                  </a:lnTo>
                  <a:lnTo>
                    <a:pt x="404158" y="243173"/>
                  </a:lnTo>
                  <a:lnTo>
                    <a:pt x="408773" y="262604"/>
                  </a:lnTo>
                  <a:lnTo>
                    <a:pt x="410311" y="281381"/>
                  </a:lnTo>
                  <a:lnTo>
                    <a:pt x="407363" y="309281"/>
                  </a:lnTo>
                  <a:lnTo>
                    <a:pt x="399029" y="335226"/>
                  </a:lnTo>
                  <a:lnTo>
                    <a:pt x="386078" y="358565"/>
                  </a:lnTo>
                  <a:lnTo>
                    <a:pt x="369277" y="378650"/>
                  </a:lnTo>
                  <a:lnTo>
                    <a:pt x="417687" y="378650"/>
                  </a:lnTo>
                  <a:lnTo>
                    <a:pt x="428137" y="364836"/>
                  </a:lnTo>
                  <a:lnTo>
                    <a:pt x="445304" y="324779"/>
                  </a:lnTo>
                  <a:lnTo>
                    <a:pt x="451345" y="281381"/>
                  </a:lnTo>
                  <a:lnTo>
                    <a:pt x="449165" y="255980"/>
                  </a:lnTo>
                  <a:lnTo>
                    <a:pt x="443139" y="231881"/>
                  </a:lnTo>
                  <a:lnTo>
                    <a:pt x="434034" y="209084"/>
                  </a:lnTo>
                  <a:lnTo>
                    <a:pt x="422617" y="187591"/>
                  </a:lnTo>
                  <a:close/>
                </a:path>
                <a:path w="533400" h="473075">
                  <a:moveTo>
                    <a:pt x="184645" y="152857"/>
                  </a:moveTo>
                  <a:lnTo>
                    <a:pt x="41033" y="274434"/>
                  </a:lnTo>
                  <a:lnTo>
                    <a:pt x="123088" y="274434"/>
                  </a:lnTo>
                  <a:lnTo>
                    <a:pt x="123088" y="253593"/>
                  </a:lnTo>
                  <a:lnTo>
                    <a:pt x="164122" y="218859"/>
                  </a:lnTo>
                  <a:lnTo>
                    <a:pt x="262604" y="218859"/>
                  </a:lnTo>
                  <a:lnTo>
                    <a:pt x="184645" y="152857"/>
                  </a:lnTo>
                  <a:close/>
                </a:path>
                <a:path w="533400" h="473075">
                  <a:moveTo>
                    <a:pt x="533399" y="0"/>
                  </a:moveTo>
                  <a:lnTo>
                    <a:pt x="410311" y="0"/>
                  </a:lnTo>
                  <a:lnTo>
                    <a:pt x="410311" y="38214"/>
                  </a:lnTo>
                  <a:lnTo>
                    <a:pt x="467753" y="38214"/>
                  </a:lnTo>
                  <a:lnTo>
                    <a:pt x="266699" y="222326"/>
                  </a:lnTo>
                  <a:lnTo>
                    <a:pt x="320784" y="222326"/>
                  </a:lnTo>
                  <a:lnTo>
                    <a:pt x="328244" y="215379"/>
                  </a:lnTo>
                  <a:lnTo>
                    <a:pt x="369277" y="215379"/>
                  </a:lnTo>
                  <a:lnTo>
                    <a:pt x="369277" y="177165"/>
                  </a:lnTo>
                  <a:lnTo>
                    <a:pt x="492366" y="62534"/>
                  </a:lnTo>
                  <a:lnTo>
                    <a:pt x="533399" y="62534"/>
                  </a:lnTo>
                  <a:lnTo>
                    <a:pt x="533399" y="0"/>
                  </a:lnTo>
                  <a:close/>
                </a:path>
                <a:path w="533400" h="473075">
                  <a:moveTo>
                    <a:pt x="306820" y="125069"/>
                  </a:moveTo>
                  <a:lnTo>
                    <a:pt x="225666" y="125069"/>
                  </a:lnTo>
                  <a:lnTo>
                    <a:pt x="244711" y="125774"/>
                  </a:lnTo>
                  <a:lnTo>
                    <a:pt x="264140" y="128106"/>
                  </a:lnTo>
                  <a:lnTo>
                    <a:pt x="282798" y="132393"/>
                  </a:lnTo>
                  <a:lnTo>
                    <a:pt x="299529" y="138963"/>
                  </a:lnTo>
                  <a:lnTo>
                    <a:pt x="306820" y="125069"/>
                  </a:lnTo>
                  <a:close/>
                </a:path>
                <a:path w="533400" h="473075">
                  <a:moveTo>
                    <a:pt x="533399" y="62534"/>
                  </a:moveTo>
                  <a:lnTo>
                    <a:pt x="492366" y="62534"/>
                  </a:lnTo>
                  <a:lnTo>
                    <a:pt x="492366" y="104216"/>
                  </a:lnTo>
                  <a:lnTo>
                    <a:pt x="533399" y="104216"/>
                  </a:lnTo>
                  <a:lnTo>
                    <a:pt x="533399" y="62534"/>
                  </a:lnTo>
                  <a:close/>
                </a:path>
              </a:pathLst>
            </a:custGeom>
            <a:solidFill>
              <a:srgbClr val="AD5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5">
            <a:extLst>
              <a:ext uri="{FF2B5EF4-FFF2-40B4-BE49-F238E27FC236}">
                <a16:creationId xmlns:a16="http://schemas.microsoft.com/office/drawing/2014/main" id="{1838E233-9DA4-DF5B-6A81-F86F37928D73}"/>
              </a:ext>
            </a:extLst>
          </p:cNvPr>
          <p:cNvSpPr txBox="1"/>
          <p:nvPr/>
        </p:nvSpPr>
        <p:spPr>
          <a:xfrm>
            <a:off x="5334000" y="6387659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99553" y="6413004"/>
            <a:ext cx="5323840" cy="445134"/>
            <a:chOff x="999553" y="6413004"/>
            <a:chExt cx="5323840" cy="445134"/>
          </a:xfrm>
        </p:grpSpPr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0036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107830" y="1989437"/>
            <a:ext cx="331216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15" dirty="0">
                <a:solidFill>
                  <a:srgbClr val="5F210F"/>
                </a:solidFill>
                <a:latin typeface="Calibri"/>
                <a:cs typeface="Calibri"/>
              </a:rPr>
              <a:t>Rozpočty </a:t>
            </a:r>
            <a:r>
              <a:rPr sz="36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3600" spc="-5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3600" spc="-10" dirty="0">
                <a:solidFill>
                  <a:srgbClr val="5F210F"/>
                </a:solidFill>
                <a:latin typeface="Calibri"/>
                <a:cs typeface="Calibri"/>
              </a:rPr>
              <a:t>použitie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07830" y="821546"/>
            <a:ext cx="643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A13A22"/>
                </a:solidFill>
                <a:latin typeface="Calibri"/>
                <a:cs typeface="Calibri"/>
              </a:rPr>
              <a:t>03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028FA40B-5320-A8A4-47AC-7B428E2CC488}"/>
              </a:ext>
            </a:extLst>
          </p:cNvPr>
          <p:cNvSpPr txBox="1"/>
          <p:nvPr/>
        </p:nvSpPr>
        <p:spPr>
          <a:xfrm>
            <a:off x="2703777" y="6425698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4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5805" y="2043973"/>
            <a:ext cx="6061075" cy="31527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4589145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Rozpočet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súhrn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všetkých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vašich očakávaných príjmov, výdavkov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zisku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vašej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drobnej poľnohospodárskej činnosti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. Vytvorenie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rozpočtu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malého podniku je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prvým krokom k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usporiadaniu vášho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finančného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systému.</a:t>
            </a:r>
            <a:endParaRPr sz="2400">
              <a:latin typeface="Calibri"/>
              <a:cs typeface="Calibri"/>
            </a:endParaRPr>
          </a:p>
          <a:p>
            <a:pPr marL="12700" marR="177165">
              <a:lnSpc>
                <a:spcPts val="2590"/>
              </a:lnSpc>
              <a:spcBef>
                <a:spcPts val="1019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Vytvorenie rozpočtu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môže byť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spočiatku náročné na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úsilie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čas.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 dokončení sa </a:t>
            </a:r>
            <a:r>
              <a:rPr sz="2400" spc="-40" dirty="0">
                <a:solidFill>
                  <a:srgbClr val="5F210F"/>
                </a:solidFill>
                <a:latin typeface="Calibri"/>
                <a:cs typeface="Calibri"/>
              </a:rPr>
              <a:t>však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stane základom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budúce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plánovanie.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88976" y="571501"/>
            <a:ext cx="4998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Calibri"/>
                <a:cs typeface="Calibri"/>
              </a:rPr>
              <a:t>Rozpočty </a:t>
            </a:r>
            <a:r>
              <a:rPr b="1" spc="-5" dirty="0">
                <a:latin typeface="Calibri"/>
                <a:cs typeface="Calibri"/>
              </a:rPr>
              <a:t>malých </a:t>
            </a:r>
            <a:r>
              <a:rPr b="1" spc="-25" dirty="0">
                <a:latin typeface="Calibri"/>
                <a:cs typeface="Calibri"/>
              </a:rPr>
              <a:t>poľnohospodárskych podnikov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79C3A71F-0C35-196A-9D1F-34A48588C2C9}"/>
              </a:ext>
            </a:extLst>
          </p:cNvPr>
          <p:cNvSpPr txBox="1"/>
          <p:nvPr/>
        </p:nvSpPr>
        <p:spPr>
          <a:xfrm>
            <a:off x="2703777" y="6425698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04316" y="6495288"/>
            <a:ext cx="5314315" cy="277495"/>
          </a:xfrm>
          <a:custGeom>
            <a:avLst/>
            <a:gdLst/>
            <a:ahLst/>
            <a:cxnLst/>
            <a:rect l="l" t="t" r="r" b="b"/>
            <a:pathLst>
              <a:path w="5314315" h="277495">
                <a:moveTo>
                  <a:pt x="0" y="0"/>
                </a:moveTo>
                <a:lnTo>
                  <a:pt x="5314188" y="0"/>
                </a:lnTo>
                <a:lnTo>
                  <a:pt x="5314188" y="277368"/>
                </a:lnTo>
                <a:lnTo>
                  <a:pt x="0" y="27736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E2E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04156" y="6519615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28444" y="6413004"/>
            <a:ext cx="3274060" cy="445134"/>
            <a:chOff x="2028444" y="6413004"/>
            <a:chExt cx="3274060" cy="445134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0035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107830" y="1849876"/>
            <a:ext cx="3552825" cy="2439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3300" spc="-5" dirty="0">
                <a:solidFill>
                  <a:srgbClr val="5F210F"/>
                </a:solidFill>
                <a:latin typeface="Calibri"/>
                <a:cs typeface="Calibri"/>
              </a:rPr>
              <a:t>Základy finančnej </a:t>
            </a:r>
            <a:r>
              <a:rPr sz="3300" spc="-20" dirty="0">
                <a:solidFill>
                  <a:srgbClr val="5F210F"/>
                </a:solidFill>
                <a:latin typeface="Calibri"/>
                <a:cs typeface="Calibri"/>
              </a:rPr>
              <a:t>gramotnosti </a:t>
            </a:r>
            <a:r>
              <a:rPr sz="3300" spc="-5" dirty="0">
                <a:solidFill>
                  <a:srgbClr val="5F210F"/>
                </a:solidFill>
                <a:latin typeface="Calibri"/>
                <a:cs typeface="Calibri"/>
              </a:rPr>
              <a:t>drobného poľnohospodára a </a:t>
            </a:r>
            <a:r>
              <a:rPr sz="3300" spc="-10" dirty="0">
                <a:solidFill>
                  <a:srgbClr val="5F210F"/>
                </a:solidFill>
                <a:latin typeface="Calibri"/>
                <a:cs typeface="Calibri"/>
              </a:rPr>
              <a:t>zostavovanie rozpočtu </a:t>
            </a:r>
            <a:r>
              <a:rPr sz="3300" dirty="0">
                <a:solidFill>
                  <a:srgbClr val="5F210F"/>
                </a:solidFill>
                <a:latin typeface="Calibri"/>
                <a:cs typeface="Calibri"/>
              </a:rPr>
              <a:t>peňažných </a:t>
            </a:r>
            <a:r>
              <a:rPr sz="3300" spc="-10" dirty="0">
                <a:solidFill>
                  <a:srgbClr val="5F210F"/>
                </a:solidFill>
                <a:latin typeface="Calibri"/>
                <a:cs typeface="Calibri"/>
              </a:rPr>
              <a:t>tokov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07830" y="821546"/>
            <a:ext cx="643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dirty="0">
                <a:latin typeface="Calibri"/>
                <a:cs typeface="Calibri"/>
              </a:rPr>
              <a:t>01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4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5805" y="2043973"/>
            <a:ext cx="6517005" cy="38112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Každý z nás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chce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dobrú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finančnú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situáciu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často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 zdráhame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zostavovať rozpočet,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ktorý 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jedným z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najväčších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kľúčov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riadeniu financií. Pojem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rozpočet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často spája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slovami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i="1" dirty="0">
                <a:solidFill>
                  <a:srgbClr val="5F210F"/>
                </a:solidFill>
                <a:latin typeface="Calibri"/>
                <a:cs typeface="Calibri"/>
              </a:rPr>
              <a:t>problémy a </a:t>
            </a:r>
            <a:r>
              <a:rPr sz="2400" i="1" spc="-5" dirty="0">
                <a:solidFill>
                  <a:srgbClr val="5F210F"/>
                </a:solidFill>
                <a:latin typeface="Calibri"/>
                <a:cs typeface="Calibri"/>
              </a:rPr>
              <a:t>bolesť hlavy,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čo ich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obmedzuje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dosiahnutí finančnej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slobody. </a:t>
            </a:r>
            <a:r>
              <a:rPr sz="2400" b="1" spc="-30" dirty="0">
                <a:solidFill>
                  <a:srgbClr val="5F210F"/>
                </a:solidFill>
                <a:latin typeface="Calibri"/>
                <a:cs typeface="Calibri"/>
              </a:rPr>
              <a:t>Avšak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práve prostredníctvom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zostavovania rozpočtu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môžete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ušetriť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peniaze a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dokonca vám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umožní míňať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viac peňazí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pretože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vám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umožní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čo najlepšie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využiť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vaše peniaze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zdroj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príjmov.</a:t>
            </a:r>
            <a:endParaRPr sz="24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700"/>
              </a:spcBef>
              <a:tabLst>
                <a:tab pos="4869180" algn="l"/>
              </a:tabLst>
            </a:pPr>
            <a:r>
              <a:rPr sz="2400" b="1" u="sng" spc="-15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3"/>
              </a:rPr>
              <a:t>Príklady </a:t>
            </a:r>
            <a:r>
              <a:rPr sz="2400" b="1" u="sng" spc="-10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3"/>
              </a:rPr>
              <a:t>šablón rozpočtu </a:t>
            </a:r>
            <a:r>
              <a:rPr sz="2400" b="1" u="sng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3"/>
              </a:rPr>
              <a:t>nájdete </a:t>
            </a:r>
            <a:r>
              <a:rPr sz="2400" b="1" u="sng" spc="-10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3"/>
              </a:rPr>
              <a:t>tu!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12141" y="571785"/>
            <a:ext cx="1553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Rozpočty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7D77EDB5-12A7-9C02-473F-DC7C23FC0050}"/>
              </a:ext>
            </a:extLst>
          </p:cNvPr>
          <p:cNvSpPr txBox="1"/>
          <p:nvPr/>
        </p:nvSpPr>
        <p:spPr>
          <a:xfrm>
            <a:off x="2703777" y="6425698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0825" y="571501"/>
            <a:ext cx="4893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Používanie </a:t>
            </a:r>
            <a:r>
              <a:rPr b="1" spc="-45" dirty="0">
                <a:latin typeface="Calibri"/>
                <a:cs typeface="Calibri"/>
              </a:rPr>
              <a:t>šablón </a:t>
            </a:r>
            <a:r>
              <a:rPr b="1" spc="-15" dirty="0">
                <a:latin typeface="Calibri"/>
                <a:cs typeface="Calibri"/>
              </a:rPr>
              <a:t>rozpočtu...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5805" y="2043973"/>
            <a:ext cx="6259830" cy="38138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715">
              <a:lnSpc>
                <a:spcPts val="2590"/>
              </a:lnSpc>
              <a:spcBef>
                <a:spcPts val="425"/>
              </a:spcBef>
            </a:pP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Vo všeobecnosti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tieto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šablóny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obsahujú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časti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všetky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plánované príjmy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výdavky.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Týmto </a:t>
            </a:r>
            <a:r>
              <a:rPr sz="2400" spc="-60" dirty="0">
                <a:solidFill>
                  <a:srgbClr val="5F210F"/>
                </a:solidFill>
                <a:latin typeface="Calibri"/>
                <a:cs typeface="Calibri"/>
              </a:rPr>
              <a:t>spôsobom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slúži ako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nástroj, ktorý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pomôže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predpovedať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odliv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príliv peňažných prostriedkov vášho malého hospodárstva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15"/>
              </a:spcBef>
            </a:pP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Šablóny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 dispozícii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upraviteľných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formátoch,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takže ich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môžete ľubovoľne meniť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Stačí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stiahnuť, otvoriť,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prispôsobiť,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upraviť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vytlačiť </a:t>
            </a:r>
            <a:r>
              <a:rPr sz="2400" spc="-40" dirty="0">
                <a:solidFill>
                  <a:srgbClr val="5F210F"/>
                </a:solidFill>
                <a:latin typeface="Calibri"/>
                <a:cs typeface="Calibri"/>
              </a:rPr>
              <a:t>kópiu.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Uľahčí vám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prácu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oveľa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viac,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keby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museli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začať od začiatku.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Calibri"/>
              <a:cs typeface="Calibri"/>
            </a:endParaRPr>
          </a:p>
          <a:p>
            <a:pPr marL="480059">
              <a:lnSpc>
                <a:spcPct val="100000"/>
              </a:lnSpc>
              <a:spcBef>
                <a:spcPts val="5"/>
              </a:spcBef>
            </a:pPr>
            <a:r>
              <a:rPr sz="2400" b="1" u="sng" spc="-10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3"/>
              </a:rPr>
              <a:t>Upraviteľné </a:t>
            </a:r>
            <a:r>
              <a:rPr sz="2400" b="1" u="sng" spc="-15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3"/>
              </a:rPr>
              <a:t>šablóny </a:t>
            </a:r>
            <a:r>
              <a:rPr sz="2400" b="1" u="sng" spc="-10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3"/>
              </a:rPr>
              <a:t>rozpočtu </a:t>
            </a:r>
            <a:r>
              <a:rPr sz="2400" b="1" u="sng" spc="-5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3"/>
              </a:rPr>
              <a:t>nájdete </a:t>
            </a:r>
            <a:r>
              <a:rPr sz="2400" b="1" u="sng" spc="-10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3"/>
              </a:rPr>
              <a:t>tu!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DACBB4B8-AD36-DE37-E74D-4EAFDBE9A782}"/>
              </a:ext>
            </a:extLst>
          </p:cNvPr>
          <p:cNvSpPr txBox="1"/>
          <p:nvPr/>
        </p:nvSpPr>
        <p:spPr>
          <a:xfrm>
            <a:off x="2703777" y="6425698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9158" y="1974552"/>
            <a:ext cx="6715125" cy="43414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už bolo zdôraznené,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sledovanie svojich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výdavkov a príjmov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môžete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použiť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 rozpočet pre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malých poľnohospodárov.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Vidíte, že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malá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farma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ako každý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iný podnik.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Rozpočtový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hárok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pomôže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zistiť,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míňate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získané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peniaze.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Sledovaním rozpočtu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budete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dokonca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schopní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zistiť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kde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míňate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urobiť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potrebné škrty.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zapísaní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výdavkov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do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stĺpca výdavky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všetkých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príjmov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do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príslušného stĺpca.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Vytvorí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sa vám jasný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obraz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a pomôže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vám vyhnúť sa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nadmerným výdavkom.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Bez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riadneho rozpočtu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ťažké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vytvoriť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úspešné malé podnikanie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pretože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nebudete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správne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účtovať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všetky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peniaze, ktoré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zarobíte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&amp;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miniete.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41121" y="571501"/>
            <a:ext cx="2694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alibri"/>
                <a:cs typeface="Calibri"/>
              </a:rPr>
              <a:t>Použitie </a:t>
            </a:r>
            <a:r>
              <a:rPr b="1" spc="-15" dirty="0">
                <a:latin typeface="Calibri"/>
                <a:cs typeface="Calibri"/>
              </a:rPr>
              <a:t>rozpočtu...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0D7CBF9C-85AF-0D90-598E-FFF062FAB820}"/>
              </a:ext>
            </a:extLst>
          </p:cNvPr>
          <p:cNvSpPr txBox="1"/>
          <p:nvPr/>
        </p:nvSpPr>
        <p:spPr>
          <a:xfrm>
            <a:off x="2703777" y="6425698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99553" y="6413004"/>
            <a:ext cx="5323840" cy="445134"/>
            <a:chOff x="999553" y="6413004"/>
            <a:chExt cx="5323840" cy="445134"/>
          </a:xfrm>
        </p:grpSpPr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0036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107830" y="2190960"/>
            <a:ext cx="3467735" cy="15621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15" dirty="0">
                <a:solidFill>
                  <a:srgbClr val="5F210F"/>
                </a:solidFill>
                <a:latin typeface="Calibri"/>
                <a:cs typeface="Calibri"/>
              </a:rPr>
              <a:t>Dostupné </a:t>
            </a:r>
            <a:r>
              <a:rPr sz="3600" spc="-5" dirty="0">
                <a:solidFill>
                  <a:srgbClr val="5F210F"/>
                </a:solidFill>
                <a:latin typeface="Calibri"/>
                <a:cs typeface="Calibri"/>
              </a:rPr>
              <a:t>možnosti financovania </a:t>
            </a:r>
            <a:r>
              <a:rPr sz="36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3600" spc="-25" dirty="0">
                <a:solidFill>
                  <a:srgbClr val="5F210F"/>
                </a:solidFill>
                <a:latin typeface="Calibri"/>
                <a:cs typeface="Calibri"/>
              </a:rPr>
              <a:t>grantov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07830" y="821546"/>
            <a:ext cx="643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A13A22"/>
                </a:solidFill>
                <a:latin typeface="Calibri"/>
                <a:cs typeface="Calibri"/>
              </a:rPr>
              <a:t>04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34E864DC-2B85-45BA-BDBF-26C8F9F32E42}"/>
              </a:ext>
            </a:extLst>
          </p:cNvPr>
          <p:cNvSpPr txBox="1"/>
          <p:nvPr/>
        </p:nvSpPr>
        <p:spPr>
          <a:xfrm>
            <a:off x="2703777" y="6425698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78478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6361" y="2043973"/>
            <a:ext cx="6223635" cy="397865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17475" marR="109855" indent="-3175" algn="ctr">
              <a:lnSpc>
                <a:spcPts val="2590"/>
              </a:lnSpc>
              <a:spcBef>
                <a:spcPts val="425"/>
              </a:spcBef>
            </a:pP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Teraz, keď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máte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svoj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podnikateľský plán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doplnený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plánované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finančné údaje,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čas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hovoriť o </a:t>
            </a:r>
            <a:r>
              <a:rPr sz="2200" spc="-30" dirty="0">
                <a:solidFill>
                  <a:srgbClr val="5F210F"/>
                </a:solidFill>
                <a:latin typeface="Calibri"/>
                <a:cs typeface="Calibri"/>
              </a:rPr>
              <a:t>peniazoch.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tejto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časti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vám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priblížime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možnosti financovania a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pokúsime sa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vás nasmerovať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reálne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možnosti.</a:t>
            </a:r>
            <a:endParaRPr sz="2200" dirty="0">
              <a:latin typeface="Calibri"/>
              <a:cs typeface="Calibri"/>
            </a:endParaRPr>
          </a:p>
          <a:p>
            <a:pPr marL="73660" marR="66040" indent="-1270" algn="ctr">
              <a:lnSpc>
                <a:spcPts val="2590"/>
              </a:lnSpc>
              <a:spcBef>
                <a:spcPts val="1019"/>
              </a:spcBef>
            </a:pP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Hľadanie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grantového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financovania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o nadväzovaní kontaktov.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Ide 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to, aby ste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sa dozvedeli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aké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finančné prostriedky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existujú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rozhodli sa, či sú pre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vás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vaše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malé hospodárstvo vhodné alebo nie.</a:t>
            </a:r>
            <a:endParaRPr sz="2200" dirty="0">
              <a:latin typeface="Calibri"/>
              <a:cs typeface="Calibri"/>
            </a:endParaRPr>
          </a:p>
          <a:p>
            <a:pPr marL="12065" marR="5080" algn="ctr">
              <a:lnSpc>
                <a:spcPts val="2590"/>
              </a:lnSpc>
              <a:spcBef>
                <a:spcPts val="1005"/>
              </a:spcBef>
            </a:pP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Dozviete sa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najlepšie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tipy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písanie a predkladanie žiadostí o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granty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ako využiť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silu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financovania </a:t>
            </a:r>
            <a:r>
              <a:rPr sz="2200" spc="-45" dirty="0">
                <a:solidFill>
                  <a:srgbClr val="5F210F"/>
                </a:solidFill>
                <a:latin typeface="Calibri"/>
                <a:cs typeface="Calibri"/>
              </a:rPr>
              <a:t>mnohých.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48413" y="571501"/>
            <a:ext cx="4881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5" dirty="0">
                <a:latin typeface="Calibri"/>
                <a:cs typeface="Calibri"/>
              </a:rPr>
              <a:t>Rozhovory o </a:t>
            </a:r>
            <a:r>
              <a:rPr b="1" spc="-10" dirty="0">
                <a:latin typeface="Calibri"/>
                <a:cs typeface="Calibri"/>
              </a:rPr>
              <a:t>peniazoch </a:t>
            </a:r>
            <a:r>
              <a:rPr b="1" spc="-5" dirty="0">
                <a:latin typeface="Calibri"/>
                <a:cs typeface="Calibri"/>
              </a:rPr>
              <a:t>a financovaní...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D696FA0F-164C-0006-0966-8CB9AB7EDCC7}"/>
              </a:ext>
            </a:extLst>
          </p:cNvPr>
          <p:cNvSpPr txBox="1"/>
          <p:nvPr/>
        </p:nvSpPr>
        <p:spPr>
          <a:xfrm>
            <a:off x="2703777" y="6425698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4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9084" y="2043973"/>
            <a:ext cx="6317615" cy="39376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53340" marR="48260" algn="ctr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Výzva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získať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financie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projekty alebo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rast môže byť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každú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firmu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pomerne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náročná.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Niekedy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stačí len jeden zdroj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financovania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často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je na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zabezpečenie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životaschopnosti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potrebných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viacero finančných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zdrojov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sponzorov.</a:t>
            </a:r>
            <a:endParaRPr sz="2400" dirty="0">
              <a:latin typeface="Calibri"/>
              <a:cs typeface="Calibri"/>
            </a:endParaRPr>
          </a:p>
          <a:p>
            <a:pPr marL="215265" marR="208279" indent="-635" algn="ctr">
              <a:lnSpc>
                <a:spcPts val="2590"/>
              </a:lnSpc>
              <a:spcBef>
                <a:spcPts val="1019"/>
              </a:spcBef>
            </a:pP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Spôsob, akým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pristupujete k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financovaniu, závisí od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ingrediencií (vás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vášho návrhu projektu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)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musíte sa riadiť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určitým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receptom.</a:t>
            </a:r>
            <a:endParaRPr sz="2400" dirty="0">
              <a:latin typeface="Calibri"/>
              <a:cs typeface="Calibri"/>
            </a:endParaRPr>
          </a:p>
          <a:p>
            <a:pPr marL="12700" marR="5080" algn="ctr">
              <a:lnSpc>
                <a:spcPts val="2590"/>
              </a:lnSpc>
              <a:spcBef>
                <a:spcPts val="1000"/>
              </a:spcBef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Dodržiavanie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receptu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jednoduché,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máte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 dispozícii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súbor pokynov, 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práve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tie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pokúsime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poskytnúť.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258691"/>
            <a:ext cx="6604383" cy="1575431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995680" marR="5080" indent="-982980" algn="ctr">
              <a:lnSpc>
                <a:spcPts val="3890"/>
              </a:lnSpc>
              <a:spcBef>
                <a:spcPts val="585"/>
              </a:spcBef>
            </a:pPr>
            <a:r>
              <a:rPr b="1" dirty="0">
                <a:latin typeface="Calibri"/>
                <a:cs typeface="Calibri"/>
              </a:rPr>
              <a:t>Úspech pri </a:t>
            </a:r>
            <a:r>
              <a:rPr b="1" dirty="0" err="1">
                <a:latin typeface="Calibri"/>
                <a:cs typeface="Calibri"/>
              </a:rPr>
              <a:t>získavaní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dirty="0" err="1">
                <a:latin typeface="Calibri"/>
                <a:cs typeface="Calibri"/>
              </a:rPr>
              <a:t>finančných</a:t>
            </a:r>
            <a:r>
              <a:rPr lang="en-GB" b="1" dirty="0">
                <a:latin typeface="Calibri"/>
                <a:cs typeface="Calibri"/>
              </a:rPr>
              <a:t> </a:t>
            </a:r>
            <a:r>
              <a:rPr b="1" dirty="0" err="1">
                <a:latin typeface="Calibri"/>
                <a:cs typeface="Calibri"/>
              </a:rPr>
              <a:t>prostriedkov</a:t>
            </a:r>
            <a:r>
              <a:rPr b="1" dirty="0">
                <a:latin typeface="Calibri"/>
                <a:cs typeface="Calibri"/>
              </a:rPr>
              <a:t> je </a:t>
            </a:r>
            <a:r>
              <a:rPr b="1" spc="-25" dirty="0">
                <a:latin typeface="Calibri"/>
                <a:cs typeface="Calibri"/>
              </a:rPr>
              <a:t>ako </a:t>
            </a:r>
            <a:r>
              <a:rPr b="1" spc="-5" dirty="0">
                <a:latin typeface="Calibri"/>
                <a:cs typeface="Calibri"/>
              </a:rPr>
              <a:t>výroba </a:t>
            </a:r>
            <a:r>
              <a:rPr b="1" spc="-30" dirty="0">
                <a:latin typeface="Calibri"/>
                <a:cs typeface="Calibri"/>
              </a:rPr>
              <a:t>torty!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27C5BEE9-FB4B-9071-1FA6-E5436C4E7516}"/>
              </a:ext>
            </a:extLst>
          </p:cNvPr>
          <p:cNvSpPr txBox="1"/>
          <p:nvPr/>
        </p:nvSpPr>
        <p:spPr>
          <a:xfrm>
            <a:off x="2703777" y="6425698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0"/>
            <a:ext cx="12197080" cy="6858000"/>
            <a:chOff x="-4762" y="0"/>
            <a:chExt cx="12197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498590" cy="6858000"/>
            </a:xfrm>
            <a:custGeom>
              <a:avLst/>
              <a:gdLst/>
              <a:ahLst/>
              <a:cxnLst/>
              <a:rect l="l" t="t" r="r" b="b"/>
              <a:pathLst>
                <a:path w="6498590" h="6858000">
                  <a:moveTo>
                    <a:pt x="6498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498336" y="6858000"/>
                  </a:lnTo>
                  <a:lnTo>
                    <a:pt x="6498336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638" y="5036149"/>
              <a:ext cx="3986645" cy="140540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96823" y="5225973"/>
              <a:ext cx="198120" cy="54610"/>
            </a:xfrm>
            <a:custGeom>
              <a:avLst/>
              <a:gdLst/>
              <a:ahLst/>
              <a:cxnLst/>
              <a:rect l="l" t="t" r="r" b="b"/>
              <a:pathLst>
                <a:path w="198120" h="54610">
                  <a:moveTo>
                    <a:pt x="54978" y="22910"/>
                  </a:moveTo>
                  <a:lnTo>
                    <a:pt x="52908" y="14198"/>
                  </a:lnTo>
                  <a:lnTo>
                    <a:pt x="47409" y="6896"/>
                  </a:lnTo>
                  <a:lnTo>
                    <a:pt x="39509" y="1866"/>
                  </a:lnTo>
                  <a:lnTo>
                    <a:pt x="30276" y="0"/>
                  </a:lnTo>
                  <a:lnTo>
                    <a:pt x="23114" y="711"/>
                  </a:lnTo>
                  <a:lnTo>
                    <a:pt x="15938" y="4292"/>
                  </a:lnTo>
                  <a:lnTo>
                    <a:pt x="4787" y="14325"/>
                  </a:lnTo>
                  <a:lnTo>
                    <a:pt x="800" y="20764"/>
                  </a:lnTo>
                  <a:lnTo>
                    <a:pt x="800" y="27216"/>
                  </a:lnTo>
                  <a:lnTo>
                    <a:pt x="0" y="33655"/>
                  </a:lnTo>
                  <a:lnTo>
                    <a:pt x="3987" y="40106"/>
                  </a:lnTo>
                  <a:lnTo>
                    <a:pt x="11163" y="43688"/>
                  </a:lnTo>
                  <a:lnTo>
                    <a:pt x="16471" y="46380"/>
                  </a:lnTo>
                  <a:lnTo>
                    <a:pt x="22606" y="48069"/>
                  </a:lnTo>
                  <a:lnTo>
                    <a:pt x="29197" y="48818"/>
                  </a:lnTo>
                  <a:lnTo>
                    <a:pt x="35852" y="48691"/>
                  </a:lnTo>
                  <a:lnTo>
                    <a:pt x="44665" y="46583"/>
                  </a:lnTo>
                  <a:lnTo>
                    <a:pt x="50787" y="41440"/>
                  </a:lnTo>
                  <a:lnTo>
                    <a:pt x="54229" y="33489"/>
                  </a:lnTo>
                  <a:lnTo>
                    <a:pt x="54978" y="22910"/>
                  </a:lnTo>
                  <a:close/>
                </a:path>
                <a:path w="198120" h="54610">
                  <a:moveTo>
                    <a:pt x="197586" y="37236"/>
                  </a:moveTo>
                  <a:lnTo>
                    <a:pt x="197167" y="27635"/>
                  </a:lnTo>
                  <a:lnTo>
                    <a:pt x="191909" y="18973"/>
                  </a:lnTo>
                  <a:lnTo>
                    <a:pt x="182905" y="12458"/>
                  </a:lnTo>
                  <a:lnTo>
                    <a:pt x="171297" y="9309"/>
                  </a:lnTo>
                  <a:lnTo>
                    <a:pt x="164922" y="9309"/>
                  </a:lnTo>
                  <a:lnTo>
                    <a:pt x="162534" y="10020"/>
                  </a:lnTo>
                  <a:lnTo>
                    <a:pt x="160934" y="10020"/>
                  </a:lnTo>
                  <a:lnTo>
                    <a:pt x="159346" y="10744"/>
                  </a:lnTo>
                  <a:lnTo>
                    <a:pt x="158546" y="10744"/>
                  </a:lnTo>
                  <a:lnTo>
                    <a:pt x="156946" y="11455"/>
                  </a:lnTo>
                  <a:lnTo>
                    <a:pt x="152171" y="15748"/>
                  </a:lnTo>
                  <a:lnTo>
                    <a:pt x="149783" y="20053"/>
                  </a:lnTo>
                  <a:lnTo>
                    <a:pt x="148183" y="25057"/>
                  </a:lnTo>
                  <a:lnTo>
                    <a:pt x="146596" y="32943"/>
                  </a:lnTo>
                  <a:lnTo>
                    <a:pt x="148183" y="39382"/>
                  </a:lnTo>
                  <a:lnTo>
                    <a:pt x="159346" y="49415"/>
                  </a:lnTo>
                  <a:lnTo>
                    <a:pt x="166509" y="52273"/>
                  </a:lnTo>
                  <a:lnTo>
                    <a:pt x="176072" y="54419"/>
                  </a:lnTo>
                  <a:lnTo>
                    <a:pt x="184480" y="54356"/>
                  </a:lnTo>
                  <a:lnTo>
                    <a:pt x="190715" y="50660"/>
                  </a:lnTo>
                  <a:lnTo>
                    <a:pt x="195008" y="44551"/>
                  </a:lnTo>
                  <a:lnTo>
                    <a:pt x="197586" y="37236"/>
                  </a:lnTo>
                  <a:close/>
                </a:path>
              </a:pathLst>
            </a:custGeom>
            <a:solidFill>
              <a:srgbClr val="404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7576" y="4405947"/>
              <a:ext cx="1112520" cy="725170"/>
            </a:xfrm>
            <a:custGeom>
              <a:avLst/>
              <a:gdLst/>
              <a:ahLst/>
              <a:cxnLst/>
              <a:rect l="l" t="t" r="r" b="b"/>
              <a:pathLst>
                <a:path w="1112520" h="725170">
                  <a:moveTo>
                    <a:pt x="58953" y="18618"/>
                  </a:moveTo>
                  <a:lnTo>
                    <a:pt x="57353" y="12890"/>
                  </a:lnTo>
                  <a:lnTo>
                    <a:pt x="53378" y="9309"/>
                  </a:lnTo>
                  <a:lnTo>
                    <a:pt x="50990" y="6451"/>
                  </a:lnTo>
                  <a:lnTo>
                    <a:pt x="48590" y="5016"/>
                  </a:lnTo>
                  <a:lnTo>
                    <a:pt x="44615" y="3581"/>
                  </a:lnTo>
                  <a:lnTo>
                    <a:pt x="41427" y="2146"/>
                  </a:lnTo>
                  <a:lnTo>
                    <a:pt x="37439" y="1435"/>
                  </a:lnTo>
                  <a:lnTo>
                    <a:pt x="33451" y="1435"/>
                  </a:lnTo>
                  <a:lnTo>
                    <a:pt x="25488" y="0"/>
                  </a:lnTo>
                  <a:lnTo>
                    <a:pt x="15925" y="723"/>
                  </a:lnTo>
                  <a:lnTo>
                    <a:pt x="9550" y="3581"/>
                  </a:lnTo>
                  <a:lnTo>
                    <a:pt x="2387" y="7162"/>
                  </a:lnTo>
                  <a:lnTo>
                    <a:pt x="0" y="13614"/>
                  </a:lnTo>
                  <a:lnTo>
                    <a:pt x="0" y="25781"/>
                  </a:lnTo>
                  <a:lnTo>
                    <a:pt x="23101" y="52285"/>
                  </a:lnTo>
                  <a:lnTo>
                    <a:pt x="26289" y="53721"/>
                  </a:lnTo>
                  <a:lnTo>
                    <a:pt x="33451" y="53721"/>
                  </a:lnTo>
                  <a:lnTo>
                    <a:pt x="39827" y="52285"/>
                  </a:lnTo>
                  <a:lnTo>
                    <a:pt x="46202" y="48704"/>
                  </a:lnTo>
                  <a:lnTo>
                    <a:pt x="51777" y="42252"/>
                  </a:lnTo>
                  <a:lnTo>
                    <a:pt x="56565" y="37249"/>
                  </a:lnTo>
                  <a:lnTo>
                    <a:pt x="58153" y="30086"/>
                  </a:lnTo>
                  <a:lnTo>
                    <a:pt x="58953" y="24345"/>
                  </a:lnTo>
                  <a:lnTo>
                    <a:pt x="58953" y="18618"/>
                  </a:lnTo>
                  <a:close/>
                </a:path>
                <a:path w="1112520" h="725170">
                  <a:moveTo>
                    <a:pt x="196494" y="91147"/>
                  </a:moveTo>
                  <a:lnTo>
                    <a:pt x="194881" y="80835"/>
                  </a:lnTo>
                  <a:lnTo>
                    <a:pt x="188645" y="71475"/>
                  </a:lnTo>
                  <a:lnTo>
                    <a:pt x="178460" y="64452"/>
                  </a:lnTo>
                  <a:lnTo>
                    <a:pt x="169341" y="61861"/>
                  </a:lnTo>
                  <a:lnTo>
                    <a:pt x="160528" y="62484"/>
                  </a:lnTo>
                  <a:lnTo>
                    <a:pt x="152908" y="66065"/>
                  </a:lnTo>
                  <a:lnTo>
                    <a:pt x="147383" y="72339"/>
                  </a:lnTo>
                  <a:lnTo>
                    <a:pt x="144170" y="83616"/>
                  </a:lnTo>
                  <a:lnTo>
                    <a:pt x="146189" y="93814"/>
                  </a:lnTo>
                  <a:lnTo>
                    <a:pt x="152984" y="102946"/>
                  </a:lnTo>
                  <a:lnTo>
                    <a:pt x="164109" y="111010"/>
                  </a:lnTo>
                  <a:lnTo>
                    <a:pt x="172745" y="113868"/>
                  </a:lnTo>
                  <a:lnTo>
                    <a:pt x="180543" y="112445"/>
                  </a:lnTo>
                  <a:lnTo>
                    <a:pt x="187312" y="107784"/>
                  </a:lnTo>
                  <a:lnTo>
                    <a:pt x="192798" y="100977"/>
                  </a:lnTo>
                  <a:lnTo>
                    <a:pt x="196494" y="91147"/>
                  </a:lnTo>
                  <a:close/>
                </a:path>
                <a:path w="1112520" h="725170">
                  <a:moveTo>
                    <a:pt x="326644" y="185483"/>
                  </a:moveTo>
                  <a:lnTo>
                    <a:pt x="309905" y="158991"/>
                  </a:lnTo>
                  <a:lnTo>
                    <a:pt x="309118" y="158991"/>
                  </a:lnTo>
                  <a:lnTo>
                    <a:pt x="308317" y="158280"/>
                  </a:lnTo>
                  <a:lnTo>
                    <a:pt x="306717" y="157556"/>
                  </a:lnTo>
                  <a:lnTo>
                    <a:pt x="301650" y="154698"/>
                  </a:lnTo>
                  <a:lnTo>
                    <a:pt x="295973" y="152996"/>
                  </a:lnTo>
                  <a:lnTo>
                    <a:pt x="272630" y="172326"/>
                  </a:lnTo>
                  <a:lnTo>
                    <a:pt x="274053" y="179755"/>
                  </a:lnTo>
                  <a:lnTo>
                    <a:pt x="310159" y="205206"/>
                  </a:lnTo>
                  <a:lnTo>
                    <a:pt x="317474" y="202679"/>
                  </a:lnTo>
                  <a:lnTo>
                    <a:pt x="323011" y="197459"/>
                  </a:lnTo>
                  <a:lnTo>
                    <a:pt x="325843" y="190500"/>
                  </a:lnTo>
                  <a:lnTo>
                    <a:pt x="326644" y="185483"/>
                  </a:lnTo>
                  <a:close/>
                </a:path>
                <a:path w="1112520" h="725170">
                  <a:moveTo>
                    <a:pt x="473227" y="271424"/>
                  </a:moveTo>
                  <a:lnTo>
                    <a:pt x="472440" y="267843"/>
                  </a:lnTo>
                  <a:lnTo>
                    <a:pt x="470839" y="264985"/>
                  </a:lnTo>
                  <a:lnTo>
                    <a:pt x="469252" y="261404"/>
                  </a:lnTo>
                  <a:lnTo>
                    <a:pt x="466064" y="259257"/>
                  </a:lnTo>
                  <a:lnTo>
                    <a:pt x="463677" y="257098"/>
                  </a:lnTo>
                  <a:lnTo>
                    <a:pt x="458889" y="254952"/>
                  </a:lnTo>
                  <a:lnTo>
                    <a:pt x="455701" y="252806"/>
                  </a:lnTo>
                  <a:lnTo>
                    <a:pt x="452513" y="251371"/>
                  </a:lnTo>
                  <a:lnTo>
                    <a:pt x="445693" y="248970"/>
                  </a:lnTo>
                  <a:lnTo>
                    <a:pt x="439775" y="249313"/>
                  </a:lnTo>
                  <a:lnTo>
                    <a:pt x="435038" y="252488"/>
                  </a:lnTo>
                  <a:lnTo>
                    <a:pt x="431800" y="258533"/>
                  </a:lnTo>
                  <a:lnTo>
                    <a:pt x="430212" y="263550"/>
                  </a:lnTo>
                  <a:lnTo>
                    <a:pt x="429412" y="268566"/>
                  </a:lnTo>
                  <a:lnTo>
                    <a:pt x="431012" y="273570"/>
                  </a:lnTo>
                  <a:lnTo>
                    <a:pt x="433692" y="280200"/>
                  </a:lnTo>
                  <a:lnTo>
                    <a:pt x="438772" y="285750"/>
                  </a:lnTo>
                  <a:lnTo>
                    <a:pt x="445350" y="289687"/>
                  </a:lnTo>
                  <a:lnTo>
                    <a:pt x="452513" y="291477"/>
                  </a:lnTo>
                  <a:lnTo>
                    <a:pt x="462876" y="291477"/>
                  </a:lnTo>
                  <a:lnTo>
                    <a:pt x="469252" y="285750"/>
                  </a:lnTo>
                  <a:lnTo>
                    <a:pt x="472440" y="278587"/>
                  </a:lnTo>
                  <a:lnTo>
                    <a:pt x="473227" y="275005"/>
                  </a:lnTo>
                  <a:lnTo>
                    <a:pt x="473227" y="271424"/>
                  </a:lnTo>
                  <a:close/>
                </a:path>
                <a:path w="1112520" h="725170">
                  <a:moveTo>
                    <a:pt x="614413" y="356781"/>
                  </a:moveTo>
                  <a:lnTo>
                    <a:pt x="586066" y="334276"/>
                  </a:lnTo>
                  <a:lnTo>
                    <a:pt x="578104" y="336537"/>
                  </a:lnTo>
                  <a:lnTo>
                    <a:pt x="572020" y="341617"/>
                  </a:lnTo>
                  <a:lnTo>
                    <a:pt x="568706" y="349123"/>
                  </a:lnTo>
                  <a:lnTo>
                    <a:pt x="568236" y="357632"/>
                  </a:lnTo>
                  <a:lnTo>
                    <a:pt x="570458" y="365480"/>
                  </a:lnTo>
                  <a:lnTo>
                    <a:pt x="575208" y="370979"/>
                  </a:lnTo>
                  <a:lnTo>
                    <a:pt x="583171" y="373443"/>
                  </a:lnTo>
                  <a:lnTo>
                    <a:pt x="592937" y="372503"/>
                  </a:lnTo>
                  <a:lnTo>
                    <a:pt x="602996" y="368452"/>
                  </a:lnTo>
                  <a:lnTo>
                    <a:pt x="611860" y="361670"/>
                  </a:lnTo>
                  <a:lnTo>
                    <a:pt x="614413" y="356781"/>
                  </a:lnTo>
                  <a:close/>
                </a:path>
                <a:path w="1112520" h="725170">
                  <a:moveTo>
                    <a:pt x="734542" y="433285"/>
                  </a:moveTo>
                  <a:lnTo>
                    <a:pt x="710158" y="401853"/>
                  </a:lnTo>
                  <a:lnTo>
                    <a:pt x="703173" y="402932"/>
                  </a:lnTo>
                  <a:lnTo>
                    <a:pt x="697534" y="406844"/>
                  </a:lnTo>
                  <a:lnTo>
                    <a:pt x="693915" y="413232"/>
                  </a:lnTo>
                  <a:lnTo>
                    <a:pt x="693521" y="419963"/>
                  </a:lnTo>
                  <a:lnTo>
                    <a:pt x="695515" y="427367"/>
                  </a:lnTo>
                  <a:lnTo>
                    <a:pt x="699287" y="433971"/>
                  </a:lnTo>
                  <a:lnTo>
                    <a:pt x="704278" y="438289"/>
                  </a:lnTo>
                  <a:lnTo>
                    <a:pt x="710641" y="441871"/>
                  </a:lnTo>
                  <a:lnTo>
                    <a:pt x="717016" y="442595"/>
                  </a:lnTo>
                  <a:lnTo>
                    <a:pt x="723392" y="439724"/>
                  </a:lnTo>
                  <a:lnTo>
                    <a:pt x="728967" y="436867"/>
                  </a:lnTo>
                  <a:lnTo>
                    <a:pt x="734542" y="433285"/>
                  </a:lnTo>
                  <a:close/>
                </a:path>
                <a:path w="1112520" h="725170">
                  <a:moveTo>
                    <a:pt x="878255" y="519938"/>
                  </a:moveTo>
                  <a:lnTo>
                    <a:pt x="876515" y="511606"/>
                  </a:lnTo>
                  <a:lnTo>
                    <a:pt x="871575" y="504901"/>
                  </a:lnTo>
                  <a:lnTo>
                    <a:pt x="865479" y="501281"/>
                  </a:lnTo>
                  <a:lnTo>
                    <a:pt x="859231" y="500151"/>
                  </a:lnTo>
                  <a:lnTo>
                    <a:pt x="852982" y="501573"/>
                  </a:lnTo>
                  <a:lnTo>
                    <a:pt x="846886" y="505612"/>
                  </a:lnTo>
                  <a:lnTo>
                    <a:pt x="841679" y="512800"/>
                  </a:lnTo>
                  <a:lnTo>
                    <a:pt x="839317" y="520649"/>
                  </a:lnTo>
                  <a:lnTo>
                    <a:pt x="839939" y="527977"/>
                  </a:lnTo>
                  <a:lnTo>
                    <a:pt x="843699" y="533539"/>
                  </a:lnTo>
                  <a:lnTo>
                    <a:pt x="850417" y="536892"/>
                  </a:lnTo>
                  <a:lnTo>
                    <a:pt x="858634" y="538289"/>
                  </a:lnTo>
                  <a:lnTo>
                    <a:pt x="866546" y="537667"/>
                  </a:lnTo>
                  <a:lnTo>
                    <a:pt x="872375" y="534974"/>
                  </a:lnTo>
                  <a:lnTo>
                    <a:pt x="876846" y="528256"/>
                  </a:lnTo>
                  <a:lnTo>
                    <a:pt x="878255" y="519938"/>
                  </a:lnTo>
                  <a:close/>
                </a:path>
                <a:path w="1112520" h="725170">
                  <a:moveTo>
                    <a:pt x="989495" y="625208"/>
                  </a:moveTo>
                  <a:lnTo>
                    <a:pt x="960589" y="604532"/>
                  </a:lnTo>
                  <a:lnTo>
                    <a:pt x="954430" y="606590"/>
                  </a:lnTo>
                  <a:lnTo>
                    <a:pt x="948055" y="610882"/>
                  </a:lnTo>
                  <a:lnTo>
                    <a:pt x="945667" y="622350"/>
                  </a:lnTo>
                  <a:lnTo>
                    <a:pt x="949655" y="625932"/>
                  </a:lnTo>
                  <a:lnTo>
                    <a:pt x="953643" y="630224"/>
                  </a:lnTo>
                  <a:lnTo>
                    <a:pt x="960805" y="633095"/>
                  </a:lnTo>
                  <a:lnTo>
                    <a:pt x="973556" y="634517"/>
                  </a:lnTo>
                  <a:lnTo>
                    <a:pt x="979932" y="633095"/>
                  </a:lnTo>
                  <a:lnTo>
                    <a:pt x="983907" y="630224"/>
                  </a:lnTo>
                  <a:lnTo>
                    <a:pt x="989495" y="625208"/>
                  </a:lnTo>
                  <a:close/>
                </a:path>
                <a:path w="1112520" h="725170">
                  <a:moveTo>
                    <a:pt x="1112177" y="702564"/>
                  </a:moveTo>
                  <a:lnTo>
                    <a:pt x="1108989" y="696836"/>
                  </a:lnTo>
                  <a:lnTo>
                    <a:pt x="1104214" y="691819"/>
                  </a:lnTo>
                  <a:lnTo>
                    <a:pt x="1098105" y="687895"/>
                  </a:lnTo>
                  <a:lnTo>
                    <a:pt x="1091171" y="686714"/>
                  </a:lnTo>
                  <a:lnTo>
                    <a:pt x="1084376" y="688086"/>
                  </a:lnTo>
                  <a:lnTo>
                    <a:pt x="1078712" y="691819"/>
                  </a:lnTo>
                  <a:lnTo>
                    <a:pt x="1073937" y="695401"/>
                  </a:lnTo>
                  <a:lnTo>
                    <a:pt x="1072349" y="699693"/>
                  </a:lnTo>
                  <a:lnTo>
                    <a:pt x="1072349" y="708291"/>
                  </a:lnTo>
                  <a:lnTo>
                    <a:pt x="1074737" y="712584"/>
                  </a:lnTo>
                  <a:lnTo>
                    <a:pt x="1078712" y="716876"/>
                  </a:lnTo>
                  <a:lnTo>
                    <a:pt x="1084859" y="722376"/>
                  </a:lnTo>
                  <a:lnTo>
                    <a:pt x="1091361" y="724852"/>
                  </a:lnTo>
                  <a:lnTo>
                    <a:pt x="1098321" y="724230"/>
                  </a:lnTo>
                  <a:lnTo>
                    <a:pt x="1105801" y="720458"/>
                  </a:lnTo>
                  <a:lnTo>
                    <a:pt x="1109789" y="717600"/>
                  </a:lnTo>
                  <a:lnTo>
                    <a:pt x="1112177" y="713308"/>
                  </a:lnTo>
                  <a:lnTo>
                    <a:pt x="1112177" y="702564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496811"/>
              <a:ext cx="4485640" cy="277495"/>
            </a:xfrm>
            <a:custGeom>
              <a:avLst/>
              <a:gdLst/>
              <a:ahLst/>
              <a:cxnLst/>
              <a:rect l="l" t="t" r="r" b="b"/>
              <a:pathLst>
                <a:path w="4485640" h="277495">
                  <a:moveTo>
                    <a:pt x="0" y="0"/>
                  </a:moveTo>
                  <a:lnTo>
                    <a:pt x="4485132" y="0"/>
                  </a:lnTo>
                  <a:lnTo>
                    <a:pt x="4485132" y="277367"/>
                  </a:lnTo>
                  <a:lnTo>
                    <a:pt x="0" y="277367"/>
                  </a:lnTo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595" y="6414515"/>
              <a:ext cx="440435" cy="4419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8188" y="6419088"/>
              <a:ext cx="441959" cy="4389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98335" y="0"/>
              <a:ext cx="5693663" cy="6857999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34177" y="103412"/>
            <a:ext cx="5774690" cy="101346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188845" marR="5080" indent="-2176780">
              <a:lnSpc>
                <a:spcPct val="80000"/>
              </a:lnSpc>
              <a:spcBef>
                <a:spcPts val="960"/>
              </a:spcBef>
            </a:pPr>
            <a:r>
              <a:rPr b="1" spc="-25" dirty="0">
                <a:solidFill>
                  <a:srgbClr val="6C6A39"/>
                </a:solidFill>
                <a:latin typeface="Calibri"/>
                <a:cs typeface="Calibri"/>
              </a:rPr>
              <a:t>Predtým, ako </a:t>
            </a:r>
            <a:r>
              <a:rPr b="1" spc="-20" dirty="0">
                <a:solidFill>
                  <a:srgbClr val="6C6A39"/>
                </a:solidFill>
                <a:latin typeface="Calibri"/>
                <a:cs typeface="Calibri"/>
              </a:rPr>
              <a:t>začnete </a:t>
            </a:r>
            <a:r>
              <a:rPr b="1" spc="-25" dirty="0">
                <a:solidFill>
                  <a:srgbClr val="6C6A39"/>
                </a:solidFill>
                <a:latin typeface="Calibri"/>
                <a:cs typeface="Calibri"/>
              </a:rPr>
              <a:t>hľadať </a:t>
            </a:r>
            <a:r>
              <a:rPr b="1" dirty="0">
                <a:solidFill>
                  <a:srgbClr val="6C6A39"/>
                </a:solidFill>
                <a:latin typeface="Calibri"/>
                <a:cs typeface="Calibri"/>
              </a:rPr>
              <a:t>finančné prostriedky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71685" y="655930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3994" y="1487757"/>
            <a:ext cx="6155055" cy="3290644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00355" marR="255904" algn="ctr">
              <a:lnSpc>
                <a:spcPts val="2300"/>
              </a:lnSpc>
              <a:spcBef>
                <a:spcPts val="660"/>
              </a:spcBef>
            </a:pPr>
            <a:r>
              <a:rPr sz="2000" b="1" spc="-15" dirty="0">
                <a:solidFill>
                  <a:srgbClr val="A13A22"/>
                </a:solidFill>
                <a:latin typeface="Calibri"/>
                <a:cs typeface="Calibri"/>
              </a:rPr>
              <a:t>Nájdite</a:t>
            </a:r>
            <a:r>
              <a:rPr sz="2000" b="1" spc="-65" dirty="0">
                <a:solidFill>
                  <a:srgbClr val="A13A22"/>
                </a:solidFill>
                <a:latin typeface="Calibri"/>
                <a:cs typeface="Calibri"/>
              </a:rPr>
              <a:t> si </a:t>
            </a:r>
            <a:r>
              <a:rPr sz="2000" b="1" spc="-5" dirty="0">
                <a:solidFill>
                  <a:srgbClr val="A13A22"/>
                </a:solidFill>
                <a:latin typeface="Calibri"/>
                <a:cs typeface="Calibri"/>
              </a:rPr>
              <a:t>chvíľu na PREHĽAD </a:t>
            </a:r>
            <a:r>
              <a:rPr sz="2000" b="1" dirty="0">
                <a:solidFill>
                  <a:srgbClr val="A13A22"/>
                </a:solidFill>
                <a:latin typeface="Calibri"/>
                <a:cs typeface="Calibri"/>
              </a:rPr>
              <a:t>a </a:t>
            </a:r>
            <a:r>
              <a:rPr sz="2000" b="1" spc="-5" dirty="0">
                <a:solidFill>
                  <a:srgbClr val="A13A22"/>
                </a:solidFill>
                <a:latin typeface="Calibri"/>
                <a:cs typeface="Calibri"/>
              </a:rPr>
              <a:t>zamerajte sa </a:t>
            </a:r>
            <a:r>
              <a:rPr sz="2000" b="1" dirty="0">
                <a:solidFill>
                  <a:srgbClr val="A13A22"/>
                </a:solidFill>
                <a:latin typeface="Calibri"/>
                <a:cs typeface="Calibri"/>
              </a:rPr>
              <a:t>na </a:t>
            </a:r>
            <a:r>
              <a:rPr sz="2000" b="1" spc="-10" dirty="0">
                <a:solidFill>
                  <a:srgbClr val="A13A22"/>
                </a:solidFill>
                <a:latin typeface="Calibri"/>
                <a:cs typeface="Calibri"/>
              </a:rPr>
              <a:t>svoje </a:t>
            </a:r>
            <a:r>
              <a:rPr sz="2000" b="1" spc="-5" dirty="0">
                <a:solidFill>
                  <a:srgbClr val="A13A22"/>
                </a:solidFill>
                <a:latin typeface="Calibri"/>
                <a:cs typeface="Calibri"/>
              </a:rPr>
              <a:t>PRIORITY: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A13A22"/>
                </a:solidFill>
                <a:latin typeface="Calibri"/>
                <a:cs typeface="Calibri"/>
              </a:rPr>
              <a:t>Aké </a:t>
            </a:r>
            <a:r>
              <a:rPr sz="2000" spc="-15" dirty="0">
                <a:solidFill>
                  <a:srgbClr val="A13A22"/>
                </a:solidFill>
                <a:latin typeface="Calibri"/>
                <a:cs typeface="Calibri"/>
              </a:rPr>
              <a:t>sú </a:t>
            </a:r>
            <a:r>
              <a:rPr sz="2000" spc="-10" dirty="0">
                <a:solidFill>
                  <a:srgbClr val="A13A22"/>
                </a:solidFill>
                <a:latin typeface="Calibri"/>
                <a:cs typeface="Calibri"/>
              </a:rPr>
              <a:t>vaše </a:t>
            </a:r>
            <a:r>
              <a:rPr sz="2000" spc="-5" dirty="0">
                <a:solidFill>
                  <a:srgbClr val="A13A22"/>
                </a:solidFill>
                <a:latin typeface="Calibri"/>
                <a:cs typeface="Calibri"/>
              </a:rPr>
              <a:t>priority </a:t>
            </a:r>
            <a:r>
              <a:rPr sz="2000" dirty="0">
                <a:solidFill>
                  <a:srgbClr val="A13A22"/>
                </a:solidFill>
                <a:latin typeface="Calibri"/>
                <a:cs typeface="Calibri"/>
              </a:rPr>
              <a:t>na </a:t>
            </a:r>
            <a:r>
              <a:rPr sz="2000" spc="-10" dirty="0">
                <a:solidFill>
                  <a:srgbClr val="A13A22"/>
                </a:solidFill>
                <a:latin typeface="Calibri"/>
                <a:cs typeface="Calibri"/>
              </a:rPr>
              <a:t>nasledujúce </a:t>
            </a:r>
            <a:r>
              <a:rPr sz="2000" spc="-5" dirty="0">
                <a:solidFill>
                  <a:srgbClr val="A13A22"/>
                </a:solidFill>
                <a:latin typeface="Calibri"/>
                <a:cs typeface="Calibri"/>
              </a:rPr>
              <a:t>1-3/5 </a:t>
            </a:r>
            <a:r>
              <a:rPr sz="2000" spc="-10" dirty="0">
                <a:solidFill>
                  <a:srgbClr val="A13A22"/>
                </a:solidFill>
                <a:latin typeface="Calibri"/>
                <a:cs typeface="Calibri"/>
              </a:rPr>
              <a:t>rokov?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A13A22"/>
                </a:solidFill>
                <a:latin typeface="Calibri"/>
                <a:cs typeface="Calibri"/>
              </a:rPr>
              <a:t>Prežitie, </a:t>
            </a:r>
            <a:r>
              <a:rPr sz="2000" spc="-15" dirty="0">
                <a:solidFill>
                  <a:srgbClr val="A13A22"/>
                </a:solidFill>
                <a:latin typeface="Calibri"/>
                <a:cs typeface="Calibri"/>
              </a:rPr>
              <a:t>regenerácia </a:t>
            </a:r>
            <a:r>
              <a:rPr sz="2000" spc="-5" dirty="0">
                <a:solidFill>
                  <a:srgbClr val="A13A22"/>
                </a:solidFill>
                <a:latin typeface="Calibri"/>
                <a:cs typeface="Calibri"/>
              </a:rPr>
              <a:t>alebo </a:t>
            </a:r>
            <a:r>
              <a:rPr sz="2000" spc="-10" dirty="0">
                <a:solidFill>
                  <a:srgbClr val="A13A22"/>
                </a:solidFill>
                <a:latin typeface="Calibri"/>
                <a:cs typeface="Calibri"/>
              </a:rPr>
              <a:t>rast?</a:t>
            </a:r>
            <a:endParaRPr sz="2000" dirty="0">
              <a:latin typeface="Calibri"/>
              <a:cs typeface="Calibri"/>
            </a:endParaRPr>
          </a:p>
          <a:p>
            <a:pPr marL="355600" marR="755015" indent="-342900">
              <a:lnSpc>
                <a:spcPts val="2300"/>
              </a:lnSpc>
              <a:spcBef>
                <a:spcPts val="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A13A22"/>
                </a:solidFill>
                <a:latin typeface="Calibri"/>
                <a:cs typeface="Calibri"/>
              </a:rPr>
              <a:t>Nové príležitosti alebo rovnaké </a:t>
            </a:r>
            <a:r>
              <a:rPr sz="2000" dirty="0">
                <a:solidFill>
                  <a:srgbClr val="A13A22"/>
                </a:solidFill>
                <a:latin typeface="Calibri"/>
                <a:cs typeface="Calibri"/>
              </a:rPr>
              <a:t>činnosti, </a:t>
            </a:r>
            <a:r>
              <a:rPr sz="2000" spc="-5" dirty="0">
                <a:solidFill>
                  <a:srgbClr val="A13A22"/>
                </a:solidFill>
                <a:latin typeface="Calibri"/>
                <a:cs typeface="Calibri"/>
              </a:rPr>
              <a:t>ale </a:t>
            </a:r>
            <a:r>
              <a:rPr sz="2000" spc="-15" dirty="0">
                <a:solidFill>
                  <a:srgbClr val="A13A22"/>
                </a:solidFill>
                <a:latin typeface="Calibri"/>
                <a:cs typeface="Calibri"/>
              </a:rPr>
              <a:t>vylepšené?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A13A22"/>
                </a:solidFill>
                <a:latin typeface="Calibri"/>
                <a:cs typeface="Calibri"/>
              </a:rPr>
              <a:t>Tá istá </a:t>
            </a:r>
            <a:r>
              <a:rPr sz="2000" spc="-10" dirty="0">
                <a:solidFill>
                  <a:srgbClr val="A13A22"/>
                </a:solidFill>
                <a:latin typeface="Calibri"/>
                <a:cs typeface="Calibri"/>
              </a:rPr>
              <a:t>spádová oblasť </a:t>
            </a:r>
            <a:r>
              <a:rPr sz="2000" spc="-5" dirty="0">
                <a:solidFill>
                  <a:srgbClr val="A13A22"/>
                </a:solidFill>
                <a:latin typeface="Calibri"/>
                <a:cs typeface="Calibri"/>
              </a:rPr>
              <a:t>alebo vzdialenejšia?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20" dirty="0">
                <a:solidFill>
                  <a:srgbClr val="A13A22"/>
                </a:solidFill>
                <a:latin typeface="Calibri"/>
                <a:cs typeface="Calibri"/>
              </a:rPr>
              <a:t>Akékoľvek </a:t>
            </a:r>
            <a:r>
              <a:rPr sz="2000" spc="-5" dirty="0">
                <a:solidFill>
                  <a:srgbClr val="A13A22"/>
                </a:solidFill>
                <a:latin typeface="Calibri"/>
                <a:cs typeface="Calibri"/>
              </a:rPr>
              <a:t>zmeny v </a:t>
            </a:r>
            <a:r>
              <a:rPr sz="2000" spc="-10" dirty="0">
                <a:solidFill>
                  <a:srgbClr val="A13A22"/>
                </a:solidFill>
                <a:latin typeface="Calibri"/>
                <a:cs typeface="Calibri"/>
              </a:rPr>
              <a:t>digitalizácii?</a:t>
            </a:r>
            <a:endParaRPr sz="2000" dirty="0">
              <a:latin typeface="Calibri"/>
              <a:cs typeface="Calibri"/>
            </a:endParaRPr>
          </a:p>
          <a:p>
            <a:pPr marL="486409" marR="440055" algn="ctr">
              <a:lnSpc>
                <a:spcPts val="2300"/>
              </a:lnSpc>
              <a:spcBef>
                <a:spcPts val="995"/>
              </a:spcBef>
            </a:pPr>
            <a:r>
              <a:rPr sz="2000" b="1" spc="-15" dirty="0">
                <a:solidFill>
                  <a:srgbClr val="A13A22"/>
                </a:solidFill>
                <a:latin typeface="Calibri"/>
                <a:cs typeface="Calibri"/>
              </a:rPr>
              <a:t>Odpovede na </a:t>
            </a:r>
            <a:r>
              <a:rPr sz="2000" b="1" spc="-5" dirty="0">
                <a:solidFill>
                  <a:srgbClr val="A13A22"/>
                </a:solidFill>
                <a:latin typeface="Calibri"/>
                <a:cs typeface="Calibri"/>
              </a:rPr>
              <a:t>tieto otázky </a:t>
            </a:r>
            <a:r>
              <a:rPr sz="2000" b="1" spc="-10" dirty="0">
                <a:solidFill>
                  <a:srgbClr val="A13A22"/>
                </a:solidFill>
                <a:latin typeface="Calibri"/>
                <a:cs typeface="Calibri"/>
              </a:rPr>
              <a:t>vám </a:t>
            </a:r>
            <a:r>
              <a:rPr sz="2000" b="1" spc="-15" dirty="0">
                <a:solidFill>
                  <a:srgbClr val="A13A22"/>
                </a:solidFill>
                <a:latin typeface="Calibri"/>
                <a:cs typeface="Calibri"/>
              </a:rPr>
              <a:t>pomôžu </a:t>
            </a:r>
            <a:r>
              <a:rPr sz="2000" b="1" spc="-5" dirty="0">
                <a:solidFill>
                  <a:srgbClr val="A13A22"/>
                </a:solidFill>
                <a:latin typeface="Calibri"/>
                <a:cs typeface="Calibri"/>
              </a:rPr>
              <a:t>definovať </a:t>
            </a:r>
            <a:r>
              <a:rPr sz="2000" b="1" spc="-10" dirty="0">
                <a:solidFill>
                  <a:srgbClr val="A13A22"/>
                </a:solidFill>
                <a:latin typeface="Calibri"/>
                <a:cs typeface="Calibri"/>
              </a:rPr>
              <a:t>zložky vašej </a:t>
            </a:r>
            <a:r>
              <a:rPr sz="2000" b="1" spc="-5" dirty="0">
                <a:solidFill>
                  <a:srgbClr val="A13A22"/>
                </a:solidFill>
                <a:latin typeface="Calibri"/>
                <a:cs typeface="Calibri"/>
              </a:rPr>
              <a:t>úspešnej </a:t>
            </a:r>
            <a:r>
              <a:rPr sz="2000" b="1" spc="-10" dirty="0">
                <a:solidFill>
                  <a:srgbClr val="A13A22"/>
                </a:solidFill>
                <a:latin typeface="Calibri"/>
                <a:cs typeface="Calibri"/>
              </a:rPr>
              <a:t>žiadosti o </a:t>
            </a:r>
            <a:r>
              <a:rPr sz="2000" b="1" spc="-5" dirty="0">
                <a:solidFill>
                  <a:srgbClr val="A13A22"/>
                </a:solidFill>
                <a:latin typeface="Calibri"/>
                <a:cs typeface="Calibri"/>
              </a:rPr>
              <a:t>financovanie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0"/>
            <a:ext cx="12197080" cy="6858000"/>
            <a:chOff x="-4762" y="0"/>
            <a:chExt cx="12197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498590" cy="6858000"/>
            </a:xfrm>
            <a:custGeom>
              <a:avLst/>
              <a:gdLst/>
              <a:ahLst/>
              <a:cxnLst/>
              <a:rect l="l" t="t" r="r" b="b"/>
              <a:pathLst>
                <a:path w="6498590" h="6858000">
                  <a:moveTo>
                    <a:pt x="6498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498336" y="6858000"/>
                  </a:lnTo>
                  <a:lnTo>
                    <a:pt x="6498336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638" y="5036149"/>
              <a:ext cx="3986645" cy="140540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96823" y="5225973"/>
              <a:ext cx="198120" cy="54610"/>
            </a:xfrm>
            <a:custGeom>
              <a:avLst/>
              <a:gdLst/>
              <a:ahLst/>
              <a:cxnLst/>
              <a:rect l="l" t="t" r="r" b="b"/>
              <a:pathLst>
                <a:path w="198120" h="54610">
                  <a:moveTo>
                    <a:pt x="54978" y="22910"/>
                  </a:moveTo>
                  <a:lnTo>
                    <a:pt x="52908" y="14198"/>
                  </a:lnTo>
                  <a:lnTo>
                    <a:pt x="47409" y="6896"/>
                  </a:lnTo>
                  <a:lnTo>
                    <a:pt x="39509" y="1866"/>
                  </a:lnTo>
                  <a:lnTo>
                    <a:pt x="30276" y="0"/>
                  </a:lnTo>
                  <a:lnTo>
                    <a:pt x="23114" y="711"/>
                  </a:lnTo>
                  <a:lnTo>
                    <a:pt x="15938" y="4292"/>
                  </a:lnTo>
                  <a:lnTo>
                    <a:pt x="4787" y="14325"/>
                  </a:lnTo>
                  <a:lnTo>
                    <a:pt x="800" y="20764"/>
                  </a:lnTo>
                  <a:lnTo>
                    <a:pt x="800" y="27216"/>
                  </a:lnTo>
                  <a:lnTo>
                    <a:pt x="0" y="33655"/>
                  </a:lnTo>
                  <a:lnTo>
                    <a:pt x="3987" y="40106"/>
                  </a:lnTo>
                  <a:lnTo>
                    <a:pt x="11163" y="43688"/>
                  </a:lnTo>
                  <a:lnTo>
                    <a:pt x="16471" y="46380"/>
                  </a:lnTo>
                  <a:lnTo>
                    <a:pt x="22606" y="48069"/>
                  </a:lnTo>
                  <a:lnTo>
                    <a:pt x="29197" y="48818"/>
                  </a:lnTo>
                  <a:lnTo>
                    <a:pt x="35852" y="48691"/>
                  </a:lnTo>
                  <a:lnTo>
                    <a:pt x="44665" y="46583"/>
                  </a:lnTo>
                  <a:lnTo>
                    <a:pt x="50787" y="41440"/>
                  </a:lnTo>
                  <a:lnTo>
                    <a:pt x="54229" y="33489"/>
                  </a:lnTo>
                  <a:lnTo>
                    <a:pt x="54978" y="22910"/>
                  </a:lnTo>
                  <a:close/>
                </a:path>
                <a:path w="198120" h="54610">
                  <a:moveTo>
                    <a:pt x="197586" y="37236"/>
                  </a:moveTo>
                  <a:lnTo>
                    <a:pt x="197167" y="27635"/>
                  </a:lnTo>
                  <a:lnTo>
                    <a:pt x="191909" y="18973"/>
                  </a:lnTo>
                  <a:lnTo>
                    <a:pt x="182905" y="12458"/>
                  </a:lnTo>
                  <a:lnTo>
                    <a:pt x="171297" y="9309"/>
                  </a:lnTo>
                  <a:lnTo>
                    <a:pt x="164922" y="9309"/>
                  </a:lnTo>
                  <a:lnTo>
                    <a:pt x="162534" y="10020"/>
                  </a:lnTo>
                  <a:lnTo>
                    <a:pt x="160934" y="10020"/>
                  </a:lnTo>
                  <a:lnTo>
                    <a:pt x="159346" y="10744"/>
                  </a:lnTo>
                  <a:lnTo>
                    <a:pt x="158546" y="10744"/>
                  </a:lnTo>
                  <a:lnTo>
                    <a:pt x="156946" y="11455"/>
                  </a:lnTo>
                  <a:lnTo>
                    <a:pt x="152171" y="15748"/>
                  </a:lnTo>
                  <a:lnTo>
                    <a:pt x="149783" y="20053"/>
                  </a:lnTo>
                  <a:lnTo>
                    <a:pt x="148183" y="25057"/>
                  </a:lnTo>
                  <a:lnTo>
                    <a:pt x="146596" y="32943"/>
                  </a:lnTo>
                  <a:lnTo>
                    <a:pt x="148183" y="39382"/>
                  </a:lnTo>
                  <a:lnTo>
                    <a:pt x="159346" y="49415"/>
                  </a:lnTo>
                  <a:lnTo>
                    <a:pt x="166509" y="52273"/>
                  </a:lnTo>
                  <a:lnTo>
                    <a:pt x="176072" y="54419"/>
                  </a:lnTo>
                  <a:lnTo>
                    <a:pt x="184480" y="54356"/>
                  </a:lnTo>
                  <a:lnTo>
                    <a:pt x="190715" y="50660"/>
                  </a:lnTo>
                  <a:lnTo>
                    <a:pt x="195008" y="44551"/>
                  </a:lnTo>
                  <a:lnTo>
                    <a:pt x="197586" y="37236"/>
                  </a:lnTo>
                  <a:close/>
                </a:path>
              </a:pathLst>
            </a:custGeom>
            <a:solidFill>
              <a:srgbClr val="404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7576" y="4405947"/>
              <a:ext cx="1112520" cy="725170"/>
            </a:xfrm>
            <a:custGeom>
              <a:avLst/>
              <a:gdLst/>
              <a:ahLst/>
              <a:cxnLst/>
              <a:rect l="l" t="t" r="r" b="b"/>
              <a:pathLst>
                <a:path w="1112520" h="725170">
                  <a:moveTo>
                    <a:pt x="58953" y="18618"/>
                  </a:moveTo>
                  <a:lnTo>
                    <a:pt x="57353" y="12890"/>
                  </a:lnTo>
                  <a:lnTo>
                    <a:pt x="53378" y="9309"/>
                  </a:lnTo>
                  <a:lnTo>
                    <a:pt x="50990" y="6451"/>
                  </a:lnTo>
                  <a:lnTo>
                    <a:pt x="48590" y="5016"/>
                  </a:lnTo>
                  <a:lnTo>
                    <a:pt x="44615" y="3581"/>
                  </a:lnTo>
                  <a:lnTo>
                    <a:pt x="41427" y="2146"/>
                  </a:lnTo>
                  <a:lnTo>
                    <a:pt x="37439" y="1435"/>
                  </a:lnTo>
                  <a:lnTo>
                    <a:pt x="33451" y="1435"/>
                  </a:lnTo>
                  <a:lnTo>
                    <a:pt x="25488" y="0"/>
                  </a:lnTo>
                  <a:lnTo>
                    <a:pt x="15925" y="723"/>
                  </a:lnTo>
                  <a:lnTo>
                    <a:pt x="9550" y="3581"/>
                  </a:lnTo>
                  <a:lnTo>
                    <a:pt x="2387" y="7162"/>
                  </a:lnTo>
                  <a:lnTo>
                    <a:pt x="0" y="13614"/>
                  </a:lnTo>
                  <a:lnTo>
                    <a:pt x="0" y="25781"/>
                  </a:lnTo>
                  <a:lnTo>
                    <a:pt x="23101" y="52285"/>
                  </a:lnTo>
                  <a:lnTo>
                    <a:pt x="26289" y="53721"/>
                  </a:lnTo>
                  <a:lnTo>
                    <a:pt x="33451" y="53721"/>
                  </a:lnTo>
                  <a:lnTo>
                    <a:pt x="39827" y="52285"/>
                  </a:lnTo>
                  <a:lnTo>
                    <a:pt x="46202" y="48704"/>
                  </a:lnTo>
                  <a:lnTo>
                    <a:pt x="51777" y="42252"/>
                  </a:lnTo>
                  <a:lnTo>
                    <a:pt x="56565" y="37249"/>
                  </a:lnTo>
                  <a:lnTo>
                    <a:pt x="58153" y="30086"/>
                  </a:lnTo>
                  <a:lnTo>
                    <a:pt x="58953" y="24345"/>
                  </a:lnTo>
                  <a:lnTo>
                    <a:pt x="58953" y="18618"/>
                  </a:lnTo>
                  <a:close/>
                </a:path>
                <a:path w="1112520" h="725170">
                  <a:moveTo>
                    <a:pt x="196494" y="91147"/>
                  </a:moveTo>
                  <a:lnTo>
                    <a:pt x="194881" y="80835"/>
                  </a:lnTo>
                  <a:lnTo>
                    <a:pt x="188645" y="71475"/>
                  </a:lnTo>
                  <a:lnTo>
                    <a:pt x="178460" y="64452"/>
                  </a:lnTo>
                  <a:lnTo>
                    <a:pt x="169341" y="61861"/>
                  </a:lnTo>
                  <a:lnTo>
                    <a:pt x="160528" y="62484"/>
                  </a:lnTo>
                  <a:lnTo>
                    <a:pt x="152908" y="66065"/>
                  </a:lnTo>
                  <a:lnTo>
                    <a:pt x="147383" y="72339"/>
                  </a:lnTo>
                  <a:lnTo>
                    <a:pt x="144170" y="83616"/>
                  </a:lnTo>
                  <a:lnTo>
                    <a:pt x="146189" y="93814"/>
                  </a:lnTo>
                  <a:lnTo>
                    <a:pt x="152984" y="102946"/>
                  </a:lnTo>
                  <a:lnTo>
                    <a:pt x="164109" y="111010"/>
                  </a:lnTo>
                  <a:lnTo>
                    <a:pt x="172745" y="113868"/>
                  </a:lnTo>
                  <a:lnTo>
                    <a:pt x="180543" y="112445"/>
                  </a:lnTo>
                  <a:lnTo>
                    <a:pt x="187312" y="107784"/>
                  </a:lnTo>
                  <a:lnTo>
                    <a:pt x="192798" y="100977"/>
                  </a:lnTo>
                  <a:lnTo>
                    <a:pt x="196494" y="91147"/>
                  </a:lnTo>
                  <a:close/>
                </a:path>
                <a:path w="1112520" h="725170">
                  <a:moveTo>
                    <a:pt x="326644" y="185483"/>
                  </a:moveTo>
                  <a:lnTo>
                    <a:pt x="309905" y="158991"/>
                  </a:lnTo>
                  <a:lnTo>
                    <a:pt x="309118" y="158991"/>
                  </a:lnTo>
                  <a:lnTo>
                    <a:pt x="308317" y="158280"/>
                  </a:lnTo>
                  <a:lnTo>
                    <a:pt x="306717" y="157556"/>
                  </a:lnTo>
                  <a:lnTo>
                    <a:pt x="301650" y="154698"/>
                  </a:lnTo>
                  <a:lnTo>
                    <a:pt x="295973" y="152996"/>
                  </a:lnTo>
                  <a:lnTo>
                    <a:pt x="272630" y="172326"/>
                  </a:lnTo>
                  <a:lnTo>
                    <a:pt x="274053" y="179755"/>
                  </a:lnTo>
                  <a:lnTo>
                    <a:pt x="310159" y="205206"/>
                  </a:lnTo>
                  <a:lnTo>
                    <a:pt x="317474" y="202679"/>
                  </a:lnTo>
                  <a:lnTo>
                    <a:pt x="323011" y="197459"/>
                  </a:lnTo>
                  <a:lnTo>
                    <a:pt x="325843" y="190500"/>
                  </a:lnTo>
                  <a:lnTo>
                    <a:pt x="326644" y="185483"/>
                  </a:lnTo>
                  <a:close/>
                </a:path>
                <a:path w="1112520" h="725170">
                  <a:moveTo>
                    <a:pt x="473227" y="271424"/>
                  </a:moveTo>
                  <a:lnTo>
                    <a:pt x="472440" y="267843"/>
                  </a:lnTo>
                  <a:lnTo>
                    <a:pt x="470839" y="264985"/>
                  </a:lnTo>
                  <a:lnTo>
                    <a:pt x="469252" y="261404"/>
                  </a:lnTo>
                  <a:lnTo>
                    <a:pt x="466064" y="259257"/>
                  </a:lnTo>
                  <a:lnTo>
                    <a:pt x="463677" y="257098"/>
                  </a:lnTo>
                  <a:lnTo>
                    <a:pt x="458889" y="254952"/>
                  </a:lnTo>
                  <a:lnTo>
                    <a:pt x="455701" y="252806"/>
                  </a:lnTo>
                  <a:lnTo>
                    <a:pt x="452513" y="251371"/>
                  </a:lnTo>
                  <a:lnTo>
                    <a:pt x="445693" y="248970"/>
                  </a:lnTo>
                  <a:lnTo>
                    <a:pt x="439775" y="249313"/>
                  </a:lnTo>
                  <a:lnTo>
                    <a:pt x="435038" y="252488"/>
                  </a:lnTo>
                  <a:lnTo>
                    <a:pt x="431800" y="258533"/>
                  </a:lnTo>
                  <a:lnTo>
                    <a:pt x="430212" y="263550"/>
                  </a:lnTo>
                  <a:lnTo>
                    <a:pt x="429412" y="268566"/>
                  </a:lnTo>
                  <a:lnTo>
                    <a:pt x="431012" y="273570"/>
                  </a:lnTo>
                  <a:lnTo>
                    <a:pt x="433692" y="280200"/>
                  </a:lnTo>
                  <a:lnTo>
                    <a:pt x="438772" y="285750"/>
                  </a:lnTo>
                  <a:lnTo>
                    <a:pt x="445350" y="289687"/>
                  </a:lnTo>
                  <a:lnTo>
                    <a:pt x="452513" y="291477"/>
                  </a:lnTo>
                  <a:lnTo>
                    <a:pt x="462876" y="291477"/>
                  </a:lnTo>
                  <a:lnTo>
                    <a:pt x="469252" y="285750"/>
                  </a:lnTo>
                  <a:lnTo>
                    <a:pt x="472440" y="278587"/>
                  </a:lnTo>
                  <a:lnTo>
                    <a:pt x="473227" y="275005"/>
                  </a:lnTo>
                  <a:lnTo>
                    <a:pt x="473227" y="271424"/>
                  </a:lnTo>
                  <a:close/>
                </a:path>
                <a:path w="1112520" h="725170">
                  <a:moveTo>
                    <a:pt x="614413" y="356781"/>
                  </a:moveTo>
                  <a:lnTo>
                    <a:pt x="586066" y="334276"/>
                  </a:lnTo>
                  <a:lnTo>
                    <a:pt x="578104" y="336537"/>
                  </a:lnTo>
                  <a:lnTo>
                    <a:pt x="572020" y="341617"/>
                  </a:lnTo>
                  <a:lnTo>
                    <a:pt x="568706" y="349123"/>
                  </a:lnTo>
                  <a:lnTo>
                    <a:pt x="568236" y="357632"/>
                  </a:lnTo>
                  <a:lnTo>
                    <a:pt x="570458" y="365480"/>
                  </a:lnTo>
                  <a:lnTo>
                    <a:pt x="575208" y="370979"/>
                  </a:lnTo>
                  <a:lnTo>
                    <a:pt x="583171" y="373443"/>
                  </a:lnTo>
                  <a:lnTo>
                    <a:pt x="592937" y="372503"/>
                  </a:lnTo>
                  <a:lnTo>
                    <a:pt x="602996" y="368452"/>
                  </a:lnTo>
                  <a:lnTo>
                    <a:pt x="611860" y="361670"/>
                  </a:lnTo>
                  <a:lnTo>
                    <a:pt x="614413" y="356781"/>
                  </a:lnTo>
                  <a:close/>
                </a:path>
                <a:path w="1112520" h="725170">
                  <a:moveTo>
                    <a:pt x="734542" y="433285"/>
                  </a:moveTo>
                  <a:lnTo>
                    <a:pt x="710158" y="401853"/>
                  </a:lnTo>
                  <a:lnTo>
                    <a:pt x="703173" y="402932"/>
                  </a:lnTo>
                  <a:lnTo>
                    <a:pt x="697534" y="406844"/>
                  </a:lnTo>
                  <a:lnTo>
                    <a:pt x="693915" y="413232"/>
                  </a:lnTo>
                  <a:lnTo>
                    <a:pt x="693521" y="419963"/>
                  </a:lnTo>
                  <a:lnTo>
                    <a:pt x="695515" y="427367"/>
                  </a:lnTo>
                  <a:lnTo>
                    <a:pt x="699287" y="433971"/>
                  </a:lnTo>
                  <a:lnTo>
                    <a:pt x="704278" y="438289"/>
                  </a:lnTo>
                  <a:lnTo>
                    <a:pt x="710641" y="441871"/>
                  </a:lnTo>
                  <a:lnTo>
                    <a:pt x="717016" y="442595"/>
                  </a:lnTo>
                  <a:lnTo>
                    <a:pt x="723392" y="439724"/>
                  </a:lnTo>
                  <a:lnTo>
                    <a:pt x="728967" y="436867"/>
                  </a:lnTo>
                  <a:lnTo>
                    <a:pt x="734542" y="433285"/>
                  </a:lnTo>
                  <a:close/>
                </a:path>
                <a:path w="1112520" h="725170">
                  <a:moveTo>
                    <a:pt x="878255" y="519938"/>
                  </a:moveTo>
                  <a:lnTo>
                    <a:pt x="876515" y="511606"/>
                  </a:lnTo>
                  <a:lnTo>
                    <a:pt x="871575" y="504901"/>
                  </a:lnTo>
                  <a:lnTo>
                    <a:pt x="865479" y="501281"/>
                  </a:lnTo>
                  <a:lnTo>
                    <a:pt x="859231" y="500151"/>
                  </a:lnTo>
                  <a:lnTo>
                    <a:pt x="852982" y="501573"/>
                  </a:lnTo>
                  <a:lnTo>
                    <a:pt x="846886" y="505612"/>
                  </a:lnTo>
                  <a:lnTo>
                    <a:pt x="841679" y="512800"/>
                  </a:lnTo>
                  <a:lnTo>
                    <a:pt x="839317" y="520649"/>
                  </a:lnTo>
                  <a:lnTo>
                    <a:pt x="839939" y="527977"/>
                  </a:lnTo>
                  <a:lnTo>
                    <a:pt x="843699" y="533539"/>
                  </a:lnTo>
                  <a:lnTo>
                    <a:pt x="850417" y="536892"/>
                  </a:lnTo>
                  <a:lnTo>
                    <a:pt x="858634" y="538289"/>
                  </a:lnTo>
                  <a:lnTo>
                    <a:pt x="866546" y="537667"/>
                  </a:lnTo>
                  <a:lnTo>
                    <a:pt x="872375" y="534974"/>
                  </a:lnTo>
                  <a:lnTo>
                    <a:pt x="876846" y="528256"/>
                  </a:lnTo>
                  <a:lnTo>
                    <a:pt x="878255" y="519938"/>
                  </a:lnTo>
                  <a:close/>
                </a:path>
                <a:path w="1112520" h="725170">
                  <a:moveTo>
                    <a:pt x="989495" y="625208"/>
                  </a:moveTo>
                  <a:lnTo>
                    <a:pt x="960589" y="604532"/>
                  </a:lnTo>
                  <a:lnTo>
                    <a:pt x="954430" y="606590"/>
                  </a:lnTo>
                  <a:lnTo>
                    <a:pt x="948055" y="610882"/>
                  </a:lnTo>
                  <a:lnTo>
                    <a:pt x="945667" y="622350"/>
                  </a:lnTo>
                  <a:lnTo>
                    <a:pt x="949655" y="625932"/>
                  </a:lnTo>
                  <a:lnTo>
                    <a:pt x="953643" y="630224"/>
                  </a:lnTo>
                  <a:lnTo>
                    <a:pt x="960805" y="633095"/>
                  </a:lnTo>
                  <a:lnTo>
                    <a:pt x="973556" y="634517"/>
                  </a:lnTo>
                  <a:lnTo>
                    <a:pt x="979932" y="633095"/>
                  </a:lnTo>
                  <a:lnTo>
                    <a:pt x="983907" y="630224"/>
                  </a:lnTo>
                  <a:lnTo>
                    <a:pt x="989495" y="625208"/>
                  </a:lnTo>
                  <a:close/>
                </a:path>
                <a:path w="1112520" h="725170">
                  <a:moveTo>
                    <a:pt x="1112177" y="702564"/>
                  </a:moveTo>
                  <a:lnTo>
                    <a:pt x="1108989" y="696836"/>
                  </a:lnTo>
                  <a:lnTo>
                    <a:pt x="1104214" y="691819"/>
                  </a:lnTo>
                  <a:lnTo>
                    <a:pt x="1098105" y="687895"/>
                  </a:lnTo>
                  <a:lnTo>
                    <a:pt x="1091171" y="686714"/>
                  </a:lnTo>
                  <a:lnTo>
                    <a:pt x="1084376" y="688086"/>
                  </a:lnTo>
                  <a:lnTo>
                    <a:pt x="1078712" y="691819"/>
                  </a:lnTo>
                  <a:lnTo>
                    <a:pt x="1073937" y="695401"/>
                  </a:lnTo>
                  <a:lnTo>
                    <a:pt x="1072349" y="699693"/>
                  </a:lnTo>
                  <a:lnTo>
                    <a:pt x="1072349" y="708291"/>
                  </a:lnTo>
                  <a:lnTo>
                    <a:pt x="1074737" y="712584"/>
                  </a:lnTo>
                  <a:lnTo>
                    <a:pt x="1078712" y="716876"/>
                  </a:lnTo>
                  <a:lnTo>
                    <a:pt x="1084859" y="722376"/>
                  </a:lnTo>
                  <a:lnTo>
                    <a:pt x="1091361" y="724852"/>
                  </a:lnTo>
                  <a:lnTo>
                    <a:pt x="1098321" y="724230"/>
                  </a:lnTo>
                  <a:lnTo>
                    <a:pt x="1105801" y="720458"/>
                  </a:lnTo>
                  <a:lnTo>
                    <a:pt x="1109789" y="717600"/>
                  </a:lnTo>
                  <a:lnTo>
                    <a:pt x="1112177" y="713308"/>
                  </a:lnTo>
                  <a:lnTo>
                    <a:pt x="1112177" y="702564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496811"/>
              <a:ext cx="4485640" cy="277495"/>
            </a:xfrm>
            <a:custGeom>
              <a:avLst/>
              <a:gdLst/>
              <a:ahLst/>
              <a:cxnLst/>
              <a:rect l="l" t="t" r="r" b="b"/>
              <a:pathLst>
                <a:path w="4485640" h="277495">
                  <a:moveTo>
                    <a:pt x="0" y="0"/>
                  </a:moveTo>
                  <a:lnTo>
                    <a:pt x="4485132" y="0"/>
                  </a:lnTo>
                  <a:lnTo>
                    <a:pt x="4485132" y="277367"/>
                  </a:lnTo>
                  <a:lnTo>
                    <a:pt x="0" y="277367"/>
                  </a:lnTo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595" y="6414515"/>
              <a:ext cx="440435" cy="4419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8188" y="6419088"/>
              <a:ext cx="441959" cy="4389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98335" y="0"/>
              <a:ext cx="5693663" cy="6857999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47141" y="258691"/>
            <a:ext cx="544893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874520" marR="5080" indent="-1862455">
              <a:lnSpc>
                <a:spcPts val="3890"/>
              </a:lnSpc>
              <a:spcBef>
                <a:spcPts val="585"/>
              </a:spcBef>
            </a:pPr>
            <a:r>
              <a:rPr b="1" spc="-10" dirty="0">
                <a:latin typeface="Calibri"/>
                <a:cs typeface="Calibri"/>
              </a:rPr>
              <a:t>Kde môžete </a:t>
            </a:r>
            <a:r>
              <a:rPr b="1" dirty="0">
                <a:latin typeface="Calibri"/>
                <a:cs typeface="Calibri"/>
              </a:rPr>
              <a:t>nájsť </a:t>
            </a:r>
            <a:r>
              <a:rPr b="1" spc="-5" dirty="0">
                <a:latin typeface="Calibri"/>
                <a:cs typeface="Calibri"/>
              </a:rPr>
              <a:t>finančnú podporu</a:t>
            </a:r>
            <a:r>
              <a:rPr b="1" spc="-15" dirty="0">
                <a:latin typeface="Calibri"/>
                <a:cs typeface="Calibri"/>
              </a:rPr>
              <a:t>?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71685" y="655930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1400" y="1485377"/>
            <a:ext cx="5210810" cy="284797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2800" b="1" spc="-30" dirty="0">
                <a:solidFill>
                  <a:srgbClr val="6C6A39"/>
                </a:solidFill>
                <a:latin typeface="Calibri"/>
                <a:cs typeface="Calibri"/>
              </a:rPr>
              <a:t>V </a:t>
            </a:r>
            <a:r>
              <a:rPr sz="2800" b="1" spc="-5" dirty="0">
                <a:solidFill>
                  <a:srgbClr val="6C6A39"/>
                </a:solidFill>
                <a:latin typeface="Calibri"/>
                <a:cs typeface="Calibri"/>
              </a:rPr>
              <a:t>tejto časti </a:t>
            </a:r>
            <a:r>
              <a:rPr sz="2800" b="1" spc="-15" dirty="0">
                <a:solidFill>
                  <a:srgbClr val="6C6A39"/>
                </a:solidFill>
                <a:latin typeface="Calibri"/>
                <a:cs typeface="Calibri"/>
              </a:rPr>
              <a:t>vám predstavíme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5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15" dirty="0">
                <a:solidFill>
                  <a:srgbClr val="6C6A39"/>
                </a:solidFill>
                <a:latin typeface="Calibri"/>
                <a:cs typeface="Calibri"/>
              </a:rPr>
              <a:t>Súkromné investície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priatelia a 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rodina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1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Mikroúvery a mikrofinancovanie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Crowdfunding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6C6A39"/>
                </a:solidFill>
                <a:latin typeface="Calibri"/>
                <a:cs typeface="Calibri"/>
              </a:rPr>
              <a:t>Bankové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úvery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1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15" dirty="0">
                <a:solidFill>
                  <a:srgbClr val="6C6A39"/>
                </a:solidFill>
                <a:latin typeface="Calibri"/>
                <a:cs typeface="Calibri"/>
              </a:rPr>
              <a:t>Granty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6089" y="571501"/>
            <a:ext cx="6005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6285" algn="l"/>
              </a:tabLst>
            </a:pPr>
            <a:r>
              <a:rPr b="1" dirty="0">
                <a:latin typeface="Calibri"/>
                <a:cs typeface="Calibri"/>
              </a:rPr>
              <a:t>1. </a:t>
            </a:r>
            <a:r>
              <a:rPr b="1" spc="-5" dirty="0">
                <a:latin typeface="Calibri"/>
                <a:cs typeface="Calibri"/>
              </a:rPr>
              <a:t>Možnosti finančnej podpory...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2019" y="1723071"/>
            <a:ext cx="6572884" cy="17059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200" b="1" spc="-20" dirty="0">
                <a:solidFill>
                  <a:srgbClr val="5F210F"/>
                </a:solidFill>
                <a:latin typeface="Calibri"/>
                <a:cs typeface="Calibri"/>
              </a:rPr>
              <a:t>Súkromné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investície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môžu byť často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dobrou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voľbou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nové podnikanie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, najmä ak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nemôžete úplne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preukázať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základ podnikania.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Pracujete na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základe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prognóz. Má aj ďalšie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výhody,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ako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z="2200" spc="-5" dirty="0" err="1">
                <a:solidFill>
                  <a:srgbClr val="5F210F"/>
                </a:solidFill>
                <a:latin typeface="Calibri"/>
                <a:cs typeface="Calibri"/>
              </a:rPr>
              <a:t>napr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r>
              <a:rPr lang="en-GB" sz="2200" spc="-5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lang="sk-SK" sz="2200" spc="-10" dirty="0">
                <a:solidFill>
                  <a:srgbClr val="5F210F"/>
                </a:solidFill>
                <a:latin typeface="Calibri"/>
                <a:cs typeface="Calibri"/>
              </a:rPr>
              <a:t>silná kontaktná základňa alebo poradenstvo a pomoc, ktoré tradiční veritelia neposkytujú.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2019" y="3581843"/>
            <a:ext cx="6571615" cy="78226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200" spc="-10" dirty="0" err="1">
                <a:solidFill>
                  <a:srgbClr val="5F210F"/>
                </a:solidFill>
                <a:latin typeface="Calibri"/>
                <a:cs typeface="Calibri"/>
              </a:rPr>
              <a:t>Drobní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 poľnohospodári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možno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budú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musieť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začať v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blízkosti </a:t>
            </a:r>
            <a:r>
              <a:rPr sz="2200" spc="-5" dirty="0" err="1">
                <a:solidFill>
                  <a:srgbClr val="5F210F"/>
                </a:solidFill>
                <a:latin typeface="Calibri"/>
                <a:cs typeface="Calibri"/>
              </a:rPr>
              <a:t>domova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s</a:t>
            </a:r>
            <a:r>
              <a:rPr lang="en-GB" sz="2200" dirty="0">
                <a:solidFill>
                  <a:srgbClr val="5F210F"/>
                </a:solidFill>
                <a:latin typeface="Calibri"/>
                <a:cs typeface="Calibri"/>
              </a:rPr>
              <a:t> p</a:t>
            </a:r>
            <a:r>
              <a:rPr lang="sk-SK" sz="2200" b="1" spc="-5" dirty="0" err="1">
                <a:solidFill>
                  <a:srgbClr val="5F210F"/>
                </a:solidFill>
                <a:latin typeface="Calibri"/>
                <a:cs typeface="Calibri"/>
              </a:rPr>
              <a:t>riateľmi</a:t>
            </a:r>
            <a:r>
              <a:rPr lang="sk-SK" sz="2200" b="1" spc="-5" dirty="0">
                <a:solidFill>
                  <a:srgbClr val="5F210F"/>
                </a:solidFill>
                <a:latin typeface="Calibri"/>
                <a:cs typeface="Calibri"/>
              </a:rPr>
              <a:t> a </a:t>
            </a:r>
            <a:r>
              <a:rPr lang="sk-SK" sz="2200" b="1" spc="-10" dirty="0">
                <a:solidFill>
                  <a:srgbClr val="5F210F"/>
                </a:solidFill>
                <a:latin typeface="Calibri"/>
                <a:cs typeface="Calibri"/>
              </a:rPr>
              <a:t>rodinou</a:t>
            </a:r>
            <a:r>
              <a:rPr lang="sk-SK" sz="2200" spc="-10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4795" y="4441157"/>
            <a:ext cx="6573520" cy="203940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200" spc="-20" dirty="0" err="1">
                <a:solidFill>
                  <a:srgbClr val="5F210F"/>
                </a:solidFill>
                <a:latin typeface="Calibri"/>
                <a:cs typeface="Calibri"/>
              </a:rPr>
              <a:t>Dbajte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 na to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aby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ste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čo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 najviac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oddelili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osobné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profesionálne vzťahy, a to tak, že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si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všetko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dáte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písomne a jasne im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vysvetlíte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riziko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spojené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investíciou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do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vášho projektu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uistite sa, že chápu, že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o svoju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investíciu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môžu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prísť. Neriskujte stratu priateľov alebo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rodiny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kvôli investícii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do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vášho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malého hospodárstva!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FF82D197-8BCD-DBDB-A782-6515803D5FE4}"/>
              </a:ext>
            </a:extLst>
          </p:cNvPr>
          <p:cNvSpPr txBox="1"/>
          <p:nvPr/>
        </p:nvSpPr>
        <p:spPr>
          <a:xfrm>
            <a:off x="2703777" y="6425698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7069" y="571785"/>
            <a:ext cx="6005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6285" algn="l"/>
              </a:tabLst>
            </a:pPr>
            <a:r>
              <a:rPr b="1" dirty="0">
                <a:latin typeface="Calibri"/>
                <a:cs typeface="Calibri"/>
              </a:rPr>
              <a:t>2. </a:t>
            </a:r>
            <a:r>
              <a:rPr b="1" spc="-5" dirty="0">
                <a:latin typeface="Calibri"/>
                <a:cs typeface="Calibri"/>
              </a:rPr>
              <a:t>Možnosti finančnej podpory...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0511" y="1679507"/>
            <a:ext cx="6691630" cy="4875694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Opýtajte sa </a:t>
            </a:r>
            <a:r>
              <a:rPr sz="2000" b="1" spc="-10" dirty="0">
                <a:solidFill>
                  <a:srgbClr val="5F210F"/>
                </a:solidFill>
                <a:latin typeface="Calibri"/>
                <a:cs typeface="Calibri"/>
              </a:rPr>
              <a:t>svojej </a:t>
            </a: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komunity/siete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45"/>
              </a:spcBef>
              <a:tabLst>
                <a:tab pos="2636520" algn="l"/>
                <a:tab pos="2929255" algn="l"/>
                <a:tab pos="3590290" algn="l"/>
              </a:tabLst>
            </a:pP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Možno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neviete,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kde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začať.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Pravdepodobne bude najlepšie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začať v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blízkosti domova. Stretnite sa s inými drobnými poľnohospodármi,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farmármi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miestnym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družstvom. Ďalšou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možnosťou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000" spc="-20" dirty="0">
                <a:solidFill>
                  <a:srgbClr val="5F210F"/>
                </a:solidFill>
                <a:latin typeface="Calibri"/>
                <a:cs typeface="Calibri"/>
              </a:rPr>
              <a:t>nadviazať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kontakt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miestnou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kanceláriou pre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rozvoj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poľnohospodárstva a podnikania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Niektoré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možnosti, ktoré </a:t>
            </a:r>
            <a:r>
              <a:rPr sz="2000" spc="-20" dirty="0">
                <a:solidFill>
                  <a:srgbClr val="5F210F"/>
                </a:solidFill>
                <a:latin typeface="Calibri"/>
                <a:cs typeface="Calibri"/>
              </a:rPr>
              <a:t>môžu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byť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k dispozícii, ak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pridávate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hodnotu svojim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primárnym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produktom...</a:t>
            </a:r>
            <a:endParaRPr sz="2000" dirty="0">
              <a:latin typeface="Calibri"/>
              <a:cs typeface="Calibri"/>
            </a:endParaRPr>
          </a:p>
          <a:p>
            <a:pPr marL="354965" marR="160020" indent="-342900">
              <a:lnSpc>
                <a:spcPts val="2380"/>
              </a:lnSpc>
              <a:spcBef>
                <a:spcPts val="6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5F210F"/>
                </a:solidFill>
                <a:latin typeface="Calibri"/>
                <a:cs typeface="Calibri"/>
              </a:rPr>
              <a:t>Mikropôžičky </a:t>
            </a:r>
            <a:r>
              <a:rPr sz="2000" spc="-3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zvyčajne vzťahujú </a:t>
            </a:r>
            <a:r>
              <a:rPr sz="2000" spc="-2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malé pôžičky,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často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bez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zábezpeky, </a:t>
            </a:r>
            <a:r>
              <a:rPr sz="2000" spc="-20" dirty="0">
                <a:solidFill>
                  <a:srgbClr val="5F210F"/>
                </a:solidFill>
                <a:latin typeface="Calibri"/>
                <a:cs typeface="Calibri"/>
              </a:rPr>
              <a:t>poskytované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jednotlivcom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prostredníctvom skupinových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pôžičiek.</a:t>
            </a:r>
            <a:endParaRPr sz="2000" dirty="0">
              <a:latin typeface="Calibri"/>
              <a:cs typeface="Calibri"/>
            </a:endParaRPr>
          </a:p>
          <a:p>
            <a:pPr marL="355600" marR="601980" indent="-342900">
              <a:lnSpc>
                <a:spcPts val="2380"/>
              </a:lnSpc>
              <a:spcBef>
                <a:spcPts val="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5F210F"/>
                </a:solidFill>
                <a:latin typeface="Calibri"/>
                <a:cs typeface="Calibri"/>
              </a:rPr>
              <a:t>Mikrofinancovanie </a:t>
            </a:r>
            <a:r>
              <a:rPr sz="2000" spc="-3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vzťahuje</a:t>
            </a:r>
            <a:r>
              <a:rPr sz="2000" spc="-30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širšiu </a:t>
            </a:r>
            <a:r>
              <a:rPr sz="2000" spc="-20" dirty="0">
                <a:solidFill>
                  <a:srgbClr val="5F210F"/>
                </a:solidFill>
                <a:latin typeface="Calibri"/>
                <a:cs typeface="Calibri"/>
              </a:rPr>
              <a:t>škálu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finančných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produktov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služieb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vrátane pôžičiek a inej finančnej podpory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určenej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klientom s nízkymi príjmami.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AFF09BC7-9959-D63B-641B-E2C252659BB9}"/>
              </a:ext>
            </a:extLst>
          </p:cNvPr>
          <p:cNvSpPr txBox="1"/>
          <p:nvPr/>
        </p:nvSpPr>
        <p:spPr>
          <a:xfrm>
            <a:off x="2703777" y="6425698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12192000" cy="5118100"/>
            <a:chOff x="0" y="1740407"/>
            <a:chExt cx="12192000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12192000" cy="5118100"/>
            </a:xfrm>
            <a:custGeom>
              <a:avLst/>
              <a:gdLst/>
              <a:ahLst/>
              <a:cxnLst/>
              <a:rect l="l" t="t" r="r" b="b"/>
              <a:pathLst>
                <a:path w="12192000" h="5118100">
                  <a:moveTo>
                    <a:pt x="12192000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12192000" y="51175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3796" y="6382511"/>
            <a:ext cx="440435" cy="4419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95388" y="6385572"/>
            <a:ext cx="441947" cy="44194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26413" y="1819269"/>
            <a:ext cx="11454130" cy="43186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7150">
              <a:lnSpc>
                <a:spcPts val="2590"/>
              </a:lnSpc>
              <a:spcBef>
                <a:spcPts val="425"/>
              </a:spcBef>
              <a:tabLst>
                <a:tab pos="3111500" algn="l"/>
                <a:tab pos="8963660" algn="l"/>
                <a:tab pos="9432925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Možno, že účtovníctvo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nie 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vašou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najsilnejšou stránkou ako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malého poľnohospodára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?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predsa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pochopenie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financií,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peňažných </a:t>
            </a:r>
            <a:r>
              <a:rPr sz="2400" spc="-50" dirty="0">
                <a:solidFill>
                  <a:srgbClr val="5F210F"/>
                </a:solidFill>
                <a:latin typeface="Calibri"/>
                <a:cs typeface="Calibri"/>
              </a:rPr>
              <a:t>tokov,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rozpočtových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prognóz,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zisku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straty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atď.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nevyhnutné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pochopenie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celkového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stavu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vášho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malého podniku.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Preto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by mal každý drobný poľnohospodár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považovať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finančnú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gramotnosť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za svoju prioritu.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Začnime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tým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máte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...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Pravdepodobne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máte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všeobecnú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predstavu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príjmoch a výdavkoch.</a:t>
            </a:r>
            <a:endParaRPr sz="2400">
              <a:latin typeface="Calibri"/>
              <a:cs typeface="Calibri"/>
            </a:endParaRPr>
          </a:p>
          <a:p>
            <a:pPr marL="355600" marR="258445" indent="-342900">
              <a:lnSpc>
                <a:spcPts val="2590"/>
              </a:lnSpc>
              <a:spcBef>
                <a:spcPts val="10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Viete,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kam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pozrieť vo finančných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výkazoch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aby ste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zistili,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koľko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hotovosti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máte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banke alebo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aký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váš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čistý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príjem.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00"/>
              </a:spcBef>
              <a:tabLst>
                <a:tab pos="10887710" algn="l"/>
              </a:tabLst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Možno </a:t>
            </a:r>
            <a:r>
              <a:rPr sz="2400" spc="-204" dirty="0">
                <a:solidFill>
                  <a:srgbClr val="5F210F"/>
                </a:solidFill>
                <a:latin typeface="Calibri"/>
                <a:cs typeface="Calibri"/>
              </a:rPr>
              <a:t>však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neviete, ako naplno využiť finančné údaje, ktoré máte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k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 dispozícii. Práve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tu prichádzame na rad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my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8217" y="513631"/>
            <a:ext cx="9067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6C6A39"/>
                </a:solidFill>
              </a:rPr>
              <a:t>Základy finančnej </a:t>
            </a:r>
            <a:r>
              <a:rPr spc="-20" dirty="0">
                <a:solidFill>
                  <a:srgbClr val="6C6A39"/>
                </a:solidFill>
              </a:rPr>
              <a:t>gramotnosti </a:t>
            </a:r>
            <a:r>
              <a:rPr spc="-5" dirty="0">
                <a:solidFill>
                  <a:srgbClr val="6C6A39"/>
                </a:solidFill>
              </a:rPr>
              <a:t>drobného poľnohospodára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9985253" y="309372"/>
            <a:ext cx="1280160" cy="1079500"/>
            <a:chOff x="9985253" y="309372"/>
            <a:chExt cx="1280160" cy="1079500"/>
          </a:xfrm>
        </p:grpSpPr>
        <p:sp>
          <p:nvSpPr>
            <p:cNvPr id="10" name="object 10"/>
            <p:cNvSpPr/>
            <p:nvPr/>
          </p:nvSpPr>
          <p:spPr>
            <a:xfrm>
              <a:off x="9985248" y="309371"/>
              <a:ext cx="1280160" cy="1079500"/>
            </a:xfrm>
            <a:custGeom>
              <a:avLst/>
              <a:gdLst/>
              <a:ahLst/>
              <a:cxnLst/>
              <a:rect l="l" t="t" r="r" b="b"/>
              <a:pathLst>
                <a:path w="1280159" h="1079500">
                  <a:moveTo>
                    <a:pt x="611124" y="330974"/>
                  </a:moveTo>
                  <a:lnTo>
                    <a:pt x="607402" y="291604"/>
                  </a:lnTo>
                  <a:lnTo>
                    <a:pt x="596760" y="253504"/>
                  </a:lnTo>
                  <a:lnTo>
                    <a:pt x="579970" y="216674"/>
                  </a:lnTo>
                  <a:lnTo>
                    <a:pt x="557796" y="181114"/>
                  </a:lnTo>
                  <a:lnTo>
                    <a:pt x="524992" y="202704"/>
                  </a:lnTo>
                  <a:lnTo>
                    <a:pt x="546519" y="231914"/>
                  </a:lnTo>
                  <a:lnTo>
                    <a:pt x="561898" y="263664"/>
                  </a:lnTo>
                  <a:lnTo>
                    <a:pt x="571131" y="296684"/>
                  </a:lnTo>
                  <a:lnTo>
                    <a:pt x="574205" y="330974"/>
                  </a:lnTo>
                  <a:lnTo>
                    <a:pt x="568807" y="376694"/>
                  </a:lnTo>
                  <a:lnTo>
                    <a:pt x="553313" y="418604"/>
                  </a:lnTo>
                  <a:lnTo>
                    <a:pt x="528789" y="456704"/>
                  </a:lnTo>
                  <a:lnTo>
                    <a:pt x="496277" y="489724"/>
                  </a:lnTo>
                  <a:lnTo>
                    <a:pt x="456844" y="517664"/>
                  </a:lnTo>
                  <a:lnTo>
                    <a:pt x="411556" y="537984"/>
                  </a:lnTo>
                  <a:lnTo>
                    <a:pt x="365023" y="550964"/>
                  </a:lnTo>
                  <a:lnTo>
                    <a:pt x="365023" y="587514"/>
                  </a:lnTo>
                  <a:lnTo>
                    <a:pt x="365023" y="629424"/>
                  </a:lnTo>
                  <a:lnTo>
                    <a:pt x="328117" y="629424"/>
                  </a:lnTo>
                  <a:lnTo>
                    <a:pt x="324015" y="631964"/>
                  </a:lnTo>
                  <a:lnTo>
                    <a:pt x="324015" y="607834"/>
                  </a:lnTo>
                  <a:lnTo>
                    <a:pt x="319913" y="597674"/>
                  </a:lnTo>
                  <a:lnTo>
                    <a:pt x="319913" y="591324"/>
                  </a:lnTo>
                  <a:lnTo>
                    <a:pt x="329844" y="591324"/>
                  </a:lnTo>
                  <a:lnTo>
                    <a:pt x="365023" y="587514"/>
                  </a:lnTo>
                  <a:lnTo>
                    <a:pt x="365023" y="550964"/>
                  </a:lnTo>
                  <a:lnTo>
                    <a:pt x="361454" y="551954"/>
                  </a:lnTo>
                  <a:lnTo>
                    <a:pt x="307606" y="555764"/>
                  </a:lnTo>
                  <a:lnTo>
                    <a:pt x="253758" y="551954"/>
                  </a:lnTo>
                  <a:lnTo>
                    <a:pt x="203657" y="537984"/>
                  </a:lnTo>
                  <a:lnTo>
                    <a:pt x="158369" y="517664"/>
                  </a:lnTo>
                  <a:lnTo>
                    <a:pt x="118935" y="489724"/>
                  </a:lnTo>
                  <a:lnTo>
                    <a:pt x="86423" y="456704"/>
                  </a:lnTo>
                  <a:lnTo>
                    <a:pt x="61899" y="418604"/>
                  </a:lnTo>
                  <a:lnTo>
                    <a:pt x="46405" y="376694"/>
                  </a:lnTo>
                  <a:lnTo>
                    <a:pt x="41008" y="330974"/>
                  </a:lnTo>
                  <a:lnTo>
                    <a:pt x="46405" y="285254"/>
                  </a:lnTo>
                  <a:lnTo>
                    <a:pt x="61899" y="243344"/>
                  </a:lnTo>
                  <a:lnTo>
                    <a:pt x="86423" y="205244"/>
                  </a:lnTo>
                  <a:lnTo>
                    <a:pt x="118935" y="170954"/>
                  </a:lnTo>
                  <a:lnTo>
                    <a:pt x="158369" y="144284"/>
                  </a:lnTo>
                  <a:lnTo>
                    <a:pt x="203657" y="122694"/>
                  </a:lnTo>
                  <a:lnTo>
                    <a:pt x="253758" y="109994"/>
                  </a:lnTo>
                  <a:lnTo>
                    <a:pt x="307606" y="104914"/>
                  </a:lnTo>
                  <a:lnTo>
                    <a:pt x="343750" y="107454"/>
                  </a:lnTo>
                  <a:lnTo>
                    <a:pt x="378358" y="113804"/>
                  </a:lnTo>
                  <a:lnTo>
                    <a:pt x="411429" y="122694"/>
                  </a:lnTo>
                  <a:lnTo>
                    <a:pt x="442963" y="136664"/>
                  </a:lnTo>
                  <a:lnTo>
                    <a:pt x="463473" y="104914"/>
                  </a:lnTo>
                  <a:lnTo>
                    <a:pt x="425856" y="89674"/>
                  </a:lnTo>
                  <a:lnTo>
                    <a:pt x="387083" y="79514"/>
                  </a:lnTo>
                  <a:lnTo>
                    <a:pt x="347535" y="73164"/>
                  </a:lnTo>
                  <a:lnTo>
                    <a:pt x="307606" y="70624"/>
                  </a:lnTo>
                  <a:lnTo>
                    <a:pt x="257136" y="74434"/>
                  </a:lnTo>
                  <a:lnTo>
                    <a:pt x="209461" y="84594"/>
                  </a:lnTo>
                  <a:lnTo>
                    <a:pt x="165188" y="99834"/>
                  </a:lnTo>
                  <a:lnTo>
                    <a:pt x="124904" y="121424"/>
                  </a:lnTo>
                  <a:lnTo>
                    <a:pt x="89204" y="146824"/>
                  </a:lnTo>
                  <a:lnTo>
                    <a:pt x="58661" y="177304"/>
                  </a:lnTo>
                  <a:lnTo>
                    <a:pt x="33883" y="211594"/>
                  </a:lnTo>
                  <a:lnTo>
                    <a:pt x="15455" y="249694"/>
                  </a:lnTo>
                  <a:lnTo>
                    <a:pt x="3962" y="289064"/>
                  </a:lnTo>
                  <a:lnTo>
                    <a:pt x="0" y="330974"/>
                  </a:lnTo>
                  <a:lnTo>
                    <a:pt x="5118" y="379234"/>
                  </a:lnTo>
                  <a:lnTo>
                    <a:pt x="19850" y="423684"/>
                  </a:lnTo>
                  <a:lnTo>
                    <a:pt x="43256" y="464324"/>
                  </a:lnTo>
                  <a:lnTo>
                    <a:pt x="74422" y="501154"/>
                  </a:lnTo>
                  <a:lnTo>
                    <a:pt x="112395" y="532904"/>
                  </a:lnTo>
                  <a:lnTo>
                    <a:pt x="156260" y="558304"/>
                  </a:lnTo>
                  <a:lnTo>
                    <a:pt x="205066" y="577354"/>
                  </a:lnTo>
                  <a:lnTo>
                    <a:pt x="114833" y="629424"/>
                  </a:lnTo>
                  <a:lnTo>
                    <a:pt x="84264" y="652284"/>
                  </a:lnTo>
                  <a:lnTo>
                    <a:pt x="60998" y="680224"/>
                  </a:lnTo>
                  <a:lnTo>
                    <a:pt x="46202" y="711974"/>
                  </a:lnTo>
                  <a:lnTo>
                    <a:pt x="41008" y="746264"/>
                  </a:lnTo>
                  <a:lnTo>
                    <a:pt x="41706" y="757694"/>
                  </a:lnTo>
                  <a:lnTo>
                    <a:pt x="43573" y="769124"/>
                  </a:lnTo>
                  <a:lnTo>
                    <a:pt x="46202" y="780554"/>
                  </a:lnTo>
                  <a:lnTo>
                    <a:pt x="49212" y="791984"/>
                  </a:lnTo>
                  <a:lnTo>
                    <a:pt x="123037" y="978674"/>
                  </a:lnTo>
                  <a:lnTo>
                    <a:pt x="123037" y="990104"/>
                  </a:lnTo>
                  <a:lnTo>
                    <a:pt x="69723" y="1079004"/>
                  </a:lnTo>
                  <a:lnTo>
                    <a:pt x="467563" y="1079004"/>
                  </a:lnTo>
                  <a:lnTo>
                    <a:pt x="449287" y="1048524"/>
                  </a:lnTo>
                  <a:lnTo>
                    <a:pt x="428713" y="1014234"/>
                  </a:lnTo>
                  <a:lnTo>
                    <a:pt x="414248" y="990104"/>
                  </a:lnTo>
                  <a:lnTo>
                    <a:pt x="414248" y="976134"/>
                  </a:lnTo>
                  <a:lnTo>
                    <a:pt x="414248" y="938034"/>
                  </a:lnTo>
                  <a:lnTo>
                    <a:pt x="414248" y="906284"/>
                  </a:lnTo>
                  <a:lnTo>
                    <a:pt x="414248" y="871994"/>
                  </a:lnTo>
                  <a:lnTo>
                    <a:pt x="434759" y="871994"/>
                  </a:lnTo>
                  <a:lnTo>
                    <a:pt x="477824" y="855484"/>
                  </a:lnTo>
                  <a:lnTo>
                    <a:pt x="496277" y="819924"/>
                  </a:lnTo>
                  <a:lnTo>
                    <a:pt x="494868" y="809764"/>
                  </a:lnTo>
                  <a:lnTo>
                    <a:pt x="491680" y="802144"/>
                  </a:lnTo>
                  <a:lnTo>
                    <a:pt x="491147" y="800874"/>
                  </a:lnTo>
                  <a:lnTo>
                    <a:pt x="485889" y="793254"/>
                  </a:lnTo>
                  <a:lnTo>
                    <a:pt x="479869" y="784364"/>
                  </a:lnTo>
                  <a:lnTo>
                    <a:pt x="496277" y="750074"/>
                  </a:lnTo>
                  <a:lnTo>
                    <a:pt x="494868" y="739914"/>
                  </a:lnTo>
                  <a:lnTo>
                    <a:pt x="492213" y="733564"/>
                  </a:lnTo>
                  <a:lnTo>
                    <a:pt x="491147" y="731024"/>
                  </a:lnTo>
                  <a:lnTo>
                    <a:pt x="485889" y="723404"/>
                  </a:lnTo>
                  <a:lnTo>
                    <a:pt x="479869" y="715784"/>
                  </a:lnTo>
                  <a:lnTo>
                    <a:pt x="485889" y="708164"/>
                  </a:lnTo>
                  <a:lnTo>
                    <a:pt x="491147" y="699274"/>
                  </a:lnTo>
                  <a:lnTo>
                    <a:pt x="491680" y="698004"/>
                  </a:lnTo>
                  <a:lnTo>
                    <a:pt x="494868" y="690384"/>
                  </a:lnTo>
                  <a:lnTo>
                    <a:pt x="496277" y="681494"/>
                  </a:lnTo>
                  <a:lnTo>
                    <a:pt x="496277" y="670064"/>
                  </a:lnTo>
                  <a:lnTo>
                    <a:pt x="492175" y="663714"/>
                  </a:lnTo>
                  <a:lnTo>
                    <a:pt x="516788" y="663714"/>
                  </a:lnTo>
                  <a:lnTo>
                    <a:pt x="540245" y="659904"/>
                  </a:lnTo>
                  <a:lnTo>
                    <a:pt x="559854" y="648474"/>
                  </a:lnTo>
                  <a:lnTo>
                    <a:pt x="573303" y="631964"/>
                  </a:lnTo>
                  <a:lnTo>
                    <a:pt x="578307" y="611644"/>
                  </a:lnTo>
                  <a:lnTo>
                    <a:pt x="573938" y="593864"/>
                  </a:lnTo>
                  <a:lnTo>
                    <a:pt x="540245" y="563384"/>
                  </a:lnTo>
                  <a:lnTo>
                    <a:pt x="529094" y="561581"/>
                  </a:lnTo>
                  <a:lnTo>
                    <a:pt x="529094" y="611644"/>
                  </a:lnTo>
                  <a:lnTo>
                    <a:pt x="527621" y="619264"/>
                  </a:lnTo>
                  <a:lnTo>
                    <a:pt x="523455" y="624344"/>
                  </a:lnTo>
                  <a:lnTo>
                    <a:pt x="516978" y="628154"/>
                  </a:lnTo>
                  <a:lnTo>
                    <a:pt x="508584" y="629424"/>
                  </a:lnTo>
                  <a:lnTo>
                    <a:pt x="447065" y="629424"/>
                  </a:lnTo>
                  <a:lnTo>
                    <a:pt x="447065" y="681494"/>
                  </a:lnTo>
                  <a:lnTo>
                    <a:pt x="447065" y="750074"/>
                  </a:lnTo>
                  <a:lnTo>
                    <a:pt x="447065" y="819924"/>
                  </a:lnTo>
                  <a:lnTo>
                    <a:pt x="445592" y="826274"/>
                  </a:lnTo>
                  <a:lnTo>
                    <a:pt x="441426" y="832624"/>
                  </a:lnTo>
                  <a:lnTo>
                    <a:pt x="434949" y="835164"/>
                  </a:lnTo>
                  <a:lnTo>
                    <a:pt x="426554" y="836434"/>
                  </a:lnTo>
                  <a:lnTo>
                    <a:pt x="393738" y="836434"/>
                  </a:lnTo>
                  <a:lnTo>
                    <a:pt x="393738" y="1048524"/>
                  </a:lnTo>
                  <a:lnTo>
                    <a:pt x="131241" y="1048524"/>
                  </a:lnTo>
                  <a:lnTo>
                    <a:pt x="151752" y="1014234"/>
                  </a:lnTo>
                  <a:lnTo>
                    <a:pt x="373240" y="1014234"/>
                  </a:lnTo>
                  <a:lnTo>
                    <a:pt x="393738" y="1048524"/>
                  </a:lnTo>
                  <a:lnTo>
                    <a:pt x="393738" y="836434"/>
                  </a:lnTo>
                  <a:lnTo>
                    <a:pt x="365023" y="836434"/>
                  </a:lnTo>
                  <a:lnTo>
                    <a:pt x="365023" y="871994"/>
                  </a:lnTo>
                  <a:lnTo>
                    <a:pt x="365023" y="888504"/>
                  </a:lnTo>
                  <a:lnTo>
                    <a:pt x="365023" y="938034"/>
                  </a:lnTo>
                  <a:lnTo>
                    <a:pt x="365023" y="976134"/>
                  </a:lnTo>
                  <a:lnTo>
                    <a:pt x="159956" y="976134"/>
                  </a:lnTo>
                  <a:lnTo>
                    <a:pt x="82029" y="781824"/>
                  </a:lnTo>
                  <a:lnTo>
                    <a:pt x="73825" y="746264"/>
                  </a:lnTo>
                  <a:lnTo>
                    <a:pt x="77609" y="720864"/>
                  </a:lnTo>
                  <a:lnTo>
                    <a:pt x="88684" y="696734"/>
                  </a:lnTo>
                  <a:lnTo>
                    <a:pt x="106692" y="675144"/>
                  </a:lnTo>
                  <a:lnTo>
                    <a:pt x="131241" y="656094"/>
                  </a:lnTo>
                  <a:lnTo>
                    <a:pt x="237883" y="593864"/>
                  </a:lnTo>
                  <a:lnTo>
                    <a:pt x="241985" y="591324"/>
                  </a:lnTo>
                  <a:lnTo>
                    <a:pt x="254292" y="591324"/>
                  </a:lnTo>
                  <a:lnTo>
                    <a:pt x="265696" y="592594"/>
                  </a:lnTo>
                  <a:lnTo>
                    <a:pt x="274789" y="597674"/>
                  </a:lnTo>
                  <a:lnTo>
                    <a:pt x="280809" y="605294"/>
                  </a:lnTo>
                  <a:lnTo>
                    <a:pt x="282994" y="615454"/>
                  </a:lnTo>
                  <a:lnTo>
                    <a:pt x="282994" y="631964"/>
                  </a:lnTo>
                  <a:lnTo>
                    <a:pt x="278904" y="639584"/>
                  </a:lnTo>
                  <a:lnTo>
                    <a:pt x="270700" y="643394"/>
                  </a:lnTo>
                  <a:lnTo>
                    <a:pt x="241985" y="663714"/>
                  </a:lnTo>
                  <a:lnTo>
                    <a:pt x="225196" y="677684"/>
                  </a:lnTo>
                  <a:lnTo>
                    <a:pt x="212242" y="694194"/>
                  </a:lnTo>
                  <a:lnTo>
                    <a:pt x="203911" y="713244"/>
                  </a:lnTo>
                  <a:lnTo>
                    <a:pt x="200964" y="733564"/>
                  </a:lnTo>
                  <a:lnTo>
                    <a:pt x="200964" y="888504"/>
                  </a:lnTo>
                  <a:lnTo>
                    <a:pt x="205968" y="908824"/>
                  </a:lnTo>
                  <a:lnTo>
                    <a:pt x="219417" y="925334"/>
                  </a:lnTo>
                  <a:lnTo>
                    <a:pt x="239039" y="936764"/>
                  </a:lnTo>
                  <a:lnTo>
                    <a:pt x="262496" y="940574"/>
                  </a:lnTo>
                  <a:lnTo>
                    <a:pt x="356831" y="940574"/>
                  </a:lnTo>
                  <a:lnTo>
                    <a:pt x="365023" y="938034"/>
                  </a:lnTo>
                  <a:lnTo>
                    <a:pt x="365023" y="888504"/>
                  </a:lnTo>
                  <a:lnTo>
                    <a:pt x="363550" y="896124"/>
                  </a:lnTo>
                  <a:lnTo>
                    <a:pt x="359384" y="901204"/>
                  </a:lnTo>
                  <a:lnTo>
                    <a:pt x="352920" y="905014"/>
                  </a:lnTo>
                  <a:lnTo>
                    <a:pt x="344525" y="906284"/>
                  </a:lnTo>
                  <a:lnTo>
                    <a:pt x="262496" y="906284"/>
                  </a:lnTo>
                  <a:lnTo>
                    <a:pt x="254101" y="905014"/>
                  </a:lnTo>
                  <a:lnTo>
                    <a:pt x="247624" y="901204"/>
                  </a:lnTo>
                  <a:lnTo>
                    <a:pt x="243459" y="896124"/>
                  </a:lnTo>
                  <a:lnTo>
                    <a:pt x="241985" y="888504"/>
                  </a:lnTo>
                  <a:lnTo>
                    <a:pt x="241985" y="733564"/>
                  </a:lnTo>
                  <a:lnTo>
                    <a:pt x="266598" y="691654"/>
                  </a:lnTo>
                  <a:lnTo>
                    <a:pt x="282994" y="681494"/>
                  </a:lnTo>
                  <a:lnTo>
                    <a:pt x="284403" y="690384"/>
                  </a:lnTo>
                  <a:lnTo>
                    <a:pt x="288124" y="699274"/>
                  </a:lnTo>
                  <a:lnTo>
                    <a:pt x="293370" y="708164"/>
                  </a:lnTo>
                  <a:lnTo>
                    <a:pt x="299402" y="715784"/>
                  </a:lnTo>
                  <a:lnTo>
                    <a:pt x="293370" y="723404"/>
                  </a:lnTo>
                  <a:lnTo>
                    <a:pt x="288124" y="731024"/>
                  </a:lnTo>
                  <a:lnTo>
                    <a:pt x="284403" y="739914"/>
                  </a:lnTo>
                  <a:lnTo>
                    <a:pt x="282994" y="750074"/>
                  </a:lnTo>
                  <a:lnTo>
                    <a:pt x="283832" y="760234"/>
                  </a:lnTo>
                  <a:lnTo>
                    <a:pt x="286588" y="769124"/>
                  </a:lnTo>
                  <a:lnTo>
                    <a:pt x="291642" y="776744"/>
                  </a:lnTo>
                  <a:lnTo>
                    <a:pt x="299402" y="784364"/>
                  </a:lnTo>
                  <a:lnTo>
                    <a:pt x="293370" y="793254"/>
                  </a:lnTo>
                  <a:lnTo>
                    <a:pt x="288124" y="800874"/>
                  </a:lnTo>
                  <a:lnTo>
                    <a:pt x="284403" y="809764"/>
                  </a:lnTo>
                  <a:lnTo>
                    <a:pt x="282994" y="819924"/>
                  </a:lnTo>
                  <a:lnTo>
                    <a:pt x="287997" y="838974"/>
                  </a:lnTo>
                  <a:lnTo>
                    <a:pt x="301447" y="855484"/>
                  </a:lnTo>
                  <a:lnTo>
                    <a:pt x="321068" y="866914"/>
                  </a:lnTo>
                  <a:lnTo>
                    <a:pt x="344525" y="871994"/>
                  </a:lnTo>
                  <a:lnTo>
                    <a:pt x="365023" y="871994"/>
                  </a:lnTo>
                  <a:lnTo>
                    <a:pt x="365023" y="836434"/>
                  </a:lnTo>
                  <a:lnTo>
                    <a:pt x="344525" y="836434"/>
                  </a:lnTo>
                  <a:lnTo>
                    <a:pt x="336130" y="835164"/>
                  </a:lnTo>
                  <a:lnTo>
                    <a:pt x="329653" y="832624"/>
                  </a:lnTo>
                  <a:lnTo>
                    <a:pt x="325488" y="826274"/>
                  </a:lnTo>
                  <a:lnTo>
                    <a:pt x="324015" y="819924"/>
                  </a:lnTo>
                  <a:lnTo>
                    <a:pt x="325488" y="812304"/>
                  </a:lnTo>
                  <a:lnTo>
                    <a:pt x="329653" y="807224"/>
                  </a:lnTo>
                  <a:lnTo>
                    <a:pt x="336130" y="803414"/>
                  </a:lnTo>
                  <a:lnTo>
                    <a:pt x="344525" y="802144"/>
                  </a:lnTo>
                  <a:lnTo>
                    <a:pt x="426554" y="802144"/>
                  </a:lnTo>
                  <a:lnTo>
                    <a:pt x="434949" y="803414"/>
                  </a:lnTo>
                  <a:lnTo>
                    <a:pt x="441426" y="807224"/>
                  </a:lnTo>
                  <a:lnTo>
                    <a:pt x="445592" y="812304"/>
                  </a:lnTo>
                  <a:lnTo>
                    <a:pt x="447065" y="819924"/>
                  </a:lnTo>
                  <a:lnTo>
                    <a:pt x="447065" y="750074"/>
                  </a:lnTo>
                  <a:lnTo>
                    <a:pt x="445592" y="757694"/>
                  </a:lnTo>
                  <a:lnTo>
                    <a:pt x="441426" y="762774"/>
                  </a:lnTo>
                  <a:lnTo>
                    <a:pt x="434949" y="766584"/>
                  </a:lnTo>
                  <a:lnTo>
                    <a:pt x="426554" y="767854"/>
                  </a:lnTo>
                  <a:lnTo>
                    <a:pt x="344525" y="767854"/>
                  </a:lnTo>
                  <a:lnTo>
                    <a:pt x="336130" y="766584"/>
                  </a:lnTo>
                  <a:lnTo>
                    <a:pt x="329653" y="762774"/>
                  </a:lnTo>
                  <a:lnTo>
                    <a:pt x="325488" y="757694"/>
                  </a:lnTo>
                  <a:lnTo>
                    <a:pt x="324015" y="750074"/>
                  </a:lnTo>
                  <a:lnTo>
                    <a:pt x="325488" y="743724"/>
                  </a:lnTo>
                  <a:lnTo>
                    <a:pt x="329653" y="737374"/>
                  </a:lnTo>
                  <a:lnTo>
                    <a:pt x="336130" y="733564"/>
                  </a:lnTo>
                  <a:lnTo>
                    <a:pt x="434949" y="733564"/>
                  </a:lnTo>
                  <a:lnTo>
                    <a:pt x="441426" y="737374"/>
                  </a:lnTo>
                  <a:lnTo>
                    <a:pt x="445592" y="743724"/>
                  </a:lnTo>
                  <a:lnTo>
                    <a:pt x="447065" y="750074"/>
                  </a:lnTo>
                  <a:lnTo>
                    <a:pt x="447065" y="681494"/>
                  </a:lnTo>
                  <a:lnTo>
                    <a:pt x="445592" y="687844"/>
                  </a:lnTo>
                  <a:lnTo>
                    <a:pt x="441426" y="692924"/>
                  </a:lnTo>
                  <a:lnTo>
                    <a:pt x="434949" y="696734"/>
                  </a:lnTo>
                  <a:lnTo>
                    <a:pt x="426554" y="698004"/>
                  </a:lnTo>
                  <a:lnTo>
                    <a:pt x="344525" y="698004"/>
                  </a:lnTo>
                  <a:lnTo>
                    <a:pt x="336130" y="696734"/>
                  </a:lnTo>
                  <a:lnTo>
                    <a:pt x="329653" y="692924"/>
                  </a:lnTo>
                  <a:lnTo>
                    <a:pt x="325488" y="687844"/>
                  </a:lnTo>
                  <a:lnTo>
                    <a:pt x="324015" y="681494"/>
                  </a:lnTo>
                  <a:lnTo>
                    <a:pt x="325488" y="673874"/>
                  </a:lnTo>
                  <a:lnTo>
                    <a:pt x="329653" y="668794"/>
                  </a:lnTo>
                  <a:lnTo>
                    <a:pt x="336130" y="664984"/>
                  </a:lnTo>
                  <a:lnTo>
                    <a:pt x="344525" y="663714"/>
                  </a:lnTo>
                  <a:lnTo>
                    <a:pt x="426554" y="663714"/>
                  </a:lnTo>
                  <a:lnTo>
                    <a:pt x="434949" y="664984"/>
                  </a:lnTo>
                  <a:lnTo>
                    <a:pt x="441426" y="668794"/>
                  </a:lnTo>
                  <a:lnTo>
                    <a:pt x="445592" y="673874"/>
                  </a:lnTo>
                  <a:lnTo>
                    <a:pt x="447065" y="681494"/>
                  </a:lnTo>
                  <a:lnTo>
                    <a:pt x="447065" y="629424"/>
                  </a:lnTo>
                  <a:lnTo>
                    <a:pt x="406044" y="629424"/>
                  </a:lnTo>
                  <a:lnTo>
                    <a:pt x="406044" y="593864"/>
                  </a:lnTo>
                  <a:lnTo>
                    <a:pt x="508584" y="593864"/>
                  </a:lnTo>
                  <a:lnTo>
                    <a:pt x="516978" y="595134"/>
                  </a:lnTo>
                  <a:lnTo>
                    <a:pt x="523455" y="598944"/>
                  </a:lnTo>
                  <a:lnTo>
                    <a:pt x="527621" y="604024"/>
                  </a:lnTo>
                  <a:lnTo>
                    <a:pt x="529094" y="611644"/>
                  </a:lnTo>
                  <a:lnTo>
                    <a:pt x="529094" y="561581"/>
                  </a:lnTo>
                  <a:lnTo>
                    <a:pt x="516788" y="559574"/>
                  </a:lnTo>
                  <a:lnTo>
                    <a:pt x="463473" y="559574"/>
                  </a:lnTo>
                  <a:lnTo>
                    <a:pt x="469595" y="555764"/>
                  </a:lnTo>
                  <a:lnTo>
                    <a:pt x="504317" y="534174"/>
                  </a:lnTo>
                  <a:lnTo>
                    <a:pt x="540029" y="502424"/>
                  </a:lnTo>
                  <a:lnTo>
                    <a:pt x="569595" y="464324"/>
                  </a:lnTo>
                  <a:lnTo>
                    <a:pt x="591985" y="423684"/>
                  </a:lnTo>
                  <a:lnTo>
                    <a:pt x="606171" y="377964"/>
                  </a:lnTo>
                  <a:lnTo>
                    <a:pt x="611124" y="330974"/>
                  </a:lnTo>
                  <a:close/>
                </a:path>
                <a:path w="1280159" h="1079500">
                  <a:moveTo>
                    <a:pt x="1190231" y="104546"/>
                  </a:moveTo>
                  <a:lnTo>
                    <a:pt x="1187284" y="90449"/>
                  </a:lnTo>
                  <a:lnTo>
                    <a:pt x="1178941" y="79578"/>
                  </a:lnTo>
                  <a:lnTo>
                    <a:pt x="1165987" y="72580"/>
                  </a:lnTo>
                  <a:lnTo>
                    <a:pt x="1153287" y="70713"/>
                  </a:lnTo>
                  <a:lnTo>
                    <a:pt x="1153287" y="104546"/>
                  </a:lnTo>
                  <a:lnTo>
                    <a:pt x="1153287" y="207873"/>
                  </a:lnTo>
                  <a:lnTo>
                    <a:pt x="779716" y="207873"/>
                  </a:lnTo>
                  <a:lnTo>
                    <a:pt x="779716" y="104546"/>
                  </a:lnTo>
                  <a:lnTo>
                    <a:pt x="1153287" y="104546"/>
                  </a:lnTo>
                  <a:lnTo>
                    <a:pt x="1153287" y="70713"/>
                  </a:lnTo>
                  <a:lnTo>
                    <a:pt x="1149184" y="70104"/>
                  </a:lnTo>
                  <a:lnTo>
                    <a:pt x="775614" y="70104"/>
                  </a:lnTo>
                  <a:lnTo>
                    <a:pt x="758812" y="73075"/>
                  </a:lnTo>
                  <a:lnTo>
                    <a:pt x="745845" y="80873"/>
                  </a:lnTo>
                  <a:lnTo>
                    <a:pt x="737514" y="91909"/>
                  </a:lnTo>
                  <a:lnTo>
                    <a:pt x="734555" y="104546"/>
                  </a:lnTo>
                  <a:lnTo>
                    <a:pt x="734555" y="207873"/>
                  </a:lnTo>
                  <a:lnTo>
                    <a:pt x="738085" y="221983"/>
                  </a:lnTo>
                  <a:lnTo>
                    <a:pt x="747382" y="232854"/>
                  </a:lnTo>
                  <a:lnTo>
                    <a:pt x="760539" y="239852"/>
                  </a:lnTo>
                  <a:lnTo>
                    <a:pt x="775614" y="242316"/>
                  </a:lnTo>
                  <a:lnTo>
                    <a:pt x="1149184" y="242316"/>
                  </a:lnTo>
                  <a:lnTo>
                    <a:pt x="1165987" y="239356"/>
                  </a:lnTo>
                  <a:lnTo>
                    <a:pt x="1178941" y="231559"/>
                  </a:lnTo>
                  <a:lnTo>
                    <a:pt x="1187284" y="220522"/>
                  </a:lnTo>
                  <a:lnTo>
                    <a:pt x="1190231" y="207873"/>
                  </a:lnTo>
                  <a:lnTo>
                    <a:pt x="1190231" y="104546"/>
                  </a:lnTo>
                  <a:close/>
                </a:path>
                <a:path w="1280159" h="1079500">
                  <a:moveTo>
                    <a:pt x="1280160" y="86728"/>
                  </a:moveTo>
                  <a:lnTo>
                    <a:pt x="1267460" y="52692"/>
                  </a:lnTo>
                  <a:lnTo>
                    <a:pt x="1248562" y="31216"/>
                  </a:lnTo>
                  <a:lnTo>
                    <a:pt x="1243215" y="25158"/>
                  </a:lnTo>
                  <a:lnTo>
                    <a:pt x="1235011" y="20650"/>
                  </a:lnTo>
                  <a:lnTo>
                    <a:pt x="1235011" y="83261"/>
                  </a:lnTo>
                  <a:lnTo>
                    <a:pt x="1235011" y="641845"/>
                  </a:lnTo>
                  <a:lnTo>
                    <a:pt x="1230909" y="641845"/>
                  </a:lnTo>
                  <a:lnTo>
                    <a:pt x="1230909" y="714705"/>
                  </a:lnTo>
                  <a:lnTo>
                    <a:pt x="1230909" y="870826"/>
                  </a:lnTo>
                  <a:lnTo>
                    <a:pt x="1217053" y="913282"/>
                  </a:lnTo>
                  <a:lnTo>
                    <a:pt x="1181658" y="952842"/>
                  </a:lnTo>
                  <a:lnTo>
                    <a:pt x="1181658" y="1047762"/>
                  </a:lnTo>
                  <a:lnTo>
                    <a:pt x="902601" y="1047762"/>
                  </a:lnTo>
                  <a:lnTo>
                    <a:pt x="906386" y="1039964"/>
                  </a:lnTo>
                  <a:lnTo>
                    <a:pt x="911326" y="1032154"/>
                  </a:lnTo>
                  <a:lnTo>
                    <a:pt x="917028" y="1024356"/>
                  </a:lnTo>
                  <a:lnTo>
                    <a:pt x="923124" y="1016546"/>
                  </a:lnTo>
                  <a:lnTo>
                    <a:pt x="927227" y="1013079"/>
                  </a:lnTo>
                  <a:lnTo>
                    <a:pt x="1157046" y="1013079"/>
                  </a:lnTo>
                  <a:lnTo>
                    <a:pt x="1181658" y="1047762"/>
                  </a:lnTo>
                  <a:lnTo>
                    <a:pt x="1181658" y="952842"/>
                  </a:lnTo>
                  <a:lnTo>
                    <a:pt x="1161135" y="974915"/>
                  </a:lnTo>
                  <a:lnTo>
                    <a:pt x="931329" y="974915"/>
                  </a:lnTo>
                  <a:lnTo>
                    <a:pt x="882078" y="922870"/>
                  </a:lnTo>
                  <a:lnTo>
                    <a:pt x="858989" y="882865"/>
                  </a:lnTo>
                  <a:lnTo>
                    <a:pt x="857453" y="867359"/>
                  </a:lnTo>
                  <a:lnTo>
                    <a:pt x="857453" y="787565"/>
                  </a:lnTo>
                  <a:lnTo>
                    <a:pt x="856615" y="774014"/>
                  </a:lnTo>
                  <a:lnTo>
                    <a:pt x="853859" y="759815"/>
                  </a:lnTo>
                  <a:lnTo>
                    <a:pt x="848804" y="745617"/>
                  </a:lnTo>
                  <a:lnTo>
                    <a:pt x="841044" y="732053"/>
                  </a:lnTo>
                  <a:lnTo>
                    <a:pt x="818476" y="693889"/>
                  </a:lnTo>
                  <a:lnTo>
                    <a:pt x="816419" y="690410"/>
                  </a:lnTo>
                  <a:lnTo>
                    <a:pt x="816419" y="680008"/>
                  </a:lnTo>
                  <a:lnTo>
                    <a:pt x="820521" y="676541"/>
                  </a:lnTo>
                  <a:lnTo>
                    <a:pt x="828738" y="676541"/>
                  </a:lnTo>
                  <a:lnTo>
                    <a:pt x="855218" y="681367"/>
                  </a:lnTo>
                  <a:lnTo>
                    <a:pt x="877468" y="694321"/>
                  </a:lnTo>
                  <a:lnTo>
                    <a:pt x="892797" y="713130"/>
                  </a:lnTo>
                  <a:lnTo>
                    <a:pt x="898499" y="735520"/>
                  </a:lnTo>
                  <a:lnTo>
                    <a:pt x="898499" y="815314"/>
                  </a:lnTo>
                  <a:lnTo>
                    <a:pt x="939533" y="815314"/>
                  </a:lnTo>
                  <a:lnTo>
                    <a:pt x="939533" y="676541"/>
                  </a:lnTo>
                  <a:lnTo>
                    <a:pt x="939533" y="666127"/>
                  </a:lnTo>
                  <a:lnTo>
                    <a:pt x="939533" y="464908"/>
                  </a:lnTo>
                  <a:lnTo>
                    <a:pt x="941006" y="457809"/>
                  </a:lnTo>
                  <a:lnTo>
                    <a:pt x="945172" y="452335"/>
                  </a:lnTo>
                  <a:lnTo>
                    <a:pt x="951649" y="448818"/>
                  </a:lnTo>
                  <a:lnTo>
                    <a:pt x="960056" y="447560"/>
                  </a:lnTo>
                  <a:lnTo>
                    <a:pt x="968451" y="448818"/>
                  </a:lnTo>
                  <a:lnTo>
                    <a:pt x="974928" y="452335"/>
                  </a:lnTo>
                  <a:lnTo>
                    <a:pt x="979093" y="457809"/>
                  </a:lnTo>
                  <a:lnTo>
                    <a:pt x="980567" y="464908"/>
                  </a:lnTo>
                  <a:lnTo>
                    <a:pt x="980567" y="815314"/>
                  </a:lnTo>
                  <a:lnTo>
                    <a:pt x="1021613" y="815314"/>
                  </a:lnTo>
                  <a:lnTo>
                    <a:pt x="1021613" y="627964"/>
                  </a:lnTo>
                  <a:lnTo>
                    <a:pt x="1062647" y="638378"/>
                  </a:lnTo>
                  <a:lnTo>
                    <a:pt x="1062647" y="815314"/>
                  </a:lnTo>
                  <a:lnTo>
                    <a:pt x="1103693" y="815314"/>
                  </a:lnTo>
                  <a:lnTo>
                    <a:pt x="1103693" y="645312"/>
                  </a:lnTo>
                  <a:lnTo>
                    <a:pt x="1144727" y="655726"/>
                  </a:lnTo>
                  <a:lnTo>
                    <a:pt x="1144727" y="815314"/>
                  </a:lnTo>
                  <a:lnTo>
                    <a:pt x="1185760" y="815314"/>
                  </a:lnTo>
                  <a:lnTo>
                    <a:pt x="1185760" y="662660"/>
                  </a:lnTo>
                  <a:lnTo>
                    <a:pt x="1210386" y="669607"/>
                  </a:lnTo>
                  <a:lnTo>
                    <a:pt x="1218603" y="673074"/>
                  </a:lnTo>
                  <a:lnTo>
                    <a:pt x="1226807" y="680008"/>
                  </a:lnTo>
                  <a:lnTo>
                    <a:pt x="1226807" y="714705"/>
                  </a:lnTo>
                  <a:lnTo>
                    <a:pt x="1230909" y="714705"/>
                  </a:lnTo>
                  <a:lnTo>
                    <a:pt x="1230909" y="641845"/>
                  </a:lnTo>
                  <a:lnTo>
                    <a:pt x="1226807" y="641845"/>
                  </a:lnTo>
                  <a:lnTo>
                    <a:pt x="1189875" y="634911"/>
                  </a:lnTo>
                  <a:lnTo>
                    <a:pt x="1189875" y="627964"/>
                  </a:lnTo>
                  <a:lnTo>
                    <a:pt x="1189875" y="624497"/>
                  </a:lnTo>
                  <a:lnTo>
                    <a:pt x="1189875" y="593267"/>
                  </a:lnTo>
                  <a:lnTo>
                    <a:pt x="1186345" y="579069"/>
                  </a:lnTo>
                  <a:lnTo>
                    <a:pt x="1177048" y="568121"/>
                  </a:lnTo>
                  <a:lnTo>
                    <a:pt x="1163904" y="561086"/>
                  </a:lnTo>
                  <a:lnTo>
                    <a:pt x="1148829" y="558584"/>
                  </a:lnTo>
                  <a:lnTo>
                    <a:pt x="1148829" y="593267"/>
                  </a:lnTo>
                  <a:lnTo>
                    <a:pt x="1148829" y="624497"/>
                  </a:lnTo>
                  <a:lnTo>
                    <a:pt x="1107795" y="614095"/>
                  </a:lnTo>
                  <a:lnTo>
                    <a:pt x="1107795" y="607148"/>
                  </a:lnTo>
                  <a:lnTo>
                    <a:pt x="1107795" y="593267"/>
                  </a:lnTo>
                  <a:lnTo>
                    <a:pt x="1148829" y="593267"/>
                  </a:lnTo>
                  <a:lnTo>
                    <a:pt x="1148829" y="558584"/>
                  </a:lnTo>
                  <a:lnTo>
                    <a:pt x="1107795" y="558584"/>
                  </a:lnTo>
                  <a:lnTo>
                    <a:pt x="1090993" y="561568"/>
                  </a:lnTo>
                  <a:lnTo>
                    <a:pt x="1078039" y="569429"/>
                  </a:lnTo>
                  <a:lnTo>
                    <a:pt x="1069708" y="580529"/>
                  </a:lnTo>
                  <a:lnTo>
                    <a:pt x="1066761" y="593267"/>
                  </a:lnTo>
                  <a:lnTo>
                    <a:pt x="1066761" y="607148"/>
                  </a:lnTo>
                  <a:lnTo>
                    <a:pt x="1025715" y="596747"/>
                  </a:lnTo>
                  <a:lnTo>
                    <a:pt x="1025715" y="471843"/>
                  </a:lnTo>
                  <a:lnTo>
                    <a:pt x="1020711" y="452005"/>
                  </a:lnTo>
                  <a:lnTo>
                    <a:pt x="1017104" y="447560"/>
                  </a:lnTo>
                  <a:lnTo>
                    <a:pt x="1007249" y="435419"/>
                  </a:lnTo>
                  <a:lnTo>
                    <a:pt x="987628" y="424040"/>
                  </a:lnTo>
                  <a:lnTo>
                    <a:pt x="964158" y="419798"/>
                  </a:lnTo>
                  <a:lnTo>
                    <a:pt x="940689" y="424040"/>
                  </a:lnTo>
                  <a:lnTo>
                    <a:pt x="921067" y="435419"/>
                  </a:lnTo>
                  <a:lnTo>
                    <a:pt x="907605" y="452005"/>
                  </a:lnTo>
                  <a:lnTo>
                    <a:pt x="902601" y="471843"/>
                  </a:lnTo>
                  <a:lnTo>
                    <a:pt x="902601" y="666127"/>
                  </a:lnTo>
                  <a:lnTo>
                    <a:pt x="892594" y="658977"/>
                  </a:lnTo>
                  <a:lnTo>
                    <a:pt x="881062" y="653122"/>
                  </a:lnTo>
                  <a:lnTo>
                    <a:pt x="867968" y="648576"/>
                  </a:lnTo>
                  <a:lnTo>
                    <a:pt x="853351" y="645312"/>
                  </a:lnTo>
                  <a:lnTo>
                    <a:pt x="861568" y="631431"/>
                  </a:lnTo>
                  <a:lnTo>
                    <a:pt x="861568" y="627964"/>
                  </a:lnTo>
                  <a:lnTo>
                    <a:pt x="861568" y="593267"/>
                  </a:lnTo>
                  <a:lnTo>
                    <a:pt x="861568" y="589800"/>
                  </a:lnTo>
                  <a:lnTo>
                    <a:pt x="858037" y="575602"/>
                  </a:lnTo>
                  <a:lnTo>
                    <a:pt x="848741" y="564654"/>
                  </a:lnTo>
                  <a:lnTo>
                    <a:pt x="835596" y="557606"/>
                  </a:lnTo>
                  <a:lnTo>
                    <a:pt x="820521" y="555104"/>
                  </a:lnTo>
                  <a:lnTo>
                    <a:pt x="820521" y="593267"/>
                  </a:lnTo>
                  <a:lnTo>
                    <a:pt x="820521" y="627964"/>
                  </a:lnTo>
                  <a:lnTo>
                    <a:pt x="779487" y="627964"/>
                  </a:lnTo>
                  <a:lnTo>
                    <a:pt x="779487" y="593267"/>
                  </a:lnTo>
                  <a:lnTo>
                    <a:pt x="820521" y="593267"/>
                  </a:lnTo>
                  <a:lnTo>
                    <a:pt x="820521" y="555104"/>
                  </a:lnTo>
                  <a:lnTo>
                    <a:pt x="779487" y="555104"/>
                  </a:lnTo>
                  <a:lnTo>
                    <a:pt x="762685" y="558088"/>
                  </a:lnTo>
                  <a:lnTo>
                    <a:pt x="749731" y="565950"/>
                  </a:lnTo>
                  <a:lnTo>
                    <a:pt x="741400" y="577062"/>
                  </a:lnTo>
                  <a:lnTo>
                    <a:pt x="738454" y="589800"/>
                  </a:lnTo>
                  <a:lnTo>
                    <a:pt x="738454" y="624497"/>
                  </a:lnTo>
                  <a:lnTo>
                    <a:pt x="741972" y="638708"/>
                  </a:lnTo>
                  <a:lnTo>
                    <a:pt x="751268" y="649655"/>
                  </a:lnTo>
                  <a:lnTo>
                    <a:pt x="764413" y="656704"/>
                  </a:lnTo>
                  <a:lnTo>
                    <a:pt x="779487" y="659193"/>
                  </a:lnTo>
                  <a:lnTo>
                    <a:pt x="791794" y="659193"/>
                  </a:lnTo>
                  <a:lnTo>
                    <a:pt x="786409" y="664997"/>
                  </a:lnTo>
                  <a:lnTo>
                    <a:pt x="782561" y="671779"/>
                  </a:lnTo>
                  <a:lnTo>
                    <a:pt x="780249" y="679196"/>
                  </a:lnTo>
                  <a:lnTo>
                    <a:pt x="779487" y="686943"/>
                  </a:lnTo>
                  <a:lnTo>
                    <a:pt x="779487" y="693889"/>
                  </a:lnTo>
                  <a:lnTo>
                    <a:pt x="758964" y="693889"/>
                  </a:lnTo>
                  <a:lnTo>
                    <a:pt x="735495" y="689673"/>
                  </a:lnTo>
                  <a:lnTo>
                    <a:pt x="715873" y="678281"/>
                  </a:lnTo>
                  <a:lnTo>
                    <a:pt x="702411" y="661695"/>
                  </a:lnTo>
                  <a:lnTo>
                    <a:pt x="697407" y="641845"/>
                  </a:lnTo>
                  <a:lnTo>
                    <a:pt x="697407" y="83261"/>
                  </a:lnTo>
                  <a:lnTo>
                    <a:pt x="702411" y="63423"/>
                  </a:lnTo>
                  <a:lnTo>
                    <a:pt x="715873" y="46837"/>
                  </a:lnTo>
                  <a:lnTo>
                    <a:pt x="735495" y="35458"/>
                  </a:lnTo>
                  <a:lnTo>
                    <a:pt x="758964" y="31216"/>
                  </a:lnTo>
                  <a:lnTo>
                    <a:pt x="1173454" y="31216"/>
                  </a:lnTo>
                  <a:lnTo>
                    <a:pt x="1196924" y="35458"/>
                  </a:lnTo>
                  <a:lnTo>
                    <a:pt x="1216545" y="46837"/>
                  </a:lnTo>
                  <a:lnTo>
                    <a:pt x="1230007" y="63423"/>
                  </a:lnTo>
                  <a:lnTo>
                    <a:pt x="1235011" y="83261"/>
                  </a:lnTo>
                  <a:lnTo>
                    <a:pt x="1235011" y="20650"/>
                  </a:lnTo>
                  <a:lnTo>
                    <a:pt x="1209751" y="6731"/>
                  </a:lnTo>
                  <a:lnTo>
                    <a:pt x="1169352" y="0"/>
                  </a:lnTo>
                  <a:lnTo>
                    <a:pt x="754862" y="0"/>
                  </a:lnTo>
                  <a:lnTo>
                    <a:pt x="714590" y="6731"/>
                  </a:lnTo>
                  <a:lnTo>
                    <a:pt x="682015" y="25158"/>
                  </a:lnTo>
                  <a:lnTo>
                    <a:pt x="660222" y="52692"/>
                  </a:lnTo>
                  <a:lnTo>
                    <a:pt x="652272" y="86728"/>
                  </a:lnTo>
                  <a:lnTo>
                    <a:pt x="652272" y="645312"/>
                  </a:lnTo>
                  <a:lnTo>
                    <a:pt x="660222" y="679361"/>
                  </a:lnTo>
                  <a:lnTo>
                    <a:pt x="682015" y="706907"/>
                  </a:lnTo>
                  <a:lnTo>
                    <a:pt x="714590" y="725335"/>
                  </a:lnTo>
                  <a:lnTo>
                    <a:pt x="754862" y="732053"/>
                  </a:lnTo>
                  <a:lnTo>
                    <a:pt x="791794" y="732053"/>
                  </a:lnTo>
                  <a:lnTo>
                    <a:pt x="804113" y="752868"/>
                  </a:lnTo>
                  <a:lnTo>
                    <a:pt x="809498" y="761276"/>
                  </a:lnTo>
                  <a:lnTo>
                    <a:pt x="813346" y="770648"/>
                  </a:lnTo>
                  <a:lnTo>
                    <a:pt x="815644" y="780681"/>
                  </a:lnTo>
                  <a:lnTo>
                    <a:pt x="816419" y="791032"/>
                  </a:lnTo>
                  <a:lnTo>
                    <a:pt x="816419" y="870826"/>
                  </a:lnTo>
                  <a:lnTo>
                    <a:pt x="818667" y="891540"/>
                  </a:lnTo>
                  <a:lnTo>
                    <a:pt x="825144" y="911606"/>
                  </a:lnTo>
                  <a:lnTo>
                    <a:pt x="835469" y="930351"/>
                  </a:lnTo>
                  <a:lnTo>
                    <a:pt x="849249" y="947153"/>
                  </a:lnTo>
                  <a:lnTo>
                    <a:pt x="894397" y="992251"/>
                  </a:lnTo>
                  <a:lnTo>
                    <a:pt x="880605" y="1008468"/>
                  </a:lnTo>
                  <a:lnTo>
                    <a:pt x="870280" y="1025652"/>
                  </a:lnTo>
                  <a:lnTo>
                    <a:pt x="863815" y="1043495"/>
                  </a:lnTo>
                  <a:lnTo>
                    <a:pt x="861568" y="1061643"/>
                  </a:lnTo>
                  <a:lnTo>
                    <a:pt x="861568" y="1078992"/>
                  </a:lnTo>
                  <a:lnTo>
                    <a:pt x="1235011" y="1078992"/>
                  </a:lnTo>
                  <a:lnTo>
                    <a:pt x="1235011" y="1061643"/>
                  </a:lnTo>
                  <a:lnTo>
                    <a:pt x="1226286" y="1023048"/>
                  </a:lnTo>
                  <a:lnTo>
                    <a:pt x="1202182" y="992251"/>
                  </a:lnTo>
                  <a:lnTo>
                    <a:pt x="1219530" y="974915"/>
                  </a:lnTo>
                  <a:lnTo>
                    <a:pt x="1247317" y="947153"/>
                  </a:lnTo>
                  <a:lnTo>
                    <a:pt x="1271435" y="911606"/>
                  </a:lnTo>
                  <a:lnTo>
                    <a:pt x="1280160" y="870826"/>
                  </a:lnTo>
                  <a:lnTo>
                    <a:pt x="1280160" y="662660"/>
                  </a:lnTo>
                  <a:lnTo>
                    <a:pt x="1280160" y="645312"/>
                  </a:lnTo>
                  <a:lnTo>
                    <a:pt x="1280160" y="641845"/>
                  </a:lnTo>
                  <a:lnTo>
                    <a:pt x="1280160" y="86728"/>
                  </a:lnTo>
                  <a:close/>
                </a:path>
              </a:pathLst>
            </a:custGeom>
            <a:solidFill>
              <a:srgbClr val="AD5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24392" y="586740"/>
              <a:ext cx="123444" cy="1051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52052" y="586740"/>
              <a:ext cx="123444" cy="1051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88982" y="586740"/>
              <a:ext cx="121920" cy="1051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52052" y="729995"/>
              <a:ext cx="123444" cy="10363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24392" y="729995"/>
              <a:ext cx="123444" cy="10363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062969" y="358136"/>
              <a:ext cx="533400" cy="473075"/>
            </a:xfrm>
            <a:custGeom>
              <a:avLst/>
              <a:gdLst/>
              <a:ahLst/>
              <a:cxnLst/>
              <a:rect l="l" t="t" r="r" b="b"/>
              <a:pathLst>
                <a:path w="533400" h="473075">
                  <a:moveTo>
                    <a:pt x="225666" y="90322"/>
                  </a:moveTo>
                  <a:lnTo>
                    <a:pt x="173117" y="95436"/>
                  </a:lnTo>
                  <a:lnTo>
                    <a:pt x="125305" y="109969"/>
                  </a:lnTo>
                  <a:lnTo>
                    <a:pt x="83449" y="132706"/>
                  </a:lnTo>
                  <a:lnTo>
                    <a:pt x="48770" y="162430"/>
                  </a:lnTo>
                  <a:lnTo>
                    <a:pt x="22489" y="197928"/>
                  </a:lnTo>
                  <a:lnTo>
                    <a:pt x="5825" y="237983"/>
                  </a:lnTo>
                  <a:lnTo>
                    <a:pt x="0" y="281381"/>
                  </a:lnTo>
                  <a:lnTo>
                    <a:pt x="6041" y="325875"/>
                  </a:lnTo>
                  <a:lnTo>
                    <a:pt x="23207" y="366358"/>
                  </a:lnTo>
                  <a:lnTo>
                    <a:pt x="50062" y="401797"/>
                  </a:lnTo>
                  <a:lnTo>
                    <a:pt x="85171" y="431159"/>
                  </a:lnTo>
                  <a:lnTo>
                    <a:pt x="127099" y="453411"/>
                  </a:lnTo>
                  <a:lnTo>
                    <a:pt x="174409" y="467520"/>
                  </a:lnTo>
                  <a:lnTo>
                    <a:pt x="225666" y="472452"/>
                  </a:lnTo>
                  <a:lnTo>
                    <a:pt x="276928" y="467337"/>
                  </a:lnTo>
                  <a:lnTo>
                    <a:pt x="324241" y="452802"/>
                  </a:lnTo>
                  <a:lnTo>
                    <a:pt x="352080" y="437705"/>
                  </a:lnTo>
                  <a:lnTo>
                    <a:pt x="205155" y="437705"/>
                  </a:lnTo>
                  <a:lnTo>
                    <a:pt x="205155" y="430758"/>
                  </a:lnTo>
                  <a:lnTo>
                    <a:pt x="164122" y="430758"/>
                  </a:lnTo>
                  <a:lnTo>
                    <a:pt x="152520" y="427558"/>
                  </a:lnTo>
                  <a:lnTo>
                    <a:pt x="142071" y="423376"/>
                  </a:lnTo>
                  <a:lnTo>
                    <a:pt x="132389" y="418542"/>
                  </a:lnTo>
                  <a:lnTo>
                    <a:pt x="123088" y="413385"/>
                  </a:lnTo>
                  <a:lnTo>
                    <a:pt x="123088" y="382130"/>
                  </a:lnTo>
                  <a:lnTo>
                    <a:pt x="82067" y="382130"/>
                  </a:lnTo>
                  <a:lnTo>
                    <a:pt x="70528" y="368449"/>
                  </a:lnTo>
                  <a:lnTo>
                    <a:pt x="60525" y="353467"/>
                  </a:lnTo>
                  <a:lnTo>
                    <a:pt x="52060" y="337183"/>
                  </a:lnTo>
                  <a:lnTo>
                    <a:pt x="45135" y="319595"/>
                  </a:lnTo>
                  <a:lnTo>
                    <a:pt x="82067" y="288328"/>
                  </a:lnTo>
                  <a:lnTo>
                    <a:pt x="123088" y="288328"/>
                  </a:lnTo>
                  <a:lnTo>
                    <a:pt x="123088" y="274434"/>
                  </a:lnTo>
                  <a:lnTo>
                    <a:pt x="41033" y="274434"/>
                  </a:lnTo>
                  <a:lnTo>
                    <a:pt x="49296" y="234424"/>
                  </a:lnTo>
                  <a:lnTo>
                    <a:pt x="68843" y="198659"/>
                  </a:lnTo>
                  <a:lnTo>
                    <a:pt x="97964" y="168490"/>
                  </a:lnTo>
                  <a:lnTo>
                    <a:pt x="134948" y="145268"/>
                  </a:lnTo>
                  <a:lnTo>
                    <a:pt x="178086" y="130344"/>
                  </a:lnTo>
                  <a:lnTo>
                    <a:pt x="225666" y="125069"/>
                  </a:lnTo>
                  <a:lnTo>
                    <a:pt x="306820" y="125069"/>
                  </a:lnTo>
                  <a:lnTo>
                    <a:pt x="315937" y="107696"/>
                  </a:lnTo>
                  <a:lnTo>
                    <a:pt x="293753" y="100582"/>
                  </a:lnTo>
                  <a:lnTo>
                    <a:pt x="270802" y="95099"/>
                  </a:lnTo>
                  <a:lnTo>
                    <a:pt x="247850" y="91570"/>
                  </a:lnTo>
                  <a:lnTo>
                    <a:pt x="225666" y="90322"/>
                  </a:lnTo>
                  <a:close/>
                </a:path>
                <a:path w="533400" h="473075">
                  <a:moveTo>
                    <a:pt x="262604" y="218859"/>
                  </a:moveTo>
                  <a:lnTo>
                    <a:pt x="205155" y="218859"/>
                  </a:lnTo>
                  <a:lnTo>
                    <a:pt x="246189" y="253593"/>
                  </a:lnTo>
                  <a:lnTo>
                    <a:pt x="246189" y="437705"/>
                  </a:lnTo>
                  <a:lnTo>
                    <a:pt x="352080" y="437705"/>
                  </a:lnTo>
                  <a:lnTo>
                    <a:pt x="364890" y="430758"/>
                  </a:lnTo>
                  <a:lnTo>
                    <a:pt x="287210" y="430758"/>
                  </a:lnTo>
                  <a:lnTo>
                    <a:pt x="287210" y="253593"/>
                  </a:lnTo>
                  <a:lnTo>
                    <a:pt x="320784" y="222326"/>
                  </a:lnTo>
                  <a:lnTo>
                    <a:pt x="266699" y="222326"/>
                  </a:lnTo>
                  <a:lnTo>
                    <a:pt x="262604" y="218859"/>
                  </a:lnTo>
                  <a:close/>
                </a:path>
                <a:path w="533400" h="473075">
                  <a:moveTo>
                    <a:pt x="205155" y="218859"/>
                  </a:moveTo>
                  <a:lnTo>
                    <a:pt x="164122" y="218859"/>
                  </a:lnTo>
                  <a:lnTo>
                    <a:pt x="164122" y="430758"/>
                  </a:lnTo>
                  <a:lnTo>
                    <a:pt x="205155" y="430758"/>
                  </a:lnTo>
                  <a:lnTo>
                    <a:pt x="205155" y="218859"/>
                  </a:lnTo>
                  <a:close/>
                </a:path>
                <a:path w="533400" h="473075">
                  <a:moveTo>
                    <a:pt x="369277" y="215379"/>
                  </a:moveTo>
                  <a:lnTo>
                    <a:pt x="328244" y="215379"/>
                  </a:lnTo>
                  <a:lnTo>
                    <a:pt x="328244" y="413385"/>
                  </a:lnTo>
                  <a:lnTo>
                    <a:pt x="318950" y="418542"/>
                  </a:lnTo>
                  <a:lnTo>
                    <a:pt x="309270" y="423376"/>
                  </a:lnTo>
                  <a:lnTo>
                    <a:pt x="298819" y="427558"/>
                  </a:lnTo>
                  <a:lnTo>
                    <a:pt x="287210" y="430758"/>
                  </a:lnTo>
                  <a:lnTo>
                    <a:pt x="364890" y="430758"/>
                  </a:lnTo>
                  <a:lnTo>
                    <a:pt x="366171" y="430064"/>
                  </a:lnTo>
                  <a:lnTo>
                    <a:pt x="401281" y="400336"/>
                  </a:lnTo>
                  <a:lnTo>
                    <a:pt x="417687" y="378650"/>
                  </a:lnTo>
                  <a:lnTo>
                    <a:pt x="369277" y="378650"/>
                  </a:lnTo>
                  <a:lnTo>
                    <a:pt x="369277" y="215379"/>
                  </a:lnTo>
                  <a:close/>
                </a:path>
                <a:path w="533400" h="473075">
                  <a:moveTo>
                    <a:pt x="123088" y="288328"/>
                  </a:moveTo>
                  <a:lnTo>
                    <a:pt x="82067" y="288328"/>
                  </a:lnTo>
                  <a:lnTo>
                    <a:pt x="82067" y="382130"/>
                  </a:lnTo>
                  <a:lnTo>
                    <a:pt x="123088" y="382130"/>
                  </a:lnTo>
                  <a:lnTo>
                    <a:pt x="123088" y="288328"/>
                  </a:lnTo>
                  <a:close/>
                </a:path>
                <a:path w="533400" h="473075">
                  <a:moveTo>
                    <a:pt x="422617" y="187591"/>
                  </a:moveTo>
                  <a:lnTo>
                    <a:pt x="385698" y="204965"/>
                  </a:lnTo>
                  <a:lnTo>
                    <a:pt x="396467" y="223741"/>
                  </a:lnTo>
                  <a:lnTo>
                    <a:pt x="404158" y="243173"/>
                  </a:lnTo>
                  <a:lnTo>
                    <a:pt x="408773" y="262604"/>
                  </a:lnTo>
                  <a:lnTo>
                    <a:pt x="410311" y="281381"/>
                  </a:lnTo>
                  <a:lnTo>
                    <a:pt x="407363" y="309281"/>
                  </a:lnTo>
                  <a:lnTo>
                    <a:pt x="399029" y="335226"/>
                  </a:lnTo>
                  <a:lnTo>
                    <a:pt x="386078" y="358565"/>
                  </a:lnTo>
                  <a:lnTo>
                    <a:pt x="369277" y="378650"/>
                  </a:lnTo>
                  <a:lnTo>
                    <a:pt x="417687" y="378650"/>
                  </a:lnTo>
                  <a:lnTo>
                    <a:pt x="428137" y="364836"/>
                  </a:lnTo>
                  <a:lnTo>
                    <a:pt x="445304" y="324779"/>
                  </a:lnTo>
                  <a:lnTo>
                    <a:pt x="451345" y="281381"/>
                  </a:lnTo>
                  <a:lnTo>
                    <a:pt x="449165" y="255980"/>
                  </a:lnTo>
                  <a:lnTo>
                    <a:pt x="443139" y="231881"/>
                  </a:lnTo>
                  <a:lnTo>
                    <a:pt x="434034" y="209084"/>
                  </a:lnTo>
                  <a:lnTo>
                    <a:pt x="422617" y="187591"/>
                  </a:lnTo>
                  <a:close/>
                </a:path>
                <a:path w="533400" h="473075">
                  <a:moveTo>
                    <a:pt x="184645" y="152857"/>
                  </a:moveTo>
                  <a:lnTo>
                    <a:pt x="41033" y="274434"/>
                  </a:lnTo>
                  <a:lnTo>
                    <a:pt x="123088" y="274434"/>
                  </a:lnTo>
                  <a:lnTo>
                    <a:pt x="123088" y="253593"/>
                  </a:lnTo>
                  <a:lnTo>
                    <a:pt x="164122" y="218859"/>
                  </a:lnTo>
                  <a:lnTo>
                    <a:pt x="262604" y="218859"/>
                  </a:lnTo>
                  <a:lnTo>
                    <a:pt x="184645" y="152857"/>
                  </a:lnTo>
                  <a:close/>
                </a:path>
                <a:path w="533400" h="473075">
                  <a:moveTo>
                    <a:pt x="533399" y="0"/>
                  </a:moveTo>
                  <a:lnTo>
                    <a:pt x="410311" y="0"/>
                  </a:lnTo>
                  <a:lnTo>
                    <a:pt x="410311" y="38214"/>
                  </a:lnTo>
                  <a:lnTo>
                    <a:pt x="467753" y="38214"/>
                  </a:lnTo>
                  <a:lnTo>
                    <a:pt x="266699" y="222326"/>
                  </a:lnTo>
                  <a:lnTo>
                    <a:pt x="320784" y="222326"/>
                  </a:lnTo>
                  <a:lnTo>
                    <a:pt x="328244" y="215379"/>
                  </a:lnTo>
                  <a:lnTo>
                    <a:pt x="369277" y="215379"/>
                  </a:lnTo>
                  <a:lnTo>
                    <a:pt x="369277" y="177165"/>
                  </a:lnTo>
                  <a:lnTo>
                    <a:pt x="492366" y="62534"/>
                  </a:lnTo>
                  <a:lnTo>
                    <a:pt x="533399" y="62534"/>
                  </a:lnTo>
                  <a:lnTo>
                    <a:pt x="533399" y="0"/>
                  </a:lnTo>
                  <a:close/>
                </a:path>
                <a:path w="533400" h="473075">
                  <a:moveTo>
                    <a:pt x="306820" y="125069"/>
                  </a:moveTo>
                  <a:lnTo>
                    <a:pt x="225666" y="125069"/>
                  </a:lnTo>
                  <a:lnTo>
                    <a:pt x="244711" y="125774"/>
                  </a:lnTo>
                  <a:lnTo>
                    <a:pt x="264140" y="128106"/>
                  </a:lnTo>
                  <a:lnTo>
                    <a:pt x="282798" y="132393"/>
                  </a:lnTo>
                  <a:lnTo>
                    <a:pt x="299529" y="138963"/>
                  </a:lnTo>
                  <a:lnTo>
                    <a:pt x="306820" y="125069"/>
                  </a:lnTo>
                  <a:close/>
                </a:path>
                <a:path w="533400" h="473075">
                  <a:moveTo>
                    <a:pt x="533399" y="62534"/>
                  </a:moveTo>
                  <a:lnTo>
                    <a:pt x="492366" y="62534"/>
                  </a:lnTo>
                  <a:lnTo>
                    <a:pt x="492366" y="104216"/>
                  </a:lnTo>
                  <a:lnTo>
                    <a:pt x="533399" y="104216"/>
                  </a:lnTo>
                  <a:lnTo>
                    <a:pt x="533399" y="62534"/>
                  </a:lnTo>
                  <a:close/>
                </a:path>
              </a:pathLst>
            </a:custGeom>
            <a:solidFill>
              <a:srgbClr val="AD5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038883" y="6526624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723556" y="6544447"/>
            <a:ext cx="22072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spc="-10" dirty="0">
                <a:solidFill>
                  <a:srgbClr val="A13A22"/>
                </a:solidFill>
                <a:latin typeface="Calibri"/>
                <a:cs typeface="Calibri"/>
              </a:rPr>
              <a:t>Kredit: </a:t>
            </a:r>
            <a:r>
              <a:rPr sz="1400" spc="-5" dirty="0">
                <a:solidFill>
                  <a:srgbClr val="A13A22"/>
                </a:solidFill>
                <a:latin typeface="Calibri"/>
                <a:cs typeface="Calibri"/>
              </a:rPr>
              <a:t>Forbes Finance Council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45336"/>
            <a:ext cx="12192000" cy="5313045"/>
            <a:chOff x="0" y="1545336"/>
            <a:chExt cx="12192000" cy="5313045"/>
          </a:xfrm>
        </p:grpSpPr>
        <p:sp>
          <p:nvSpPr>
            <p:cNvPr id="3" name="object 3"/>
            <p:cNvSpPr/>
            <p:nvPr/>
          </p:nvSpPr>
          <p:spPr>
            <a:xfrm>
              <a:off x="0" y="1892808"/>
              <a:ext cx="12192000" cy="4965700"/>
            </a:xfrm>
            <a:custGeom>
              <a:avLst/>
              <a:gdLst/>
              <a:ahLst/>
              <a:cxnLst/>
              <a:rect l="l" t="t" r="r" b="b"/>
              <a:pathLst>
                <a:path w="12192000" h="4965700">
                  <a:moveTo>
                    <a:pt x="12192000" y="0"/>
                  </a:moveTo>
                  <a:lnTo>
                    <a:pt x="0" y="0"/>
                  </a:lnTo>
                  <a:lnTo>
                    <a:pt x="0" y="4965192"/>
                  </a:lnTo>
                  <a:lnTo>
                    <a:pt x="12192000" y="49651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0435" y="1545336"/>
              <a:ext cx="7941563" cy="48402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63796" y="1828812"/>
            <a:ext cx="6658609" cy="4998720"/>
            <a:chOff x="4463796" y="1828812"/>
            <a:chExt cx="6658609" cy="499872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88863" y="1828812"/>
              <a:ext cx="5733288" cy="3709403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393359" y="258691"/>
            <a:ext cx="74396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Írsky </a:t>
            </a:r>
            <a:r>
              <a:rPr spc="-10" dirty="0"/>
              <a:t>príklad</a:t>
            </a:r>
            <a:r>
              <a:rPr dirty="0"/>
              <a:t>, </a:t>
            </a:r>
            <a:r>
              <a:rPr b="1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Micro </a:t>
            </a:r>
            <a:r>
              <a:rPr b="1" u="sng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Finance </a:t>
            </a:r>
            <a:r>
              <a:rPr b="1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Ireland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0835" y="2022294"/>
            <a:ext cx="4671060" cy="47224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1E484F"/>
                </a:solidFill>
                <a:latin typeface="Calibri"/>
                <a:cs typeface="Calibri"/>
              </a:rPr>
              <a:t>Spoločnosť </a:t>
            </a:r>
            <a:r>
              <a:rPr b="1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Micro Finance Ireland </a:t>
            </a:r>
            <a:r>
              <a:rPr b="1" spc="-5" dirty="0">
                <a:solidFill>
                  <a:srgbClr val="1E484F"/>
                </a:solidFill>
                <a:latin typeface="Calibri"/>
                <a:cs typeface="Calibri"/>
              </a:rPr>
              <a:t>poskytuje malé pôžičky prostredníctvom </a:t>
            </a:r>
            <a:r>
              <a:rPr b="1" spc="-10" dirty="0">
                <a:solidFill>
                  <a:srgbClr val="1E484F"/>
                </a:solidFill>
                <a:latin typeface="Calibri"/>
                <a:cs typeface="Calibri"/>
              </a:rPr>
              <a:t>vládneho </a:t>
            </a:r>
            <a:r>
              <a:rPr b="1" spc="-5" dirty="0">
                <a:solidFill>
                  <a:srgbClr val="1E484F"/>
                </a:solidFill>
                <a:latin typeface="Calibri"/>
                <a:cs typeface="Calibri"/>
              </a:rPr>
              <a:t>úverového </a:t>
            </a:r>
            <a:r>
              <a:rPr b="1" dirty="0">
                <a:solidFill>
                  <a:srgbClr val="1E484F"/>
                </a:solidFill>
                <a:latin typeface="Calibri"/>
                <a:cs typeface="Calibri"/>
              </a:rPr>
              <a:t>fondu pre </a:t>
            </a:r>
            <a:r>
              <a:rPr b="1" spc="-10" dirty="0">
                <a:solidFill>
                  <a:srgbClr val="1E484F"/>
                </a:solidFill>
                <a:latin typeface="Calibri"/>
                <a:cs typeface="Calibri"/>
              </a:rPr>
              <a:t>mikropodniky. </a:t>
            </a:r>
            <a:r>
              <a:rPr b="1" dirty="0">
                <a:solidFill>
                  <a:srgbClr val="1E484F"/>
                </a:solidFill>
                <a:latin typeface="Calibri"/>
                <a:cs typeface="Calibri"/>
              </a:rPr>
              <a:t>Účelom fondu </a:t>
            </a:r>
            <a:r>
              <a:rPr b="1" spc="-15" dirty="0">
                <a:solidFill>
                  <a:srgbClr val="1E484F"/>
                </a:solidFill>
                <a:latin typeface="Calibri"/>
                <a:cs typeface="Calibri"/>
              </a:rPr>
              <a:t>je pomôcť </a:t>
            </a:r>
            <a:r>
              <a:rPr b="1" spc="-10" dirty="0">
                <a:solidFill>
                  <a:srgbClr val="1E484F"/>
                </a:solidFill>
                <a:latin typeface="Calibri"/>
                <a:cs typeface="Calibri"/>
              </a:rPr>
              <a:t>začínajúcim </a:t>
            </a:r>
            <a:r>
              <a:rPr b="1" dirty="0">
                <a:solidFill>
                  <a:srgbClr val="1E484F"/>
                </a:solidFill>
                <a:latin typeface="Calibri"/>
                <a:cs typeface="Calibri"/>
              </a:rPr>
              <a:t>a </a:t>
            </a:r>
            <a:r>
              <a:rPr b="1" spc="-5" dirty="0">
                <a:solidFill>
                  <a:srgbClr val="1E484F"/>
                </a:solidFill>
                <a:latin typeface="Calibri"/>
                <a:cs typeface="Calibri"/>
              </a:rPr>
              <a:t>etablovaným </a:t>
            </a:r>
            <a:r>
              <a:rPr b="1" dirty="0">
                <a:solidFill>
                  <a:srgbClr val="1E484F"/>
                </a:solidFill>
                <a:latin typeface="Calibri"/>
                <a:cs typeface="Calibri"/>
              </a:rPr>
              <a:t>podnikom </a:t>
            </a:r>
            <a:r>
              <a:rPr b="1" spc="-15" dirty="0">
                <a:solidFill>
                  <a:srgbClr val="1E484F"/>
                </a:solidFill>
                <a:latin typeface="Calibri"/>
                <a:cs typeface="Calibri"/>
              </a:rPr>
              <a:t>získať </a:t>
            </a:r>
            <a:r>
              <a:rPr b="1" spc="-5" dirty="0">
                <a:solidFill>
                  <a:srgbClr val="1E484F"/>
                </a:solidFill>
                <a:latin typeface="Calibri"/>
                <a:cs typeface="Calibri"/>
              </a:rPr>
              <a:t>financie, ktoré </a:t>
            </a:r>
            <a:r>
              <a:rPr b="1" dirty="0">
                <a:solidFill>
                  <a:srgbClr val="1E484F"/>
                </a:solidFill>
                <a:latin typeface="Calibri"/>
                <a:cs typeface="Calibri"/>
              </a:rPr>
              <a:t>potrebujú </a:t>
            </a:r>
            <a:r>
              <a:rPr b="1" spc="-15" dirty="0">
                <a:solidFill>
                  <a:srgbClr val="1E484F"/>
                </a:solidFill>
                <a:latin typeface="Calibri"/>
                <a:cs typeface="Calibri"/>
              </a:rPr>
              <a:t>na </a:t>
            </a:r>
            <a:r>
              <a:rPr b="1" dirty="0">
                <a:solidFill>
                  <a:srgbClr val="1E484F"/>
                </a:solidFill>
                <a:latin typeface="Calibri"/>
                <a:cs typeface="Calibri"/>
              </a:rPr>
              <a:t>svoje podnikanie </a:t>
            </a:r>
            <a:r>
              <a:rPr b="1" spc="-10" dirty="0">
                <a:solidFill>
                  <a:srgbClr val="1E484F"/>
                </a:solidFill>
                <a:latin typeface="Calibri"/>
                <a:cs typeface="Calibri"/>
              </a:rPr>
              <a:t>Čo </a:t>
            </a:r>
            <a:r>
              <a:rPr b="1" spc="-5" dirty="0">
                <a:solidFill>
                  <a:srgbClr val="1E484F"/>
                </a:solidFill>
                <a:latin typeface="Calibri"/>
                <a:cs typeface="Calibri"/>
              </a:rPr>
              <a:t>sa myslí </a:t>
            </a:r>
            <a:r>
              <a:rPr b="1" dirty="0">
                <a:solidFill>
                  <a:srgbClr val="1E484F"/>
                </a:solidFill>
                <a:latin typeface="Calibri"/>
                <a:cs typeface="Calibri"/>
              </a:rPr>
              <a:t>pod </a:t>
            </a:r>
            <a:r>
              <a:rPr b="1" spc="-5" dirty="0">
                <a:solidFill>
                  <a:srgbClr val="1E484F"/>
                </a:solidFill>
                <a:latin typeface="Calibri"/>
                <a:cs typeface="Calibri"/>
              </a:rPr>
              <a:t>pojmom </a:t>
            </a:r>
            <a:r>
              <a:rPr b="1" spc="-10" dirty="0">
                <a:solidFill>
                  <a:srgbClr val="1E484F"/>
                </a:solidFill>
                <a:latin typeface="Calibri"/>
                <a:cs typeface="Calibri"/>
              </a:rPr>
              <a:t>mikropodnik?  </a:t>
            </a:r>
            <a:r>
              <a:rPr spc="-5" dirty="0">
                <a:solidFill>
                  <a:srgbClr val="1E484F"/>
                </a:solidFill>
                <a:latin typeface="Calibri"/>
                <a:cs typeface="Calibri"/>
              </a:rPr>
              <a:t>Je to jednoducho malý podnik </a:t>
            </a:r>
            <a:r>
              <a:rPr dirty="0">
                <a:solidFill>
                  <a:srgbClr val="1E484F"/>
                </a:solidFill>
                <a:latin typeface="Calibri"/>
                <a:cs typeface="Calibri"/>
              </a:rPr>
              <a:t>(vrátane </a:t>
            </a:r>
            <a:r>
              <a:rPr spc="-5" dirty="0">
                <a:solidFill>
                  <a:srgbClr val="1E484F"/>
                </a:solidFill>
                <a:latin typeface="Calibri"/>
                <a:cs typeface="Calibri"/>
              </a:rPr>
              <a:t>drobných </a:t>
            </a:r>
            <a:r>
              <a:rPr spc="-10" dirty="0">
                <a:solidFill>
                  <a:srgbClr val="1E484F"/>
                </a:solidFill>
                <a:latin typeface="Calibri"/>
                <a:cs typeface="Calibri"/>
              </a:rPr>
              <a:t>výrobcov </a:t>
            </a:r>
            <a:r>
              <a:rPr spc="-5" dirty="0">
                <a:solidFill>
                  <a:srgbClr val="1E484F"/>
                </a:solidFill>
                <a:latin typeface="Calibri"/>
                <a:cs typeface="Calibri"/>
              </a:rPr>
              <a:t>esp tých, ktorí podnikajú v </a:t>
            </a:r>
            <a:r>
              <a:rPr spc="-15" dirty="0">
                <a:solidFill>
                  <a:srgbClr val="1E484F"/>
                </a:solidFill>
                <a:latin typeface="Calibri"/>
                <a:cs typeface="Calibri"/>
              </a:rPr>
              <a:t>potravinárstve) </a:t>
            </a:r>
            <a:r>
              <a:rPr dirty="0">
                <a:solidFill>
                  <a:srgbClr val="1E484F"/>
                </a:solidFill>
                <a:latin typeface="Calibri"/>
                <a:cs typeface="Calibri"/>
              </a:rPr>
              <a:t>s </a:t>
            </a:r>
            <a:r>
              <a:rPr spc="-20" dirty="0">
                <a:solidFill>
                  <a:srgbClr val="1E484F"/>
                </a:solidFill>
                <a:latin typeface="Calibri"/>
                <a:cs typeface="Calibri"/>
              </a:rPr>
              <a:t>menej </a:t>
            </a:r>
            <a:r>
              <a:rPr dirty="0">
                <a:solidFill>
                  <a:srgbClr val="1E484F"/>
                </a:solidFill>
                <a:latin typeface="Calibri"/>
                <a:cs typeface="Calibri"/>
              </a:rPr>
              <a:t>ako 10 </a:t>
            </a:r>
            <a:r>
              <a:rPr spc="-5" dirty="0">
                <a:solidFill>
                  <a:srgbClr val="1E484F"/>
                </a:solidFill>
                <a:latin typeface="Calibri"/>
                <a:cs typeface="Calibri"/>
              </a:rPr>
              <a:t>zamestnancami </a:t>
            </a:r>
            <a:r>
              <a:rPr dirty="0">
                <a:solidFill>
                  <a:srgbClr val="1E484F"/>
                </a:solidFill>
                <a:latin typeface="Calibri"/>
                <a:cs typeface="Calibri"/>
              </a:rPr>
              <a:t>a ročným </a:t>
            </a:r>
            <a:r>
              <a:rPr spc="-10" dirty="0">
                <a:solidFill>
                  <a:srgbClr val="1E484F"/>
                </a:solidFill>
                <a:latin typeface="Calibri"/>
                <a:cs typeface="Calibri"/>
              </a:rPr>
              <a:t>obratom </a:t>
            </a:r>
            <a:r>
              <a:rPr spc="-5" dirty="0">
                <a:solidFill>
                  <a:srgbClr val="1E484F"/>
                </a:solidFill>
                <a:latin typeface="Calibri"/>
                <a:cs typeface="Calibri"/>
              </a:rPr>
              <a:t>nižším ako </a:t>
            </a:r>
            <a:r>
              <a:rPr dirty="0">
                <a:solidFill>
                  <a:srgbClr val="1E484F"/>
                </a:solidFill>
                <a:latin typeface="Calibri"/>
                <a:cs typeface="Calibri"/>
              </a:rPr>
              <a:t>2 milióny EUR. </a:t>
            </a:r>
            <a:r>
              <a:rPr spc="-5" dirty="0">
                <a:solidFill>
                  <a:srgbClr val="1E484F"/>
                </a:solidFill>
                <a:latin typeface="Calibri"/>
                <a:cs typeface="Calibri"/>
              </a:rPr>
              <a:t>Pomáhajú tým, že </a:t>
            </a:r>
            <a:r>
              <a:rPr spc="-10" dirty="0">
                <a:solidFill>
                  <a:srgbClr val="1E484F"/>
                </a:solidFill>
                <a:latin typeface="Calibri"/>
                <a:cs typeface="Calibri"/>
              </a:rPr>
              <a:t>poskytujú </a:t>
            </a:r>
            <a:r>
              <a:rPr spc="-5" dirty="0">
                <a:solidFill>
                  <a:srgbClr val="1E484F"/>
                </a:solidFill>
                <a:latin typeface="Calibri"/>
                <a:cs typeface="Calibri"/>
              </a:rPr>
              <a:t>nezabezpečené podnikateľské úvery vo výške </a:t>
            </a:r>
            <a:r>
              <a:rPr dirty="0">
                <a:solidFill>
                  <a:srgbClr val="1E484F"/>
                </a:solidFill>
                <a:latin typeface="Calibri"/>
                <a:cs typeface="Calibri"/>
              </a:rPr>
              <a:t>2 000 </a:t>
            </a:r>
            <a:r>
              <a:rPr spc="-15" dirty="0">
                <a:solidFill>
                  <a:srgbClr val="1E484F"/>
                </a:solidFill>
                <a:latin typeface="Calibri"/>
                <a:cs typeface="Calibri"/>
              </a:rPr>
              <a:t>až </a:t>
            </a:r>
            <a:r>
              <a:rPr dirty="0">
                <a:solidFill>
                  <a:srgbClr val="1E484F"/>
                </a:solidFill>
                <a:latin typeface="Calibri"/>
                <a:cs typeface="Calibri"/>
              </a:rPr>
              <a:t>25 000 EUR </a:t>
            </a:r>
            <a:r>
              <a:rPr spc="-15" dirty="0">
                <a:solidFill>
                  <a:srgbClr val="1E484F"/>
                </a:solidFill>
                <a:latin typeface="Calibri"/>
                <a:cs typeface="Calibri"/>
              </a:rPr>
              <a:t>na </a:t>
            </a:r>
            <a:r>
              <a:rPr spc="-5" dirty="0">
                <a:solidFill>
                  <a:srgbClr val="1E484F"/>
                </a:solidFill>
                <a:latin typeface="Calibri"/>
                <a:cs typeface="Calibri"/>
              </a:rPr>
              <a:t>komerčne životaschopné </a:t>
            </a:r>
            <a:r>
              <a:rPr spc="-10" dirty="0">
                <a:solidFill>
                  <a:srgbClr val="1E484F"/>
                </a:solidFill>
                <a:latin typeface="Calibri"/>
                <a:cs typeface="Calibri"/>
              </a:rPr>
              <a:t>návrhy.</a:t>
            </a:r>
            <a:endParaRPr dirty="0">
              <a:latin typeface="Calibri"/>
              <a:cs typeface="Calibri"/>
            </a:endParaRPr>
          </a:p>
          <a:p>
            <a:pPr marL="12700">
              <a:spcBef>
                <a:spcPts val="10"/>
              </a:spcBef>
            </a:pPr>
            <a:r>
              <a:rPr spc="-30" dirty="0">
                <a:solidFill>
                  <a:srgbClr val="1E484F"/>
                </a:solidFill>
                <a:latin typeface="Calibri"/>
                <a:cs typeface="Calibri"/>
              </a:rPr>
              <a:t>Živnostníci, </a:t>
            </a:r>
            <a:r>
              <a:rPr spc="-10" dirty="0">
                <a:solidFill>
                  <a:srgbClr val="1E484F"/>
                </a:solidFill>
                <a:latin typeface="Calibri"/>
                <a:cs typeface="Calibri"/>
              </a:rPr>
              <a:t>partnerstvá </a:t>
            </a:r>
            <a:r>
              <a:rPr dirty="0">
                <a:solidFill>
                  <a:srgbClr val="1E484F"/>
                </a:solidFill>
                <a:latin typeface="Calibri"/>
                <a:cs typeface="Calibri"/>
              </a:rPr>
              <a:t>a </a:t>
            </a:r>
            <a:r>
              <a:rPr spc="-10" dirty="0">
                <a:solidFill>
                  <a:srgbClr val="1E484F"/>
                </a:solidFill>
                <a:latin typeface="Calibri"/>
                <a:cs typeface="Calibri"/>
              </a:rPr>
              <a:t>spoločnosti s </a:t>
            </a:r>
            <a:r>
              <a:rPr spc="-10" dirty="0" err="1">
                <a:solidFill>
                  <a:srgbClr val="1E484F"/>
                </a:solidFill>
                <a:latin typeface="Calibri"/>
                <a:cs typeface="Calibri"/>
              </a:rPr>
              <a:t>ručením</a:t>
            </a:r>
            <a:r>
              <a:rPr spc="-10" dirty="0">
                <a:solidFill>
                  <a:srgbClr val="1E484F"/>
                </a:solidFill>
                <a:latin typeface="Calibri"/>
                <a:cs typeface="Calibri"/>
              </a:rPr>
              <a:t> </a:t>
            </a:r>
            <a:r>
              <a:rPr spc="-10" dirty="0" err="1">
                <a:solidFill>
                  <a:srgbClr val="1E484F"/>
                </a:solidFill>
                <a:latin typeface="Calibri"/>
                <a:cs typeface="Calibri"/>
              </a:rPr>
              <a:t>obmedzeným</a:t>
            </a:r>
            <a:r>
              <a:rPr lang="sk-SK" spc="-10" dirty="0">
                <a:solidFill>
                  <a:srgbClr val="1E484F"/>
                </a:solidFill>
                <a:latin typeface="Calibri"/>
                <a:cs typeface="Calibri"/>
              </a:rPr>
              <a:t> </a:t>
            </a:r>
            <a:r>
              <a:rPr lang="sk-SK" sz="1800" spc="-25" dirty="0">
                <a:solidFill>
                  <a:srgbClr val="1E484F"/>
                </a:solidFill>
                <a:latin typeface="Calibri"/>
                <a:cs typeface="Calibri"/>
              </a:rPr>
              <a:t>sa </a:t>
            </a:r>
            <a:r>
              <a:rPr lang="sk-SK" sz="1800" spc="-5" dirty="0">
                <a:solidFill>
                  <a:srgbClr val="1E484F"/>
                </a:solidFill>
                <a:latin typeface="Calibri"/>
                <a:cs typeface="Calibri"/>
              </a:rPr>
              <a:t>môžu </a:t>
            </a:r>
            <a:r>
              <a:rPr lang="sk-SK" sz="1800" spc="-25" dirty="0">
                <a:solidFill>
                  <a:srgbClr val="1E484F"/>
                </a:solidFill>
                <a:latin typeface="Calibri"/>
                <a:cs typeface="Calibri"/>
              </a:rPr>
              <a:t>uchádzať </a:t>
            </a:r>
            <a:r>
              <a:rPr lang="sk-SK" sz="1800" spc="-5" dirty="0">
                <a:solidFill>
                  <a:srgbClr val="1E484F"/>
                </a:solidFill>
                <a:latin typeface="Calibri"/>
                <a:cs typeface="Calibri"/>
              </a:rPr>
              <a:t>všetky možnosti.</a:t>
            </a:r>
            <a:endParaRPr lang="sk-SK"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endParaRPr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63903" y="5975992"/>
            <a:ext cx="4743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Joeova </a:t>
            </a:r>
            <a:r>
              <a:rPr sz="18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žiadosť o mikrofinancovanie </a:t>
            </a:r>
            <a:r>
              <a:rPr sz="18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Írska </a:t>
            </a:r>
            <a:r>
              <a:rPr sz="1800" u="sng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- </a:t>
            </a:r>
            <a:r>
              <a:rPr sz="1800" u="sng" spc="-4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YouTube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245860" cy="6858000"/>
            <a:chOff x="0" y="0"/>
            <a:chExt cx="624586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048"/>
              <a:ext cx="5836919" cy="68517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6245355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68914" y="391574"/>
            <a:ext cx="6005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6285" algn="l"/>
              </a:tabLst>
            </a:pPr>
            <a:r>
              <a:rPr b="1" dirty="0">
                <a:latin typeface="Calibri"/>
                <a:cs typeface="Calibri"/>
              </a:rPr>
              <a:t>3. </a:t>
            </a:r>
            <a:r>
              <a:rPr b="1" spc="-5" dirty="0">
                <a:latin typeface="Calibri"/>
                <a:cs typeface="Calibri"/>
              </a:rPr>
              <a:t>Možnosti finančnej podpory...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97167" y="1626222"/>
            <a:ext cx="5681980" cy="52285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Crowdfunding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financovanie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projektu prostredníctvom získania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mnohých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malých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súm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peňazí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od veľkého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počtu ľudí.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Crowdfunding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nielen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skvelý </a:t>
            </a:r>
            <a:r>
              <a:rPr sz="2200" spc="-25" dirty="0">
                <a:solidFill>
                  <a:srgbClr val="5F210F"/>
                </a:solidFill>
                <a:latin typeface="Calibri"/>
                <a:cs typeface="Calibri"/>
              </a:rPr>
              <a:t>spôsob, ako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získať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peniaze online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podnikateľský nápad alebo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projekt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ale zároveň budovať komunitu a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zlepšovať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viditeľnosť/dôveryhodnosť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vás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vašej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firmy.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vás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crowdfunding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vhodný?</a:t>
            </a:r>
            <a:endParaRPr sz="2200" dirty="0">
              <a:latin typeface="Calibri"/>
              <a:cs typeface="Calibri"/>
            </a:endParaRPr>
          </a:p>
          <a:p>
            <a:pPr marL="12700" marR="64769">
              <a:lnSpc>
                <a:spcPts val="2590"/>
              </a:lnSpc>
              <a:spcBef>
                <a:spcPts val="640"/>
              </a:spcBef>
              <a:tabLst>
                <a:tab pos="2535555" algn="l"/>
              </a:tabLst>
            </a:pP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Crowdfunding je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vhodný pre určité typy podnikov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zvyčajne pre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začínajúce podniky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projekty v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ranom štádiu,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hľadajú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relatívne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malé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sumy </a:t>
            </a:r>
            <a:r>
              <a:rPr sz="2200" spc="-30" dirty="0">
                <a:solidFill>
                  <a:srgbClr val="5F210F"/>
                </a:solidFill>
                <a:latin typeface="Calibri"/>
                <a:cs typeface="Calibri"/>
              </a:rPr>
              <a:t>peňazí.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Crowdfunding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má vyššiu </a:t>
            </a:r>
            <a:r>
              <a:rPr sz="2200" spc="-25" dirty="0">
                <a:solidFill>
                  <a:srgbClr val="5F210F"/>
                </a:solidFill>
                <a:latin typeface="Calibri"/>
                <a:cs typeface="Calibri"/>
              </a:rPr>
              <a:t>mieru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úspešnosti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v určitých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odvetviach, napr. v agropotravinárskom </a:t>
            </a:r>
            <a:r>
              <a:rPr sz="2200" spc="5" dirty="0">
                <a:solidFill>
                  <a:srgbClr val="5F210F"/>
                </a:solidFill>
                <a:latin typeface="Calibri"/>
                <a:cs typeface="Calibri"/>
              </a:rPr>
              <a:t>sektore,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takže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oplatí ho preskúmať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0248" y="6530340"/>
            <a:ext cx="5314315" cy="277495"/>
          </a:xfrm>
          <a:custGeom>
            <a:avLst/>
            <a:gdLst/>
            <a:ahLst/>
            <a:cxnLst/>
            <a:rect l="l" t="t" r="r" b="b"/>
            <a:pathLst>
              <a:path w="5314315" h="277495">
                <a:moveTo>
                  <a:pt x="0" y="0"/>
                </a:moveTo>
                <a:lnTo>
                  <a:pt x="5314188" y="0"/>
                </a:lnTo>
                <a:lnTo>
                  <a:pt x="5314188" y="277367"/>
                </a:lnTo>
                <a:lnTo>
                  <a:pt x="0" y="27736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E2E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60771" y="6554719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417319" y="6448044"/>
            <a:ext cx="3339465" cy="410209"/>
            <a:chOff x="1417319" y="6448044"/>
            <a:chExt cx="3339465" cy="410209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7319" y="6448044"/>
              <a:ext cx="440435" cy="4099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15968" y="6461760"/>
              <a:ext cx="440435" cy="3962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4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5026" y="571501"/>
            <a:ext cx="68865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Calibri"/>
                <a:cs typeface="Calibri"/>
              </a:rPr>
              <a:t>CrowdFunding </a:t>
            </a:r>
            <a:r>
              <a:rPr dirty="0"/>
              <a:t>môže </a:t>
            </a:r>
            <a:r>
              <a:rPr spc="-5" dirty="0"/>
              <a:t>mať podobu </a:t>
            </a:r>
            <a:r>
              <a:rPr b="1" dirty="0">
                <a:latin typeface="Calibri"/>
                <a:cs typeface="Calibri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4833" y="1875750"/>
            <a:ext cx="6933565" cy="426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0" algn="just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Predpredaj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- keď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ľudia prispievajú na vytvorenie konkrétneho produktu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a dostanú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ho pri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vydaní. 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Peer-to-Peer požičiavanie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- keď každý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veriteľ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dostane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finančnú kompenzáciu alebo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návratnosť svojej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investície.</a:t>
            </a:r>
            <a:endParaRPr sz="22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Kapitálové pôžičky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- keď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ľudia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požičiavajú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peniaze jednotlivcom alebo organizáciám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výmenou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za akcie.</a:t>
            </a:r>
            <a:endParaRPr sz="2200" dirty="0">
              <a:latin typeface="Calibri"/>
              <a:cs typeface="Calibri"/>
            </a:endParaRPr>
          </a:p>
          <a:p>
            <a:pPr marL="12700" marR="201295" algn="just">
              <a:lnSpc>
                <a:spcPct val="100000"/>
              </a:lnSpc>
            </a:pP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Charita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- keď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niekto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daruje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jednotlivcovi alebo projektu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nedostane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za to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žiadnu finančnú alebo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materiálnu protihodnotu.</a:t>
            </a:r>
            <a:endParaRPr sz="2200" dirty="0">
              <a:latin typeface="Calibri"/>
              <a:cs typeface="Calibri"/>
            </a:endParaRPr>
          </a:p>
          <a:p>
            <a:pPr marL="12700" marR="173990">
              <a:lnSpc>
                <a:spcPct val="100000"/>
              </a:lnSpc>
              <a:spcBef>
                <a:spcPts val="1680"/>
              </a:spcBef>
            </a:pP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Rôzne platformy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umožňujú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rôzne modely získavania finančných prostriedkov. Nájsť správny model financovania pre váš projekt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dôležitým krokom pre úspešnú kampaň.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9BDE1D93-6392-0BC1-CA44-974E0B44DB4E}"/>
              </a:ext>
            </a:extLst>
          </p:cNvPr>
          <p:cNvSpPr txBox="1"/>
          <p:nvPr/>
        </p:nvSpPr>
        <p:spPr>
          <a:xfrm>
            <a:off x="2651007" y="6400800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3969" y="571501"/>
            <a:ext cx="5891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alibri"/>
                <a:cs typeface="Calibri"/>
              </a:rPr>
              <a:t>Crowdfunding </a:t>
            </a:r>
            <a:r>
              <a:rPr b="1" dirty="0">
                <a:latin typeface="Calibri"/>
                <a:cs typeface="Calibri"/>
              </a:rPr>
              <a:t>je spojený </a:t>
            </a:r>
            <a:r>
              <a:rPr b="1" spc="-10" dirty="0">
                <a:latin typeface="Calibri"/>
                <a:cs typeface="Calibri"/>
              </a:rPr>
              <a:t>s nákladmi...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2132" y="1788399"/>
            <a:ext cx="6618605" cy="4727576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898525">
              <a:lnSpc>
                <a:spcPts val="2380"/>
              </a:lnSpc>
              <a:spcBef>
                <a:spcPts val="390"/>
              </a:spcBef>
            </a:pPr>
            <a:r>
              <a:rPr b="1" spc="-15" dirty="0">
                <a:solidFill>
                  <a:srgbClr val="6C6A39"/>
                </a:solidFill>
                <a:latin typeface="Calibri"/>
                <a:cs typeface="Calibri"/>
              </a:rPr>
              <a:t>Rôzne </a:t>
            </a:r>
            <a:r>
              <a:rPr b="1" spc="-10" dirty="0">
                <a:solidFill>
                  <a:srgbClr val="6C6A39"/>
                </a:solidFill>
                <a:latin typeface="Calibri"/>
                <a:cs typeface="Calibri"/>
              </a:rPr>
              <a:t>crowdfundingové </a:t>
            </a:r>
            <a:r>
              <a:rPr b="1" spc="-15" dirty="0">
                <a:solidFill>
                  <a:srgbClr val="6C6A39"/>
                </a:solidFill>
                <a:latin typeface="Calibri"/>
                <a:cs typeface="Calibri"/>
              </a:rPr>
              <a:t>platformy </a:t>
            </a:r>
            <a:r>
              <a:rPr b="1" spc="-5" dirty="0">
                <a:solidFill>
                  <a:srgbClr val="6C6A39"/>
                </a:solidFill>
                <a:latin typeface="Calibri"/>
                <a:cs typeface="Calibri"/>
              </a:rPr>
              <a:t>uplatňujú </a:t>
            </a:r>
            <a:r>
              <a:rPr b="1" spc="-15" dirty="0">
                <a:solidFill>
                  <a:srgbClr val="6C6A39"/>
                </a:solidFill>
                <a:latin typeface="Calibri"/>
                <a:cs typeface="Calibri"/>
              </a:rPr>
              <a:t>rôzne poplatky v </a:t>
            </a:r>
            <a:r>
              <a:rPr b="1" spc="-10" dirty="0">
                <a:solidFill>
                  <a:srgbClr val="6C6A39"/>
                </a:solidFill>
                <a:latin typeface="Calibri"/>
                <a:cs typeface="Calibri"/>
              </a:rPr>
              <a:t>závislosti </a:t>
            </a:r>
            <a:r>
              <a:rPr b="1" spc="-5" dirty="0">
                <a:solidFill>
                  <a:srgbClr val="6C6A39"/>
                </a:solidFill>
                <a:latin typeface="Calibri"/>
                <a:cs typeface="Calibri"/>
              </a:rPr>
              <a:t>od zvoleného </a:t>
            </a:r>
            <a:r>
              <a:rPr b="1" spc="-10" dirty="0">
                <a:solidFill>
                  <a:srgbClr val="6C6A39"/>
                </a:solidFill>
                <a:latin typeface="Calibri"/>
                <a:cs typeface="Calibri"/>
              </a:rPr>
              <a:t>modelu.</a:t>
            </a:r>
            <a:endParaRPr dirty="0">
              <a:latin typeface="Calibri"/>
              <a:cs typeface="Calibri"/>
            </a:endParaRPr>
          </a:p>
          <a:p>
            <a:pPr marL="354965" marR="5080" indent="-342900">
              <a:lnSpc>
                <a:spcPts val="2380"/>
              </a:lnSpc>
              <a:spcBef>
                <a:spcPts val="9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1" spc="-15" dirty="0">
                <a:solidFill>
                  <a:srgbClr val="5F210F"/>
                </a:solidFill>
                <a:latin typeface="Calibri"/>
                <a:cs typeface="Calibri"/>
              </a:rPr>
              <a:t>Poplatok za </a:t>
            </a:r>
            <a:r>
              <a:rPr b="1" spc="-10" dirty="0">
                <a:solidFill>
                  <a:srgbClr val="5F210F"/>
                </a:solidFill>
                <a:latin typeface="Calibri"/>
                <a:cs typeface="Calibri"/>
              </a:rPr>
              <a:t>hosťovanie na </a:t>
            </a:r>
            <a:r>
              <a:rPr b="1" spc="-15" dirty="0">
                <a:solidFill>
                  <a:srgbClr val="5F210F"/>
                </a:solidFill>
                <a:latin typeface="Calibri"/>
                <a:cs typeface="Calibri"/>
              </a:rPr>
              <a:t>platforme: </a:t>
            </a:r>
            <a:r>
              <a:rPr spc="-5" dirty="0">
                <a:solidFill>
                  <a:srgbClr val="5F210F"/>
                </a:solidFill>
                <a:latin typeface="Calibri"/>
                <a:cs typeface="Calibri"/>
              </a:rPr>
              <a:t>Niektoré </a:t>
            </a:r>
            <a:r>
              <a:rPr spc="-10" dirty="0">
                <a:solidFill>
                  <a:srgbClr val="5F210F"/>
                </a:solidFill>
                <a:latin typeface="Calibri"/>
                <a:cs typeface="Calibri"/>
              </a:rPr>
              <a:t>platformy, </a:t>
            </a:r>
            <a:r>
              <a:rPr spc="-5" dirty="0">
                <a:solidFill>
                  <a:srgbClr val="5F210F"/>
                </a:solidFill>
                <a:latin typeface="Calibri"/>
                <a:cs typeface="Calibri"/>
              </a:rPr>
              <a:t>aj keď nie všetky, </a:t>
            </a:r>
            <a:r>
              <a:rPr spc="-15" dirty="0">
                <a:solidFill>
                  <a:srgbClr val="5F210F"/>
                </a:solidFill>
                <a:latin typeface="Calibri"/>
                <a:cs typeface="Calibri"/>
              </a:rPr>
              <a:t>si účtujú </a:t>
            </a:r>
            <a:r>
              <a:rPr spc="-5" dirty="0">
                <a:solidFill>
                  <a:srgbClr val="5F210F"/>
                </a:solidFill>
                <a:latin typeface="Calibri"/>
                <a:cs typeface="Calibri"/>
              </a:rPr>
              <a:t>počiatočné </a:t>
            </a:r>
            <a:r>
              <a:rPr spc="-15" dirty="0">
                <a:solidFill>
                  <a:srgbClr val="5F210F"/>
                </a:solidFill>
                <a:latin typeface="Calibri"/>
                <a:cs typeface="Calibri"/>
              </a:rPr>
              <a:t>náklady </a:t>
            </a:r>
            <a:r>
              <a:rPr spc="-10" dirty="0">
                <a:solidFill>
                  <a:srgbClr val="5F210F"/>
                </a:solidFill>
                <a:latin typeface="Calibri"/>
                <a:cs typeface="Calibri"/>
              </a:rPr>
              <a:t>len </a:t>
            </a:r>
            <a:r>
              <a:rPr spc="-20" dirty="0">
                <a:solidFill>
                  <a:srgbClr val="5F210F"/>
                </a:solidFill>
                <a:latin typeface="Calibri"/>
                <a:cs typeface="Calibri"/>
              </a:rPr>
              <a:t>za </a:t>
            </a:r>
            <a:r>
              <a:rPr spc="-10" dirty="0">
                <a:solidFill>
                  <a:srgbClr val="5F210F"/>
                </a:solidFill>
                <a:latin typeface="Calibri"/>
                <a:cs typeface="Calibri"/>
              </a:rPr>
              <a:t>hosťovanie vašej kampane. </a:t>
            </a:r>
            <a:r>
              <a:rPr spc="-70" dirty="0">
                <a:solidFill>
                  <a:srgbClr val="5F210F"/>
                </a:solidFill>
                <a:latin typeface="Calibri"/>
                <a:cs typeface="Calibri"/>
              </a:rPr>
              <a:t>Najlepší </a:t>
            </a:r>
            <a:r>
              <a:rPr spc="-5" dirty="0">
                <a:solidFill>
                  <a:srgbClr val="5F210F"/>
                </a:solidFill>
                <a:latin typeface="Calibri"/>
                <a:cs typeface="Calibri"/>
              </a:rPr>
              <a:t>tip - </a:t>
            </a:r>
            <a:r>
              <a:rPr spc="-20" dirty="0">
                <a:solidFill>
                  <a:srgbClr val="5F210F"/>
                </a:solidFill>
                <a:latin typeface="Calibri"/>
                <a:cs typeface="Calibri"/>
              </a:rPr>
              <a:t>pred </a:t>
            </a:r>
            <a:r>
              <a:rPr spc="-10" dirty="0">
                <a:solidFill>
                  <a:srgbClr val="5F210F"/>
                </a:solidFill>
                <a:latin typeface="Calibri"/>
                <a:cs typeface="Calibri"/>
              </a:rPr>
              <a:t>začatím kampane </a:t>
            </a:r>
            <a:r>
              <a:rPr spc="-2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pc="-10" dirty="0">
                <a:solidFill>
                  <a:srgbClr val="5F210F"/>
                </a:solidFill>
                <a:latin typeface="Calibri"/>
                <a:cs typeface="Calibri"/>
              </a:rPr>
              <a:t>nezabudnite </a:t>
            </a:r>
            <a:r>
              <a:rPr spc="-5" dirty="0">
                <a:solidFill>
                  <a:srgbClr val="5F210F"/>
                </a:solidFill>
                <a:latin typeface="Calibri"/>
                <a:cs typeface="Calibri"/>
              </a:rPr>
              <a:t>opýtať </a:t>
            </a:r>
            <a:r>
              <a:rPr spc="-15" dirty="0">
                <a:solidFill>
                  <a:srgbClr val="5F210F"/>
                </a:solidFill>
                <a:latin typeface="Calibri"/>
                <a:cs typeface="Calibri"/>
              </a:rPr>
              <a:t>platformy</a:t>
            </a:r>
            <a:r>
              <a:rPr spc="-10" dirty="0">
                <a:solidFill>
                  <a:srgbClr val="5F210F"/>
                </a:solidFill>
                <a:latin typeface="Calibri"/>
                <a:cs typeface="Calibri"/>
              </a:rPr>
              <a:t>, aký </a:t>
            </a:r>
            <a:r>
              <a:rPr spc="-25" dirty="0">
                <a:solidFill>
                  <a:srgbClr val="5F210F"/>
                </a:solidFill>
                <a:latin typeface="Calibri"/>
                <a:cs typeface="Calibri"/>
              </a:rPr>
              <a:t>poplatok </a:t>
            </a:r>
            <a:r>
              <a:rPr spc="-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pc="-20" dirty="0">
                <a:solidFill>
                  <a:srgbClr val="5F210F"/>
                </a:solidFill>
                <a:latin typeface="Calibri"/>
                <a:cs typeface="Calibri"/>
              </a:rPr>
              <a:t>na</a:t>
            </a:r>
            <a:r>
              <a:rPr spc="-10" dirty="0">
                <a:solidFill>
                  <a:srgbClr val="5F210F"/>
                </a:solidFill>
                <a:latin typeface="Calibri"/>
                <a:cs typeface="Calibri"/>
              </a:rPr>
              <a:t> ňu </a:t>
            </a:r>
            <a:r>
              <a:rPr spc="-5" dirty="0">
                <a:solidFill>
                  <a:srgbClr val="5F210F"/>
                </a:solidFill>
                <a:latin typeface="Calibri"/>
                <a:cs typeface="Calibri"/>
              </a:rPr>
              <a:t>vzťahuje.</a:t>
            </a:r>
            <a:endParaRPr dirty="0">
              <a:latin typeface="Calibri"/>
              <a:cs typeface="Calibri"/>
            </a:endParaRPr>
          </a:p>
          <a:p>
            <a:pPr marL="355600" marR="208279" indent="-342900">
              <a:lnSpc>
                <a:spcPts val="2380"/>
              </a:lnSpc>
              <a:spcBef>
                <a:spcPts val="9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1" spc="-15" dirty="0">
                <a:solidFill>
                  <a:srgbClr val="5F210F"/>
                </a:solidFill>
                <a:latin typeface="Calibri"/>
                <a:cs typeface="Calibri"/>
              </a:rPr>
              <a:t>Poplatok za </a:t>
            </a:r>
            <a:r>
              <a:rPr b="1" spc="-5" dirty="0">
                <a:solidFill>
                  <a:srgbClr val="5F210F"/>
                </a:solidFill>
                <a:latin typeface="Calibri"/>
                <a:cs typeface="Calibri"/>
              </a:rPr>
              <a:t>úspech: </a:t>
            </a:r>
            <a:r>
              <a:rPr spc="-5" dirty="0">
                <a:solidFill>
                  <a:srgbClr val="5F210F"/>
                </a:solidFill>
                <a:latin typeface="Calibri"/>
                <a:cs typeface="Calibri"/>
              </a:rPr>
              <a:t>Väčšina </a:t>
            </a:r>
            <a:r>
              <a:rPr spc="-15" dirty="0">
                <a:solidFill>
                  <a:srgbClr val="5F210F"/>
                </a:solidFill>
                <a:latin typeface="Calibri"/>
                <a:cs typeface="Calibri"/>
              </a:rPr>
              <a:t>crowdfundingových platforiem </a:t>
            </a:r>
            <a:r>
              <a:rPr spc="-30" dirty="0">
                <a:solidFill>
                  <a:srgbClr val="5F210F"/>
                </a:solidFill>
                <a:latin typeface="Calibri"/>
                <a:cs typeface="Calibri"/>
              </a:rPr>
              <a:t>si </a:t>
            </a:r>
            <a:r>
              <a:rPr spc="-10" dirty="0">
                <a:solidFill>
                  <a:srgbClr val="5F210F"/>
                </a:solidFill>
                <a:latin typeface="Calibri"/>
                <a:cs typeface="Calibri"/>
              </a:rPr>
              <a:t>berie </a:t>
            </a:r>
            <a:r>
              <a:rPr spc="-20" dirty="0">
                <a:solidFill>
                  <a:srgbClr val="5F210F"/>
                </a:solidFill>
                <a:latin typeface="Calibri"/>
                <a:cs typeface="Calibri"/>
              </a:rPr>
              <a:t>percento </a:t>
            </a:r>
            <a:r>
              <a:rPr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pc="-15" dirty="0">
                <a:solidFill>
                  <a:srgbClr val="5F210F"/>
                </a:solidFill>
                <a:latin typeface="Calibri"/>
                <a:cs typeface="Calibri"/>
              </a:rPr>
              <a:t>celkovej vyzbieranej </a:t>
            </a:r>
            <a:r>
              <a:rPr spc="-10" dirty="0">
                <a:solidFill>
                  <a:srgbClr val="5F210F"/>
                </a:solidFill>
                <a:latin typeface="Calibri"/>
                <a:cs typeface="Calibri"/>
              </a:rPr>
              <a:t>sumy. </a:t>
            </a:r>
            <a:r>
              <a:rPr spc="-20" dirty="0">
                <a:solidFill>
                  <a:srgbClr val="5F210F"/>
                </a:solidFill>
                <a:latin typeface="Calibri"/>
                <a:cs typeface="Calibri"/>
              </a:rPr>
              <a:t>Percentuálny podiel </a:t>
            </a:r>
            <a:r>
              <a:rPr spc="-10" dirty="0">
                <a:solidFill>
                  <a:srgbClr val="5F210F"/>
                </a:solidFill>
                <a:latin typeface="Calibri"/>
                <a:cs typeface="Calibri"/>
              </a:rPr>
              <a:t>sa líši od </a:t>
            </a:r>
            <a:r>
              <a:rPr spc="-15" dirty="0">
                <a:solidFill>
                  <a:srgbClr val="5F210F"/>
                </a:solidFill>
                <a:latin typeface="Calibri"/>
                <a:cs typeface="Calibri"/>
              </a:rPr>
              <a:t>platformy </a:t>
            </a:r>
            <a:r>
              <a:rPr spc="-20" dirty="0">
                <a:solidFill>
                  <a:srgbClr val="5F210F"/>
                </a:solidFill>
                <a:latin typeface="Calibri"/>
                <a:cs typeface="Calibri"/>
              </a:rPr>
              <a:t>k </a:t>
            </a:r>
            <a:r>
              <a:rPr spc="-15" dirty="0">
                <a:solidFill>
                  <a:srgbClr val="5F210F"/>
                </a:solidFill>
                <a:latin typeface="Calibri"/>
                <a:cs typeface="Calibri"/>
              </a:rPr>
              <a:t>platforme </a:t>
            </a:r>
            <a:r>
              <a:rPr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pc="-20" dirty="0">
                <a:solidFill>
                  <a:srgbClr val="5F210F"/>
                </a:solidFill>
                <a:latin typeface="Calibri"/>
                <a:cs typeface="Calibri"/>
              </a:rPr>
              <a:t>pohybuje sa </a:t>
            </a:r>
            <a:r>
              <a:rPr spc="-10" dirty="0">
                <a:solidFill>
                  <a:srgbClr val="5F210F"/>
                </a:solidFill>
                <a:latin typeface="Calibri"/>
                <a:cs typeface="Calibri"/>
              </a:rPr>
              <a:t>od </a:t>
            </a:r>
            <a:r>
              <a:rPr spc="-5" dirty="0">
                <a:solidFill>
                  <a:srgbClr val="5F210F"/>
                </a:solidFill>
                <a:latin typeface="Calibri"/>
                <a:cs typeface="Calibri"/>
              </a:rPr>
              <a:t>3 % do 12 % </a:t>
            </a:r>
            <a:r>
              <a:rPr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pc="-15" dirty="0">
                <a:solidFill>
                  <a:srgbClr val="5F210F"/>
                </a:solidFill>
                <a:latin typeface="Calibri"/>
                <a:cs typeface="Calibri"/>
              </a:rPr>
              <a:t>celkovej </a:t>
            </a:r>
            <a:r>
              <a:rPr spc="-10" dirty="0">
                <a:solidFill>
                  <a:srgbClr val="5F210F"/>
                </a:solidFill>
                <a:latin typeface="Calibri"/>
                <a:cs typeface="Calibri"/>
              </a:rPr>
              <a:t>vyzbieranej </a:t>
            </a:r>
            <a:r>
              <a:rPr spc="-15" dirty="0">
                <a:solidFill>
                  <a:srgbClr val="5F210F"/>
                </a:solidFill>
                <a:latin typeface="Calibri"/>
                <a:cs typeface="Calibri"/>
              </a:rPr>
              <a:t>sumy</a:t>
            </a:r>
            <a:r>
              <a:rPr spc="-1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  <a:p>
            <a:pPr marL="354965" marR="139700" indent="-342900">
              <a:lnSpc>
                <a:spcPts val="2380"/>
              </a:lnSpc>
              <a:spcBef>
                <a:spcPts val="9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1" spc="-15" dirty="0">
                <a:solidFill>
                  <a:srgbClr val="5F210F"/>
                </a:solidFill>
                <a:latin typeface="Calibri"/>
                <a:cs typeface="Calibri"/>
              </a:rPr>
              <a:t>Poplatky za </a:t>
            </a:r>
            <a:r>
              <a:rPr b="1" spc="-10" dirty="0">
                <a:solidFill>
                  <a:srgbClr val="5F210F"/>
                </a:solidFill>
                <a:latin typeface="Calibri"/>
                <a:cs typeface="Calibri"/>
              </a:rPr>
              <a:t>spracovanie </a:t>
            </a:r>
            <a:r>
              <a:rPr b="1" spc="-25" dirty="0">
                <a:solidFill>
                  <a:srgbClr val="5F210F"/>
                </a:solidFill>
                <a:latin typeface="Calibri"/>
                <a:cs typeface="Calibri"/>
              </a:rPr>
              <a:t>platieb: </a:t>
            </a:r>
            <a:r>
              <a:rPr spc="10" dirty="0">
                <a:solidFill>
                  <a:srgbClr val="5F210F"/>
                </a:solidFill>
                <a:latin typeface="Calibri"/>
                <a:cs typeface="Calibri"/>
              </a:rPr>
              <a:t>Dávajte</a:t>
            </a:r>
            <a:r>
              <a:rPr spc="-5" dirty="0">
                <a:solidFill>
                  <a:srgbClr val="5F210F"/>
                </a:solidFill>
                <a:latin typeface="Calibri"/>
                <a:cs typeface="Calibri"/>
              </a:rPr>
              <a:t> si pozor aj </a:t>
            </a:r>
            <a:r>
              <a:rPr spc="-2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pc="-25" dirty="0">
                <a:solidFill>
                  <a:srgbClr val="5F210F"/>
                </a:solidFill>
                <a:latin typeface="Calibri"/>
                <a:cs typeface="Calibri"/>
              </a:rPr>
              <a:t>poplatok za </a:t>
            </a:r>
            <a:r>
              <a:rPr spc="-5" dirty="0">
                <a:solidFill>
                  <a:srgbClr val="5F210F"/>
                </a:solidFill>
                <a:latin typeface="Calibri"/>
                <a:cs typeface="Calibri"/>
              </a:rPr>
              <a:t>služby </a:t>
            </a:r>
            <a:r>
              <a:rPr spc="-20" dirty="0">
                <a:solidFill>
                  <a:srgbClr val="5F210F"/>
                </a:solidFill>
                <a:latin typeface="Calibri"/>
                <a:cs typeface="Calibri"/>
              </a:rPr>
              <a:t>za </a:t>
            </a:r>
            <a:r>
              <a:rPr spc="-10" dirty="0">
                <a:solidFill>
                  <a:srgbClr val="5F210F"/>
                </a:solidFill>
                <a:latin typeface="Calibri"/>
                <a:cs typeface="Calibri"/>
              </a:rPr>
              <a:t>každú </a:t>
            </a:r>
            <a:r>
              <a:rPr spc="-5" dirty="0">
                <a:solidFill>
                  <a:srgbClr val="5F210F"/>
                </a:solidFill>
                <a:latin typeface="Calibri"/>
                <a:cs typeface="Calibri"/>
              </a:rPr>
              <a:t>uskutočnenú </a:t>
            </a:r>
            <a:r>
              <a:rPr spc="-10" dirty="0">
                <a:solidFill>
                  <a:srgbClr val="5F210F"/>
                </a:solidFill>
                <a:latin typeface="Calibri"/>
                <a:cs typeface="Calibri"/>
              </a:rPr>
              <a:t>transakciu. </a:t>
            </a:r>
            <a:r>
              <a:rPr spc="-25" dirty="0">
                <a:solidFill>
                  <a:srgbClr val="5F210F"/>
                </a:solidFill>
                <a:latin typeface="Calibri"/>
                <a:cs typeface="Calibri"/>
              </a:rPr>
              <a:t>Zvyčajne </a:t>
            </a:r>
            <a:r>
              <a:rPr spc="-5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pc="-10" dirty="0">
                <a:solidFill>
                  <a:srgbClr val="5F210F"/>
                </a:solidFill>
                <a:latin typeface="Calibri"/>
                <a:cs typeface="Calibri"/>
              </a:rPr>
              <a:t>tento </a:t>
            </a:r>
            <a:r>
              <a:rPr spc="-25" dirty="0">
                <a:solidFill>
                  <a:srgbClr val="5F210F"/>
                </a:solidFill>
                <a:latin typeface="Calibri"/>
                <a:cs typeface="Calibri"/>
              </a:rPr>
              <a:t>poplatok </a:t>
            </a:r>
            <a:r>
              <a:rPr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pc="-25" dirty="0">
                <a:solidFill>
                  <a:srgbClr val="5F210F"/>
                </a:solidFill>
                <a:latin typeface="Calibri"/>
                <a:cs typeface="Calibri"/>
              </a:rPr>
              <a:t>priemere </a:t>
            </a:r>
            <a:r>
              <a:rPr spc="-5" dirty="0">
                <a:solidFill>
                  <a:srgbClr val="5F210F"/>
                </a:solidFill>
                <a:latin typeface="Calibri"/>
                <a:cs typeface="Calibri"/>
              </a:rPr>
              <a:t>3 %. </a:t>
            </a:r>
            <a:r>
              <a:rPr spc="-10" dirty="0">
                <a:solidFill>
                  <a:srgbClr val="5F210F"/>
                </a:solidFill>
                <a:latin typeface="Calibri"/>
                <a:cs typeface="Calibri"/>
              </a:rPr>
              <a:t>Napríklad </a:t>
            </a:r>
            <a:r>
              <a:rPr spc="-20"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pc="-10" dirty="0">
                <a:solidFill>
                  <a:srgbClr val="5F210F"/>
                </a:solidFill>
                <a:latin typeface="Calibri"/>
                <a:cs typeface="Calibri"/>
              </a:rPr>
              <a:t>každého daru/investície vo </a:t>
            </a:r>
            <a:r>
              <a:rPr spc="-5" dirty="0">
                <a:solidFill>
                  <a:srgbClr val="5F210F"/>
                </a:solidFill>
                <a:latin typeface="Calibri"/>
                <a:cs typeface="Calibri"/>
              </a:rPr>
              <a:t>výške 100 EUR </a:t>
            </a:r>
            <a:r>
              <a:rPr spc="-10" dirty="0">
                <a:solidFill>
                  <a:srgbClr val="5F210F"/>
                </a:solidFill>
                <a:latin typeface="Calibri"/>
                <a:cs typeface="Calibri"/>
              </a:rPr>
              <a:t>sa do kampane dostane </a:t>
            </a:r>
            <a:r>
              <a:rPr spc="-5" dirty="0">
                <a:solidFill>
                  <a:srgbClr val="5F210F"/>
                </a:solidFill>
                <a:latin typeface="Calibri"/>
                <a:cs typeface="Calibri"/>
              </a:rPr>
              <a:t>len 97 EUR</a:t>
            </a:r>
            <a:r>
              <a:rPr spc="-1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64783" y="427990"/>
            <a:ext cx="4377690" cy="1612265"/>
            <a:chOff x="6264783" y="427990"/>
            <a:chExt cx="4377690" cy="1612265"/>
          </a:xfrm>
        </p:grpSpPr>
        <p:sp>
          <p:nvSpPr>
            <p:cNvPr id="6" name="object 6"/>
            <p:cNvSpPr/>
            <p:nvPr/>
          </p:nvSpPr>
          <p:spPr>
            <a:xfrm>
              <a:off x="6271133" y="434340"/>
              <a:ext cx="4364990" cy="1599565"/>
            </a:xfrm>
            <a:custGeom>
              <a:avLst/>
              <a:gdLst/>
              <a:ahLst/>
              <a:cxnLst/>
              <a:rect l="l" t="t" r="r" b="b"/>
              <a:pathLst>
                <a:path w="4364990" h="1599564">
                  <a:moveTo>
                    <a:pt x="4364862" y="0"/>
                  </a:moveTo>
                  <a:lnTo>
                    <a:pt x="1673478" y="0"/>
                  </a:lnTo>
                  <a:lnTo>
                    <a:pt x="1673478" y="864997"/>
                  </a:lnTo>
                  <a:lnTo>
                    <a:pt x="0" y="1599234"/>
                  </a:lnTo>
                  <a:lnTo>
                    <a:pt x="1673478" y="1235710"/>
                  </a:lnTo>
                  <a:lnTo>
                    <a:pt x="1673478" y="1482852"/>
                  </a:lnTo>
                  <a:lnTo>
                    <a:pt x="4364862" y="1482852"/>
                  </a:lnTo>
                  <a:lnTo>
                    <a:pt x="436486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71133" y="434340"/>
              <a:ext cx="4364990" cy="1599565"/>
            </a:xfrm>
            <a:custGeom>
              <a:avLst/>
              <a:gdLst/>
              <a:ahLst/>
              <a:cxnLst/>
              <a:rect l="l" t="t" r="r" b="b"/>
              <a:pathLst>
                <a:path w="4364990" h="1599564">
                  <a:moveTo>
                    <a:pt x="1673478" y="0"/>
                  </a:moveTo>
                  <a:lnTo>
                    <a:pt x="2122042" y="0"/>
                  </a:lnTo>
                  <a:lnTo>
                    <a:pt x="2794889" y="0"/>
                  </a:lnTo>
                  <a:lnTo>
                    <a:pt x="4364862" y="0"/>
                  </a:lnTo>
                  <a:lnTo>
                    <a:pt x="4364862" y="864997"/>
                  </a:lnTo>
                  <a:lnTo>
                    <a:pt x="4364862" y="1235710"/>
                  </a:lnTo>
                  <a:lnTo>
                    <a:pt x="4364862" y="1482852"/>
                  </a:lnTo>
                  <a:lnTo>
                    <a:pt x="2794889" y="1482852"/>
                  </a:lnTo>
                  <a:lnTo>
                    <a:pt x="2122042" y="1482852"/>
                  </a:lnTo>
                  <a:lnTo>
                    <a:pt x="1673478" y="1482852"/>
                  </a:lnTo>
                  <a:lnTo>
                    <a:pt x="1673478" y="1235710"/>
                  </a:lnTo>
                  <a:lnTo>
                    <a:pt x="0" y="1599234"/>
                  </a:lnTo>
                  <a:lnTo>
                    <a:pt x="1673478" y="864997"/>
                  </a:lnTo>
                  <a:lnTo>
                    <a:pt x="1673478" y="0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287505" y="599362"/>
            <a:ext cx="20046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A13A22"/>
                </a:solidFill>
                <a:latin typeface="Calibri"/>
                <a:cs typeface="Calibri"/>
              </a:rPr>
              <a:t>PREČÍTAJTE SI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3"/>
              </a:rPr>
              <a:t>10 </a:t>
            </a:r>
            <a:r>
              <a:rPr sz="1800" u="sng" spc="-5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3"/>
              </a:rPr>
              <a:t>Top </a:t>
            </a:r>
            <a:r>
              <a:rPr sz="18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3"/>
              </a:rPr>
              <a:t>crowdfundingové </a:t>
            </a:r>
            <a:r>
              <a:rPr sz="1800" u="sng" spc="-1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3"/>
              </a:rPr>
              <a:t>webové stránky pre </a:t>
            </a:r>
            <a:r>
              <a:rPr sz="18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3"/>
              </a:rPr>
              <a:t>podnikateľov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E866A70F-85B7-2930-1A08-DCD8AF6E7D70}"/>
              </a:ext>
            </a:extLst>
          </p:cNvPr>
          <p:cNvSpPr txBox="1"/>
          <p:nvPr/>
        </p:nvSpPr>
        <p:spPr>
          <a:xfrm>
            <a:off x="2590800" y="6477000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140" y="258691"/>
            <a:ext cx="677100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837815" marR="5080" indent="-2825750">
              <a:lnSpc>
                <a:spcPts val="3890"/>
              </a:lnSpc>
              <a:spcBef>
                <a:spcPts val="585"/>
              </a:spcBef>
            </a:pPr>
            <a:r>
              <a:rPr b="1" dirty="0">
                <a:latin typeface="Calibri"/>
                <a:cs typeface="Calibri"/>
              </a:rPr>
              <a:t>4. </a:t>
            </a:r>
            <a:r>
              <a:rPr b="1" spc="-5" dirty="0">
                <a:latin typeface="Calibri"/>
                <a:cs typeface="Calibri"/>
              </a:rPr>
              <a:t>Možnosti finančnej podpory... Bankové úvery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6415" y="2043557"/>
            <a:ext cx="6296025" cy="33540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1250315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Podnikateľský úver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banky 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tradičný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spôsob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financovania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vašej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firmy. Vo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väčšine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prípadov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nevyhnutné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mať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spoľahlivý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podnikateľský plán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aby ste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banku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presvedčili, že sa vám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oplatí získať podporu. Banka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často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požaduje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osobné záruky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iné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formy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zabezpečenia.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Ak môžete,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nikdy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zábezpeku neponúkajte,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najmä ak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ste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si istí, že váš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podnikateľský plán obstojí.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Nakoniec sa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nezabudnite poobzerať po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ponuke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, existuje veľa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bánk, ktoré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môžu mať rôzne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kritériá na poskytovanie úverov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nové podniky.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79993" y="123191"/>
            <a:ext cx="3484879" cy="5845175"/>
            <a:chOff x="8079993" y="123191"/>
            <a:chExt cx="3484879" cy="58451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79993" y="2121594"/>
              <a:ext cx="3484372" cy="38462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282939" y="129541"/>
              <a:ext cx="3139440" cy="2075814"/>
            </a:xfrm>
            <a:custGeom>
              <a:avLst/>
              <a:gdLst/>
              <a:ahLst/>
              <a:cxnLst/>
              <a:rect l="l" t="t" r="r" b="b"/>
              <a:pathLst>
                <a:path w="3139440" h="2075814">
                  <a:moveTo>
                    <a:pt x="2354580" y="0"/>
                  </a:moveTo>
                  <a:lnTo>
                    <a:pt x="784860" y="0"/>
                  </a:lnTo>
                  <a:lnTo>
                    <a:pt x="784860" y="1037843"/>
                  </a:lnTo>
                  <a:lnTo>
                    <a:pt x="0" y="1037843"/>
                  </a:lnTo>
                  <a:lnTo>
                    <a:pt x="1569720" y="2075687"/>
                  </a:lnTo>
                  <a:lnTo>
                    <a:pt x="3139440" y="1037843"/>
                  </a:lnTo>
                  <a:lnTo>
                    <a:pt x="2354580" y="1037843"/>
                  </a:lnTo>
                  <a:lnTo>
                    <a:pt x="2354580" y="0"/>
                  </a:lnTo>
                  <a:close/>
                </a:path>
              </a:pathLst>
            </a:custGeom>
            <a:solidFill>
              <a:srgbClr val="95C49B">
                <a:alpha val="611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82939" y="129541"/>
              <a:ext cx="3139440" cy="2075814"/>
            </a:xfrm>
            <a:custGeom>
              <a:avLst/>
              <a:gdLst/>
              <a:ahLst/>
              <a:cxnLst/>
              <a:rect l="l" t="t" r="r" b="b"/>
              <a:pathLst>
                <a:path w="3139440" h="2075814">
                  <a:moveTo>
                    <a:pt x="0" y="1037843"/>
                  </a:moveTo>
                  <a:lnTo>
                    <a:pt x="784860" y="1037843"/>
                  </a:lnTo>
                  <a:lnTo>
                    <a:pt x="784860" y="0"/>
                  </a:lnTo>
                  <a:lnTo>
                    <a:pt x="2354580" y="0"/>
                  </a:lnTo>
                  <a:lnTo>
                    <a:pt x="2354580" y="1037843"/>
                  </a:lnTo>
                  <a:lnTo>
                    <a:pt x="3139440" y="1037843"/>
                  </a:lnTo>
                  <a:lnTo>
                    <a:pt x="1569720" y="2075687"/>
                  </a:lnTo>
                  <a:lnTo>
                    <a:pt x="0" y="1037843"/>
                  </a:lnTo>
                  <a:close/>
                </a:path>
              </a:pathLst>
            </a:custGeom>
            <a:ln w="12700">
              <a:solidFill>
                <a:srgbClr val="95C4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174403" y="146201"/>
            <a:ext cx="135382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" marR="5080" indent="-4445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1E484F"/>
                </a:solidFill>
                <a:latin typeface="Calibri"/>
                <a:cs typeface="Calibri"/>
              </a:rPr>
              <a:t>Spolupráca s bankou </a:t>
            </a:r>
            <a:r>
              <a:rPr sz="2000" b="1" dirty="0">
                <a:solidFill>
                  <a:srgbClr val="1E484F"/>
                </a:solidFill>
                <a:latin typeface="Calibri"/>
                <a:cs typeface="Calibri"/>
              </a:rPr>
              <a:t>-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03200" y="1168426"/>
            <a:ext cx="143730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6364" marR="5080" indent="-1143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E484F"/>
                </a:solidFill>
                <a:latin typeface="Calibri"/>
                <a:cs typeface="Calibri"/>
              </a:rPr>
              <a:t>Čo robiť a čo nerobiť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FEC7D05F-B019-E268-AD85-FFDD5FE6AA67}"/>
              </a:ext>
            </a:extLst>
          </p:cNvPr>
          <p:cNvSpPr txBox="1"/>
          <p:nvPr/>
        </p:nvSpPr>
        <p:spPr>
          <a:xfrm>
            <a:off x="2743200" y="640654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36239" y="4760976"/>
            <a:ext cx="1628139" cy="1114425"/>
          </a:xfrm>
          <a:custGeom>
            <a:avLst/>
            <a:gdLst/>
            <a:ahLst/>
            <a:cxnLst/>
            <a:rect l="l" t="t" r="r" b="b"/>
            <a:pathLst>
              <a:path w="1628140" h="1114425">
                <a:moveTo>
                  <a:pt x="1627644" y="66713"/>
                </a:moveTo>
                <a:lnTo>
                  <a:pt x="1622488" y="43357"/>
                </a:lnTo>
                <a:lnTo>
                  <a:pt x="1621929" y="40817"/>
                </a:lnTo>
                <a:lnTo>
                  <a:pt x="1606346" y="19608"/>
                </a:lnTo>
                <a:lnTo>
                  <a:pt x="1583296" y="5270"/>
                </a:lnTo>
                <a:lnTo>
                  <a:pt x="1580527" y="4762"/>
                </a:lnTo>
                <a:lnTo>
                  <a:pt x="1580527" y="260172"/>
                </a:lnTo>
                <a:lnTo>
                  <a:pt x="1580527" y="460311"/>
                </a:lnTo>
                <a:lnTo>
                  <a:pt x="1576565" y="469595"/>
                </a:lnTo>
                <a:lnTo>
                  <a:pt x="1570558" y="476986"/>
                </a:lnTo>
                <a:lnTo>
                  <a:pt x="1563192" y="481888"/>
                </a:lnTo>
                <a:lnTo>
                  <a:pt x="1555153" y="483654"/>
                </a:lnTo>
                <a:lnTo>
                  <a:pt x="928116" y="483654"/>
                </a:lnTo>
                <a:lnTo>
                  <a:pt x="928116" y="467880"/>
                </a:lnTo>
                <a:lnTo>
                  <a:pt x="922578" y="435330"/>
                </a:lnTo>
                <a:lnTo>
                  <a:pt x="921969" y="431787"/>
                </a:lnTo>
                <a:lnTo>
                  <a:pt x="905217" y="402221"/>
                </a:lnTo>
                <a:lnTo>
                  <a:pt x="880414" y="382244"/>
                </a:lnTo>
                <a:lnTo>
                  <a:pt x="877417" y="381520"/>
                </a:lnTo>
                <a:lnTo>
                  <a:pt x="877417" y="737501"/>
                </a:lnTo>
                <a:lnTo>
                  <a:pt x="877417" y="1016419"/>
                </a:lnTo>
                <a:lnTo>
                  <a:pt x="873163" y="1029360"/>
                </a:lnTo>
                <a:lnTo>
                  <a:pt x="866698" y="1039672"/>
                </a:lnTo>
                <a:lnTo>
                  <a:pt x="858786" y="1046505"/>
                </a:lnTo>
                <a:lnTo>
                  <a:pt x="850125" y="1048969"/>
                </a:lnTo>
                <a:lnTo>
                  <a:pt x="77990" y="1048969"/>
                </a:lnTo>
                <a:lnTo>
                  <a:pt x="67157" y="1046505"/>
                </a:lnTo>
                <a:lnTo>
                  <a:pt x="58496" y="1039672"/>
                </a:lnTo>
                <a:lnTo>
                  <a:pt x="52768" y="1029360"/>
                </a:lnTo>
                <a:lnTo>
                  <a:pt x="50698" y="1016419"/>
                </a:lnTo>
                <a:lnTo>
                  <a:pt x="50698" y="737501"/>
                </a:lnTo>
                <a:lnTo>
                  <a:pt x="877417" y="737501"/>
                </a:lnTo>
                <a:lnTo>
                  <a:pt x="877417" y="381520"/>
                </a:lnTo>
                <a:lnTo>
                  <a:pt x="873518" y="380580"/>
                </a:lnTo>
                <a:lnTo>
                  <a:pt x="873518" y="467880"/>
                </a:lnTo>
                <a:lnTo>
                  <a:pt x="873518" y="483654"/>
                </a:lnTo>
                <a:lnTo>
                  <a:pt x="873518" y="530352"/>
                </a:lnTo>
                <a:lnTo>
                  <a:pt x="873518" y="560844"/>
                </a:lnTo>
                <a:lnTo>
                  <a:pt x="873518" y="621271"/>
                </a:lnTo>
                <a:lnTo>
                  <a:pt x="873518" y="681710"/>
                </a:lnTo>
                <a:lnTo>
                  <a:pt x="46799" y="681710"/>
                </a:lnTo>
                <a:lnTo>
                  <a:pt x="46799" y="621271"/>
                </a:lnTo>
                <a:lnTo>
                  <a:pt x="873518" y="621271"/>
                </a:lnTo>
                <a:lnTo>
                  <a:pt x="873518" y="560844"/>
                </a:lnTo>
                <a:lnTo>
                  <a:pt x="46799" y="560844"/>
                </a:lnTo>
                <a:lnTo>
                  <a:pt x="46799" y="467880"/>
                </a:lnTo>
                <a:lnTo>
                  <a:pt x="51066" y="454952"/>
                </a:lnTo>
                <a:lnTo>
                  <a:pt x="57531" y="444639"/>
                </a:lnTo>
                <a:lnTo>
                  <a:pt x="65443" y="437807"/>
                </a:lnTo>
                <a:lnTo>
                  <a:pt x="74091" y="435330"/>
                </a:lnTo>
                <a:lnTo>
                  <a:pt x="765060" y="435330"/>
                </a:lnTo>
                <a:lnTo>
                  <a:pt x="765060" y="463638"/>
                </a:lnTo>
                <a:lnTo>
                  <a:pt x="770775" y="489546"/>
                </a:lnTo>
                <a:lnTo>
                  <a:pt x="786345" y="510755"/>
                </a:lnTo>
                <a:lnTo>
                  <a:pt x="809396" y="525094"/>
                </a:lnTo>
                <a:lnTo>
                  <a:pt x="837539" y="530352"/>
                </a:lnTo>
                <a:lnTo>
                  <a:pt x="873518" y="530352"/>
                </a:lnTo>
                <a:lnTo>
                  <a:pt x="873518" y="483654"/>
                </a:lnTo>
                <a:lnTo>
                  <a:pt x="837539" y="483654"/>
                </a:lnTo>
                <a:lnTo>
                  <a:pt x="827455" y="481888"/>
                </a:lnTo>
                <a:lnTo>
                  <a:pt x="819416" y="476986"/>
                </a:lnTo>
                <a:lnTo>
                  <a:pt x="814095" y="469595"/>
                </a:lnTo>
                <a:lnTo>
                  <a:pt x="812165" y="460311"/>
                </a:lnTo>
                <a:lnTo>
                  <a:pt x="812165" y="435330"/>
                </a:lnTo>
                <a:lnTo>
                  <a:pt x="846226" y="435330"/>
                </a:lnTo>
                <a:lnTo>
                  <a:pt x="857072" y="437807"/>
                </a:lnTo>
                <a:lnTo>
                  <a:pt x="865720" y="444639"/>
                </a:lnTo>
                <a:lnTo>
                  <a:pt x="871448" y="454952"/>
                </a:lnTo>
                <a:lnTo>
                  <a:pt x="873518" y="467880"/>
                </a:lnTo>
                <a:lnTo>
                  <a:pt x="873518" y="380580"/>
                </a:lnTo>
                <a:lnTo>
                  <a:pt x="850125" y="374904"/>
                </a:lnTo>
                <a:lnTo>
                  <a:pt x="812165" y="374904"/>
                </a:lnTo>
                <a:lnTo>
                  <a:pt x="812165" y="260172"/>
                </a:lnTo>
                <a:lnTo>
                  <a:pt x="1580527" y="260172"/>
                </a:lnTo>
                <a:lnTo>
                  <a:pt x="1580527" y="4762"/>
                </a:lnTo>
                <a:lnTo>
                  <a:pt x="1576895" y="4076"/>
                </a:lnTo>
                <a:lnTo>
                  <a:pt x="1576895" y="66713"/>
                </a:lnTo>
                <a:lnTo>
                  <a:pt x="1576895" y="133426"/>
                </a:lnTo>
                <a:lnTo>
                  <a:pt x="1576895" y="176784"/>
                </a:lnTo>
                <a:lnTo>
                  <a:pt x="1576895" y="220141"/>
                </a:lnTo>
                <a:lnTo>
                  <a:pt x="808545" y="220141"/>
                </a:lnTo>
                <a:lnTo>
                  <a:pt x="808545" y="176784"/>
                </a:lnTo>
                <a:lnTo>
                  <a:pt x="1576895" y="176784"/>
                </a:lnTo>
                <a:lnTo>
                  <a:pt x="1576895" y="133426"/>
                </a:lnTo>
                <a:lnTo>
                  <a:pt x="808545" y="133426"/>
                </a:lnTo>
                <a:lnTo>
                  <a:pt x="808545" y="66713"/>
                </a:lnTo>
                <a:lnTo>
                  <a:pt x="812507" y="57442"/>
                </a:lnTo>
                <a:lnTo>
                  <a:pt x="818515" y="50038"/>
                </a:lnTo>
                <a:lnTo>
                  <a:pt x="825881" y="45135"/>
                </a:lnTo>
                <a:lnTo>
                  <a:pt x="833920" y="43357"/>
                </a:lnTo>
                <a:lnTo>
                  <a:pt x="1551533" y="43357"/>
                </a:lnTo>
                <a:lnTo>
                  <a:pt x="1561604" y="45135"/>
                </a:lnTo>
                <a:lnTo>
                  <a:pt x="1569643" y="50038"/>
                </a:lnTo>
                <a:lnTo>
                  <a:pt x="1574965" y="57442"/>
                </a:lnTo>
                <a:lnTo>
                  <a:pt x="1576895" y="66713"/>
                </a:lnTo>
                <a:lnTo>
                  <a:pt x="1576895" y="4076"/>
                </a:lnTo>
                <a:lnTo>
                  <a:pt x="1555153" y="0"/>
                </a:lnTo>
                <a:lnTo>
                  <a:pt x="837539" y="0"/>
                </a:lnTo>
                <a:lnTo>
                  <a:pt x="809396" y="5270"/>
                </a:lnTo>
                <a:lnTo>
                  <a:pt x="786345" y="19608"/>
                </a:lnTo>
                <a:lnTo>
                  <a:pt x="770775" y="40817"/>
                </a:lnTo>
                <a:lnTo>
                  <a:pt x="765060" y="66713"/>
                </a:lnTo>
                <a:lnTo>
                  <a:pt x="765060" y="374904"/>
                </a:lnTo>
                <a:lnTo>
                  <a:pt x="77990" y="374904"/>
                </a:lnTo>
                <a:lnTo>
                  <a:pt x="47713" y="382244"/>
                </a:lnTo>
                <a:lnTo>
                  <a:pt x="22923" y="402221"/>
                </a:lnTo>
                <a:lnTo>
                  <a:pt x="6159" y="431787"/>
                </a:lnTo>
                <a:lnTo>
                  <a:pt x="0" y="467880"/>
                </a:lnTo>
                <a:lnTo>
                  <a:pt x="0" y="1021067"/>
                </a:lnTo>
                <a:lnTo>
                  <a:pt x="6159" y="1057173"/>
                </a:lnTo>
                <a:lnTo>
                  <a:pt x="22923" y="1086739"/>
                </a:lnTo>
                <a:lnTo>
                  <a:pt x="47713" y="1106716"/>
                </a:lnTo>
                <a:lnTo>
                  <a:pt x="77990" y="1114044"/>
                </a:lnTo>
                <a:lnTo>
                  <a:pt x="850125" y="1114044"/>
                </a:lnTo>
                <a:lnTo>
                  <a:pt x="905217" y="1086739"/>
                </a:lnTo>
                <a:lnTo>
                  <a:pt x="923366" y="1048969"/>
                </a:lnTo>
                <a:lnTo>
                  <a:pt x="928116" y="1021067"/>
                </a:lnTo>
                <a:lnTo>
                  <a:pt x="928116" y="737501"/>
                </a:lnTo>
                <a:lnTo>
                  <a:pt x="928116" y="681710"/>
                </a:lnTo>
                <a:lnTo>
                  <a:pt x="928116" y="621271"/>
                </a:lnTo>
                <a:lnTo>
                  <a:pt x="928116" y="560844"/>
                </a:lnTo>
                <a:lnTo>
                  <a:pt x="928116" y="530352"/>
                </a:lnTo>
                <a:lnTo>
                  <a:pt x="1555153" y="530352"/>
                </a:lnTo>
                <a:lnTo>
                  <a:pt x="1583296" y="525094"/>
                </a:lnTo>
                <a:lnTo>
                  <a:pt x="1606346" y="510755"/>
                </a:lnTo>
                <a:lnTo>
                  <a:pt x="1621929" y="489546"/>
                </a:lnTo>
                <a:lnTo>
                  <a:pt x="1623225" y="483654"/>
                </a:lnTo>
                <a:lnTo>
                  <a:pt x="1627644" y="463638"/>
                </a:lnTo>
                <a:lnTo>
                  <a:pt x="1627644" y="260172"/>
                </a:lnTo>
                <a:lnTo>
                  <a:pt x="1627644" y="220141"/>
                </a:lnTo>
                <a:lnTo>
                  <a:pt x="1627644" y="176784"/>
                </a:lnTo>
                <a:lnTo>
                  <a:pt x="1627644" y="133426"/>
                </a:lnTo>
                <a:lnTo>
                  <a:pt x="1627644" y="667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7069" y="258762"/>
            <a:ext cx="600519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329055" marR="5080" indent="-1316990">
              <a:lnSpc>
                <a:spcPts val="3890"/>
              </a:lnSpc>
              <a:spcBef>
                <a:spcPts val="585"/>
              </a:spcBef>
              <a:tabLst>
                <a:tab pos="756285" algn="l"/>
              </a:tabLst>
            </a:pPr>
            <a:r>
              <a:rPr b="1" dirty="0">
                <a:latin typeface="Calibri"/>
                <a:cs typeface="Calibri"/>
              </a:rPr>
              <a:t>5. </a:t>
            </a:r>
            <a:r>
              <a:rPr b="1" spc="-5" dirty="0">
                <a:latin typeface="Calibri"/>
                <a:cs typeface="Calibri"/>
              </a:rPr>
              <a:t>Možnosti finančnej podpory... Bankové úvery </a:t>
            </a:r>
            <a:r>
              <a:rPr b="1" dirty="0">
                <a:latin typeface="Calibri"/>
                <a:cs typeface="Calibri"/>
              </a:rPr>
              <a:t>- </a:t>
            </a:r>
            <a:r>
              <a:rPr spc="-114" dirty="0"/>
              <a:t>najlepšie </a:t>
            </a:r>
            <a:r>
              <a:rPr spc="-5" dirty="0"/>
              <a:t>tipy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99516" y="1855851"/>
            <a:ext cx="6995495" cy="3111749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5080" indent="-342900">
              <a:lnSpc>
                <a:spcPts val="2380"/>
              </a:lnSpc>
              <a:spcBef>
                <a:spcPts val="390"/>
              </a:spcBef>
              <a:buClr>
                <a:srgbClr val="5E9F69"/>
              </a:buClr>
              <a:buFont typeface="Wingdings"/>
              <a:buChar char=""/>
              <a:tabLst>
                <a:tab pos="355600" algn="l"/>
                <a:tab pos="5078730" algn="l"/>
              </a:tabLst>
            </a:pPr>
            <a:r>
              <a:rPr b="1" spc="-10" dirty="0">
                <a:latin typeface="Calibri"/>
                <a:cs typeface="Calibri"/>
              </a:rPr>
              <a:t>Vyberte si </a:t>
            </a:r>
            <a:r>
              <a:rPr b="1" spc="-15" dirty="0">
                <a:latin typeface="Calibri"/>
                <a:cs typeface="Calibri"/>
              </a:rPr>
              <a:t>medzi </a:t>
            </a:r>
            <a:r>
              <a:rPr b="1" spc="-10" dirty="0">
                <a:latin typeface="Calibri"/>
                <a:cs typeface="Calibri"/>
              </a:rPr>
              <a:t>úverovou </a:t>
            </a:r>
            <a:r>
              <a:rPr b="1" spc="-5" dirty="0">
                <a:latin typeface="Calibri"/>
                <a:cs typeface="Calibri"/>
              </a:rPr>
              <a:t>linkou </a:t>
            </a:r>
            <a:r>
              <a:rPr b="1" spc="-10" dirty="0">
                <a:latin typeface="Calibri"/>
                <a:cs typeface="Calibri"/>
              </a:rPr>
              <a:t>a </a:t>
            </a:r>
            <a:r>
              <a:rPr b="1" spc="-15" dirty="0">
                <a:latin typeface="Calibri"/>
                <a:cs typeface="Calibri"/>
              </a:rPr>
              <a:t>tradičným </a:t>
            </a:r>
            <a:r>
              <a:rPr b="1" spc="-10" dirty="0">
                <a:latin typeface="Calibri"/>
                <a:cs typeface="Calibri"/>
              </a:rPr>
              <a:t>úverom.  </a:t>
            </a:r>
            <a:r>
              <a:rPr spc="-10" dirty="0">
                <a:latin typeface="Calibri"/>
                <a:cs typeface="Calibri"/>
              </a:rPr>
              <a:t>V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spc="-5" dirty="0"/>
              <a:t>závislosti </a:t>
            </a:r>
            <a:r>
              <a:rPr dirty="0"/>
              <a:t>od </a:t>
            </a:r>
            <a:r>
              <a:rPr spc="-5" dirty="0"/>
              <a:t>potrieb </a:t>
            </a:r>
            <a:r>
              <a:rPr spc="-10" dirty="0"/>
              <a:t>vášho </a:t>
            </a:r>
            <a:r>
              <a:rPr spc="-5" dirty="0"/>
              <a:t>malého podniku </a:t>
            </a:r>
            <a:r>
              <a:rPr spc="-20" dirty="0"/>
              <a:t>môže </a:t>
            </a:r>
            <a:r>
              <a:rPr spc="-5" dirty="0"/>
              <a:t>byť </a:t>
            </a:r>
            <a:r>
              <a:rPr spc="-10" dirty="0"/>
              <a:t>úverová linka </a:t>
            </a:r>
            <a:r>
              <a:rPr spc="-20" dirty="0"/>
              <a:t>lepšou </a:t>
            </a:r>
            <a:r>
              <a:rPr spc="-5" dirty="0"/>
              <a:t>možnosťou ako pôžička. Úver je </a:t>
            </a:r>
            <a:r>
              <a:rPr spc="-20" dirty="0"/>
              <a:t>pevne stanovená </a:t>
            </a:r>
            <a:r>
              <a:rPr spc="-10" dirty="0"/>
              <a:t>suma peňazí</a:t>
            </a:r>
            <a:r>
              <a:rPr dirty="0"/>
              <a:t>, </a:t>
            </a:r>
            <a:r>
              <a:rPr spc="-10" dirty="0"/>
              <a:t>ktorú </a:t>
            </a:r>
            <a:r>
              <a:rPr spc="-5" dirty="0"/>
              <a:t>splácate s </a:t>
            </a:r>
            <a:r>
              <a:rPr spc="-20" dirty="0"/>
              <a:t>úrokmi </a:t>
            </a:r>
            <a:r>
              <a:rPr spc="-15" dirty="0"/>
              <a:t>počas </a:t>
            </a:r>
            <a:r>
              <a:rPr dirty="0"/>
              <a:t>určitého </a:t>
            </a:r>
            <a:r>
              <a:rPr spc="-5" dirty="0"/>
              <a:t>obdobia</a:t>
            </a:r>
            <a:r>
              <a:rPr spc="-10" dirty="0"/>
              <a:t>; úverová linka </a:t>
            </a:r>
            <a:r>
              <a:rPr spc="-5" dirty="0"/>
              <a:t>je </a:t>
            </a:r>
            <a:r>
              <a:rPr spc="-25" dirty="0"/>
              <a:t>ako </a:t>
            </a:r>
            <a:r>
              <a:rPr spc="-10" dirty="0"/>
              <a:t>kreditná </a:t>
            </a:r>
            <a:r>
              <a:rPr spc="-15" dirty="0"/>
              <a:t>karta. </a:t>
            </a:r>
            <a:r>
              <a:rPr spc="-20" dirty="0"/>
              <a:t>Dostanete </a:t>
            </a:r>
            <a:r>
              <a:rPr spc="-15" dirty="0"/>
              <a:t>schválenú </a:t>
            </a:r>
            <a:r>
              <a:rPr spc="-10" dirty="0"/>
              <a:t>maximálnu sumu peňazí</a:t>
            </a:r>
            <a:r>
              <a:rPr dirty="0"/>
              <a:t>, </a:t>
            </a:r>
            <a:r>
              <a:rPr spc="-5" dirty="0"/>
              <a:t>ku ktorej máte prístup podľa potreby, a </a:t>
            </a:r>
            <a:r>
              <a:rPr spc="-15" dirty="0"/>
              <a:t>splácate </a:t>
            </a:r>
            <a:r>
              <a:rPr spc="-5" dirty="0"/>
              <a:t>ju </a:t>
            </a:r>
            <a:r>
              <a:rPr spc="-15" dirty="0"/>
              <a:t>počas </a:t>
            </a:r>
            <a:r>
              <a:rPr dirty="0"/>
              <a:t>určitého </a:t>
            </a:r>
            <a:r>
              <a:rPr spc="-5" dirty="0"/>
              <a:t>obdobia</a:t>
            </a:r>
            <a:r>
              <a:rPr spc="-10" dirty="0"/>
              <a:t>. </a:t>
            </a:r>
            <a:r>
              <a:rPr spc="-20" dirty="0"/>
              <a:t>Výhodou </a:t>
            </a:r>
            <a:r>
              <a:rPr spc="-10" dirty="0"/>
              <a:t>úverovej </a:t>
            </a:r>
            <a:r>
              <a:rPr spc="-5" dirty="0"/>
              <a:t>linky </a:t>
            </a:r>
            <a:r>
              <a:rPr dirty="0"/>
              <a:t>je</a:t>
            </a:r>
            <a:r>
              <a:rPr spc="-10" dirty="0"/>
              <a:t>, že </a:t>
            </a:r>
            <a:r>
              <a:rPr spc="-20" dirty="0"/>
              <a:t>musíte platiť úroky </a:t>
            </a:r>
            <a:r>
              <a:rPr spc="-5" dirty="0"/>
              <a:t>len </a:t>
            </a:r>
            <a:r>
              <a:rPr dirty="0"/>
              <a:t>z </a:t>
            </a:r>
            <a:r>
              <a:rPr spc="-5" dirty="0"/>
              <a:t>prostriedkov, ktoré použijete.  </a:t>
            </a:r>
            <a:r>
              <a:rPr spc="-10" dirty="0"/>
              <a:t>Úverová linka </a:t>
            </a:r>
            <a:r>
              <a:rPr spc="-5" dirty="0"/>
              <a:t>je </a:t>
            </a:r>
            <a:r>
              <a:rPr spc="-20" dirty="0"/>
              <a:t>lepšia </a:t>
            </a:r>
            <a:r>
              <a:rPr spc="-5" dirty="0"/>
              <a:t>ako pôžička v </a:t>
            </a:r>
            <a:r>
              <a:rPr spc="-15" dirty="0"/>
              <a:t>dvoch </a:t>
            </a:r>
            <a:r>
              <a:rPr spc="-5" dirty="0"/>
              <a:t>hlavných </a:t>
            </a:r>
            <a:r>
              <a:rPr spc="-10" dirty="0"/>
              <a:t>prípadoch. Ak </a:t>
            </a:r>
            <a:r>
              <a:rPr spc="-5" dirty="0"/>
              <a:t>občas </a:t>
            </a:r>
            <a:r>
              <a:rPr spc="-10" dirty="0"/>
              <a:t>potrebujete krátkodobý prevádzkový </a:t>
            </a:r>
            <a:r>
              <a:rPr spc="-15" dirty="0"/>
              <a:t>kapitál </a:t>
            </a:r>
            <a:r>
              <a:rPr spc="-20" dirty="0"/>
              <a:t>na </a:t>
            </a:r>
            <a:r>
              <a:rPr spc="-10" dirty="0" err="1"/>
              <a:t>nákup</a:t>
            </a:r>
            <a:r>
              <a:rPr lang="en-GB" spc="-10" dirty="0"/>
              <a:t> </a:t>
            </a:r>
            <a:r>
              <a:rPr lang="pl-PL" sz="1800" spc="-15" dirty="0">
                <a:solidFill>
                  <a:srgbClr val="5F210F"/>
                </a:solidFill>
                <a:latin typeface="Calibri"/>
                <a:cs typeface="Calibri"/>
              </a:rPr>
              <a:t>zásob </a:t>
            </a:r>
            <a:r>
              <a:rPr lang="pl-PL" sz="1800" dirty="0">
                <a:solidFill>
                  <a:srgbClr val="5F210F"/>
                </a:solidFill>
                <a:latin typeface="Calibri"/>
                <a:cs typeface="Calibri"/>
              </a:rPr>
              <a:t>alebo na </a:t>
            </a:r>
            <a:r>
              <a:rPr lang="pl-PL" sz="1800" spc="-15" dirty="0">
                <a:solidFill>
                  <a:srgbClr val="5F210F"/>
                </a:solidFill>
                <a:latin typeface="Calibri"/>
                <a:cs typeface="Calibri"/>
              </a:rPr>
              <a:t>pokrytie </a:t>
            </a:r>
            <a:r>
              <a:rPr lang="pl-PL" sz="1800" spc="-5" dirty="0">
                <a:solidFill>
                  <a:srgbClr val="5F210F"/>
                </a:solidFill>
                <a:latin typeface="Calibri"/>
                <a:cs typeface="Calibri"/>
              </a:rPr>
              <a:t>sezónnych </a:t>
            </a:r>
            <a:r>
              <a:rPr lang="pl-PL" sz="1800" spc="-10" dirty="0">
                <a:solidFill>
                  <a:srgbClr val="5F210F"/>
                </a:solidFill>
                <a:latin typeface="Calibri"/>
                <a:cs typeface="Calibri"/>
              </a:rPr>
              <a:t>výdavkov. </a:t>
            </a:r>
            <a:endParaRPr spc="-10" dirty="0"/>
          </a:p>
        </p:txBody>
      </p:sp>
      <p:sp>
        <p:nvSpPr>
          <p:cNvPr id="5" name="object 5"/>
          <p:cNvSpPr txBox="1"/>
          <p:nvPr/>
        </p:nvSpPr>
        <p:spPr>
          <a:xfrm>
            <a:off x="503284" y="5041546"/>
            <a:ext cx="6158865" cy="13792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4495165" algn="l"/>
              </a:tabLst>
            </a:pPr>
            <a:r>
              <a:rPr sz="2200" spc="-5" dirty="0" err="1">
                <a:solidFill>
                  <a:srgbClr val="5F210F"/>
                </a:solidFill>
                <a:latin typeface="Calibri"/>
                <a:cs typeface="Calibri"/>
              </a:rPr>
              <a:t>Úvery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z="2200" spc="-10" dirty="0" err="1">
                <a:solidFill>
                  <a:srgbClr val="5F210F"/>
                </a:solidFill>
                <a:latin typeface="Calibri"/>
                <a:cs typeface="Calibri"/>
              </a:rPr>
              <a:t>zvyčajne</a:t>
            </a:r>
            <a:r>
              <a:rPr lang="en-GB" sz="2200" spc="-10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lang="sk-SK" sz="2200" spc="-20" dirty="0">
                <a:solidFill>
                  <a:srgbClr val="5F210F"/>
                </a:solidFill>
                <a:latin typeface="Calibri"/>
                <a:cs typeface="Calibri"/>
              </a:rPr>
              <a:t>lepšie </a:t>
            </a:r>
            <a:r>
              <a:rPr lang="en-GB" sz="2200" spc="-10" dirty="0" err="1">
                <a:solidFill>
                  <a:srgbClr val="5F210F"/>
                </a:solidFill>
                <a:latin typeface="Calibri"/>
                <a:cs typeface="Calibri"/>
              </a:rPr>
              <a:t>vy</a:t>
            </a:r>
            <a:r>
              <a:rPr lang="sk-SK" sz="2200" spc="-10" dirty="0" err="1">
                <a:solidFill>
                  <a:srgbClr val="5F210F"/>
                </a:solidFill>
                <a:latin typeface="Calibri"/>
                <a:cs typeface="Calibri"/>
              </a:rPr>
              <a:t>platnia</a:t>
            </a:r>
            <a:r>
              <a:rPr lang="sk-SK" sz="2200" spc="-10" dirty="0">
                <a:solidFill>
                  <a:srgbClr val="5F210F"/>
                </a:solidFill>
                <a:latin typeface="Calibri"/>
                <a:cs typeface="Calibri"/>
              </a:rPr>
              <a:t>, ak </a:t>
            </a:r>
            <a:r>
              <a:rPr lang="sk-SK" sz="2200" spc="-20" dirty="0">
                <a:solidFill>
                  <a:srgbClr val="5F210F"/>
                </a:solidFill>
                <a:latin typeface="Calibri"/>
                <a:cs typeface="Calibri"/>
              </a:rPr>
              <a:t>potrebujete </a:t>
            </a:r>
            <a:r>
              <a:rPr lang="sk-SK" sz="2200" spc="-5" dirty="0">
                <a:solidFill>
                  <a:srgbClr val="5F210F"/>
                </a:solidFill>
                <a:latin typeface="Calibri"/>
                <a:cs typeface="Calibri"/>
              </a:rPr>
              <a:t>financovať </a:t>
            </a:r>
            <a:r>
              <a:rPr lang="sk-SK" sz="2200" spc="-10" dirty="0">
                <a:solidFill>
                  <a:srgbClr val="5F210F"/>
                </a:solidFill>
                <a:latin typeface="Calibri"/>
                <a:cs typeface="Calibri"/>
              </a:rPr>
              <a:t>dlhodobú </a:t>
            </a:r>
            <a:r>
              <a:rPr lang="sk-SK" sz="2200" spc="-15" dirty="0">
                <a:solidFill>
                  <a:srgbClr val="5F210F"/>
                </a:solidFill>
                <a:latin typeface="Calibri"/>
                <a:cs typeface="Calibri"/>
              </a:rPr>
              <a:t>investíciu</a:t>
            </a:r>
            <a:r>
              <a:rPr lang="sk-SK" sz="2200" spc="-5" dirty="0">
                <a:solidFill>
                  <a:srgbClr val="5F210F"/>
                </a:solidFill>
                <a:latin typeface="Calibri"/>
                <a:cs typeface="Calibri"/>
              </a:rPr>
              <a:t>, napríklad </a:t>
            </a:r>
            <a:r>
              <a:rPr lang="sk-SK" sz="2200" spc="-10" dirty="0">
                <a:solidFill>
                  <a:srgbClr val="5F210F"/>
                </a:solidFill>
                <a:latin typeface="Calibri"/>
                <a:cs typeface="Calibri"/>
              </a:rPr>
              <a:t>zariadenie </a:t>
            </a:r>
            <a:r>
              <a:rPr lang="sk-SK" sz="2200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lang="sk-SK" sz="2200" spc="-10" dirty="0">
                <a:solidFill>
                  <a:srgbClr val="5F210F"/>
                </a:solidFill>
                <a:latin typeface="Calibri"/>
                <a:cs typeface="Calibri"/>
              </a:rPr>
              <a:t>priestory.</a:t>
            </a:r>
            <a:endParaRPr lang="sk-SK"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495165" algn="l"/>
              </a:tabLst>
            </a:pPr>
            <a:endParaRPr sz="22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812031" y="2061975"/>
            <a:ext cx="1491615" cy="1449705"/>
            <a:chOff x="9812031" y="2061975"/>
            <a:chExt cx="1491615" cy="1449705"/>
          </a:xfrm>
        </p:grpSpPr>
        <p:sp>
          <p:nvSpPr>
            <p:cNvPr id="8" name="object 8"/>
            <p:cNvSpPr/>
            <p:nvPr/>
          </p:nvSpPr>
          <p:spPr>
            <a:xfrm>
              <a:off x="9812031" y="2061975"/>
              <a:ext cx="1491615" cy="1449705"/>
            </a:xfrm>
            <a:custGeom>
              <a:avLst/>
              <a:gdLst/>
              <a:ahLst/>
              <a:cxnLst/>
              <a:rect l="l" t="t" r="r" b="b"/>
              <a:pathLst>
                <a:path w="1491615" h="1449704">
                  <a:moveTo>
                    <a:pt x="270948" y="0"/>
                  </a:moveTo>
                  <a:lnTo>
                    <a:pt x="220685" y="4554"/>
                  </a:lnTo>
                  <a:lnTo>
                    <a:pt x="173237" y="17707"/>
                  </a:lnTo>
                  <a:lnTo>
                    <a:pt x="129586" y="38695"/>
                  </a:lnTo>
                  <a:lnTo>
                    <a:pt x="90716" y="66754"/>
                  </a:lnTo>
                  <a:lnTo>
                    <a:pt x="57610" y="101119"/>
                  </a:lnTo>
                  <a:lnTo>
                    <a:pt x="31249" y="141026"/>
                  </a:lnTo>
                  <a:lnTo>
                    <a:pt x="12617" y="185712"/>
                  </a:lnTo>
                  <a:lnTo>
                    <a:pt x="1527" y="233009"/>
                  </a:lnTo>
                  <a:lnTo>
                    <a:pt x="0" y="280497"/>
                  </a:lnTo>
                  <a:lnTo>
                    <a:pt x="7510" y="327030"/>
                  </a:lnTo>
                  <a:lnTo>
                    <a:pt x="23533" y="371461"/>
                  </a:lnTo>
                  <a:lnTo>
                    <a:pt x="47546" y="412644"/>
                  </a:lnTo>
                  <a:lnTo>
                    <a:pt x="79024" y="449433"/>
                  </a:lnTo>
                  <a:lnTo>
                    <a:pt x="117443" y="480682"/>
                  </a:lnTo>
                  <a:lnTo>
                    <a:pt x="98723" y="480682"/>
                  </a:lnTo>
                  <a:lnTo>
                    <a:pt x="69653" y="486427"/>
                  </a:lnTo>
                  <a:lnTo>
                    <a:pt x="45843" y="502072"/>
                  </a:lnTo>
                  <a:lnTo>
                    <a:pt x="29754" y="525227"/>
                  </a:lnTo>
                  <a:lnTo>
                    <a:pt x="23844" y="553504"/>
                  </a:lnTo>
                  <a:lnTo>
                    <a:pt x="25139" y="566536"/>
                  </a:lnTo>
                  <a:lnTo>
                    <a:pt x="25258" y="567277"/>
                  </a:lnTo>
                  <a:lnTo>
                    <a:pt x="28994" y="579905"/>
                  </a:lnTo>
                  <a:lnTo>
                    <a:pt x="34902" y="591399"/>
                  </a:lnTo>
                  <a:lnTo>
                    <a:pt x="42563" y="600849"/>
                  </a:lnTo>
                  <a:lnTo>
                    <a:pt x="27826" y="622811"/>
                  </a:lnTo>
                  <a:lnTo>
                    <a:pt x="22913" y="648188"/>
                  </a:lnTo>
                  <a:lnTo>
                    <a:pt x="27826" y="673565"/>
                  </a:lnTo>
                  <a:lnTo>
                    <a:pt x="42563" y="695528"/>
                  </a:lnTo>
                  <a:lnTo>
                    <a:pt x="34902" y="706510"/>
                  </a:lnTo>
                  <a:lnTo>
                    <a:pt x="28994" y="717832"/>
                  </a:lnTo>
                  <a:lnTo>
                    <a:pt x="25190" y="729836"/>
                  </a:lnTo>
                  <a:lnTo>
                    <a:pt x="23844" y="742861"/>
                  </a:lnTo>
                  <a:lnTo>
                    <a:pt x="29754" y="771140"/>
                  </a:lnTo>
                  <a:lnTo>
                    <a:pt x="45843" y="794299"/>
                  </a:lnTo>
                  <a:lnTo>
                    <a:pt x="69653" y="809948"/>
                  </a:lnTo>
                  <a:lnTo>
                    <a:pt x="98723" y="815695"/>
                  </a:lnTo>
                  <a:lnTo>
                    <a:pt x="147402" y="815695"/>
                  </a:lnTo>
                  <a:lnTo>
                    <a:pt x="147402" y="1321866"/>
                  </a:lnTo>
                  <a:lnTo>
                    <a:pt x="149390" y="1331994"/>
                  </a:lnTo>
                  <a:lnTo>
                    <a:pt x="154887" y="1340073"/>
                  </a:lnTo>
                  <a:lnTo>
                    <a:pt x="163191" y="1345421"/>
                  </a:lnTo>
                  <a:lnTo>
                    <a:pt x="173602" y="1347355"/>
                  </a:lnTo>
                  <a:lnTo>
                    <a:pt x="248481" y="1347355"/>
                  </a:lnTo>
                  <a:lnTo>
                    <a:pt x="248481" y="1372844"/>
                  </a:lnTo>
                  <a:lnTo>
                    <a:pt x="250471" y="1382972"/>
                  </a:lnTo>
                  <a:lnTo>
                    <a:pt x="255973" y="1391051"/>
                  </a:lnTo>
                  <a:lnTo>
                    <a:pt x="264281" y="1396399"/>
                  </a:lnTo>
                  <a:lnTo>
                    <a:pt x="274694" y="1398333"/>
                  </a:lnTo>
                  <a:lnTo>
                    <a:pt x="349573" y="1398333"/>
                  </a:lnTo>
                  <a:lnTo>
                    <a:pt x="349573" y="1423835"/>
                  </a:lnTo>
                  <a:lnTo>
                    <a:pt x="351562" y="1433957"/>
                  </a:lnTo>
                  <a:lnTo>
                    <a:pt x="357060" y="1442037"/>
                  </a:lnTo>
                  <a:lnTo>
                    <a:pt x="365368" y="1447388"/>
                  </a:lnTo>
                  <a:lnTo>
                    <a:pt x="375786" y="1449324"/>
                  </a:lnTo>
                  <a:lnTo>
                    <a:pt x="1465268" y="1449324"/>
                  </a:lnTo>
                  <a:lnTo>
                    <a:pt x="1475681" y="1447388"/>
                  </a:lnTo>
                  <a:lnTo>
                    <a:pt x="1483990" y="1442037"/>
                  </a:lnTo>
                  <a:lnTo>
                    <a:pt x="1489491" y="1433957"/>
                  </a:lnTo>
                  <a:lnTo>
                    <a:pt x="1491481" y="1423835"/>
                  </a:lnTo>
                  <a:lnTo>
                    <a:pt x="1491481" y="1401978"/>
                  </a:lnTo>
                  <a:lnTo>
                    <a:pt x="398240" y="1401978"/>
                  </a:lnTo>
                  <a:lnTo>
                    <a:pt x="398240" y="1354645"/>
                  </a:lnTo>
                  <a:lnTo>
                    <a:pt x="300907" y="1354645"/>
                  </a:lnTo>
                  <a:lnTo>
                    <a:pt x="300907" y="1303655"/>
                  </a:lnTo>
                  <a:lnTo>
                    <a:pt x="203561" y="1303655"/>
                  </a:lnTo>
                  <a:lnTo>
                    <a:pt x="203561" y="822972"/>
                  </a:lnTo>
                  <a:lnTo>
                    <a:pt x="1439055" y="822972"/>
                  </a:lnTo>
                  <a:lnTo>
                    <a:pt x="1439055" y="797483"/>
                  </a:lnTo>
                  <a:lnTo>
                    <a:pt x="1437067" y="787355"/>
                  </a:lnTo>
                  <a:lnTo>
                    <a:pt x="1431570" y="779276"/>
                  </a:lnTo>
                  <a:lnTo>
                    <a:pt x="1425923" y="775639"/>
                  </a:lnTo>
                  <a:lnTo>
                    <a:pt x="102469" y="775639"/>
                  </a:lnTo>
                  <a:lnTo>
                    <a:pt x="92059" y="773705"/>
                  </a:lnTo>
                  <a:lnTo>
                    <a:pt x="83754" y="768357"/>
                  </a:lnTo>
                  <a:lnTo>
                    <a:pt x="78257" y="760278"/>
                  </a:lnTo>
                  <a:lnTo>
                    <a:pt x="76269" y="750150"/>
                  </a:lnTo>
                  <a:lnTo>
                    <a:pt x="78257" y="740022"/>
                  </a:lnTo>
                  <a:lnTo>
                    <a:pt x="83754" y="731943"/>
                  </a:lnTo>
                  <a:lnTo>
                    <a:pt x="92059" y="726596"/>
                  </a:lnTo>
                  <a:lnTo>
                    <a:pt x="102469" y="724661"/>
                  </a:lnTo>
                  <a:lnTo>
                    <a:pt x="1386643" y="724661"/>
                  </a:lnTo>
                  <a:lnTo>
                    <a:pt x="1386643" y="699160"/>
                  </a:lnTo>
                  <a:lnTo>
                    <a:pt x="1384654" y="689037"/>
                  </a:lnTo>
                  <a:lnTo>
                    <a:pt x="1379160" y="680961"/>
                  </a:lnTo>
                  <a:lnTo>
                    <a:pt x="102452" y="680958"/>
                  </a:lnTo>
                  <a:lnTo>
                    <a:pt x="92059" y="679027"/>
                  </a:lnTo>
                  <a:lnTo>
                    <a:pt x="83754" y="673679"/>
                  </a:lnTo>
                  <a:lnTo>
                    <a:pt x="78257" y="665600"/>
                  </a:lnTo>
                  <a:lnTo>
                    <a:pt x="76269" y="655472"/>
                  </a:lnTo>
                  <a:lnTo>
                    <a:pt x="78784" y="645344"/>
                  </a:lnTo>
                  <a:lnTo>
                    <a:pt x="85159" y="637265"/>
                  </a:lnTo>
                  <a:lnTo>
                    <a:pt x="93639" y="631917"/>
                  </a:lnTo>
                  <a:lnTo>
                    <a:pt x="102469" y="629983"/>
                  </a:lnTo>
                  <a:lnTo>
                    <a:pt x="515326" y="629983"/>
                  </a:lnTo>
                  <a:lnTo>
                    <a:pt x="512902" y="621787"/>
                  </a:lnTo>
                  <a:lnTo>
                    <a:pt x="506993" y="610293"/>
                  </a:lnTo>
                  <a:lnTo>
                    <a:pt x="499332" y="600849"/>
                  </a:lnTo>
                  <a:lnTo>
                    <a:pt x="506993" y="589867"/>
                  </a:lnTo>
                  <a:lnTo>
                    <a:pt x="510765" y="582637"/>
                  </a:lnTo>
                  <a:lnTo>
                    <a:pt x="102469" y="582637"/>
                  </a:lnTo>
                  <a:lnTo>
                    <a:pt x="92059" y="580703"/>
                  </a:lnTo>
                  <a:lnTo>
                    <a:pt x="83754" y="575356"/>
                  </a:lnTo>
                  <a:lnTo>
                    <a:pt x="78257" y="567277"/>
                  </a:lnTo>
                  <a:lnTo>
                    <a:pt x="76269" y="557149"/>
                  </a:lnTo>
                  <a:lnTo>
                    <a:pt x="78784" y="547020"/>
                  </a:lnTo>
                  <a:lnTo>
                    <a:pt x="85159" y="538941"/>
                  </a:lnTo>
                  <a:lnTo>
                    <a:pt x="93639" y="533594"/>
                  </a:lnTo>
                  <a:lnTo>
                    <a:pt x="102469" y="531660"/>
                  </a:lnTo>
                  <a:lnTo>
                    <a:pt x="513487" y="531660"/>
                  </a:lnTo>
                  <a:lnTo>
                    <a:pt x="512143" y="525227"/>
                  </a:lnTo>
                  <a:lnTo>
                    <a:pt x="496057" y="502072"/>
                  </a:lnTo>
                  <a:lnTo>
                    <a:pt x="474578" y="487959"/>
                  </a:lnTo>
                  <a:lnTo>
                    <a:pt x="278441" y="487959"/>
                  </a:lnTo>
                  <a:lnTo>
                    <a:pt x="233313" y="482453"/>
                  </a:lnTo>
                  <a:lnTo>
                    <a:pt x="191215" y="469181"/>
                  </a:lnTo>
                  <a:lnTo>
                    <a:pt x="153066" y="448910"/>
                  </a:lnTo>
                  <a:lnTo>
                    <a:pt x="119787" y="422409"/>
                  </a:lnTo>
                  <a:lnTo>
                    <a:pt x="92301" y="390447"/>
                  </a:lnTo>
                  <a:lnTo>
                    <a:pt x="71527" y="353790"/>
                  </a:lnTo>
                  <a:lnTo>
                    <a:pt x="58388" y="313208"/>
                  </a:lnTo>
                  <a:lnTo>
                    <a:pt x="53803" y="269468"/>
                  </a:lnTo>
                  <a:lnTo>
                    <a:pt x="60302" y="218222"/>
                  </a:lnTo>
                  <a:lnTo>
                    <a:pt x="78842" y="170649"/>
                  </a:lnTo>
                  <a:lnTo>
                    <a:pt x="107984" y="128671"/>
                  </a:lnTo>
                  <a:lnTo>
                    <a:pt x="146290" y="94210"/>
                  </a:lnTo>
                  <a:lnTo>
                    <a:pt x="192322" y="69189"/>
                  </a:lnTo>
                  <a:lnTo>
                    <a:pt x="243153" y="55582"/>
                  </a:lnTo>
                  <a:lnTo>
                    <a:pt x="295240" y="53863"/>
                  </a:lnTo>
                  <a:lnTo>
                    <a:pt x="430572" y="53863"/>
                  </a:lnTo>
                  <a:lnTo>
                    <a:pt x="409561" y="38695"/>
                  </a:lnTo>
                  <a:lnTo>
                    <a:pt x="366370" y="17707"/>
                  </a:lnTo>
                  <a:lnTo>
                    <a:pt x="319838" y="4554"/>
                  </a:lnTo>
                  <a:lnTo>
                    <a:pt x="270948" y="0"/>
                  </a:lnTo>
                  <a:close/>
                </a:path>
                <a:path w="1491615" h="1449704">
                  <a:moveTo>
                    <a:pt x="1491481" y="921296"/>
                  </a:moveTo>
                  <a:lnTo>
                    <a:pt x="1439055" y="921296"/>
                  </a:lnTo>
                  <a:lnTo>
                    <a:pt x="1439055" y="1401978"/>
                  </a:lnTo>
                  <a:lnTo>
                    <a:pt x="1491481" y="1401978"/>
                  </a:lnTo>
                  <a:lnTo>
                    <a:pt x="1491481" y="921296"/>
                  </a:lnTo>
                  <a:close/>
                </a:path>
                <a:path w="1491615" h="1449704">
                  <a:moveTo>
                    <a:pt x="1465268" y="870318"/>
                  </a:moveTo>
                  <a:lnTo>
                    <a:pt x="375786" y="870318"/>
                  </a:lnTo>
                  <a:lnTo>
                    <a:pt x="365368" y="872252"/>
                  </a:lnTo>
                  <a:lnTo>
                    <a:pt x="357060" y="877600"/>
                  </a:lnTo>
                  <a:lnTo>
                    <a:pt x="351562" y="885679"/>
                  </a:lnTo>
                  <a:lnTo>
                    <a:pt x="349573" y="895807"/>
                  </a:lnTo>
                  <a:lnTo>
                    <a:pt x="349573" y="1354645"/>
                  </a:lnTo>
                  <a:lnTo>
                    <a:pt x="398240" y="1354645"/>
                  </a:lnTo>
                  <a:lnTo>
                    <a:pt x="398240" y="921296"/>
                  </a:lnTo>
                  <a:lnTo>
                    <a:pt x="1491481" y="921296"/>
                  </a:lnTo>
                  <a:lnTo>
                    <a:pt x="1491481" y="895807"/>
                  </a:lnTo>
                  <a:lnTo>
                    <a:pt x="1489491" y="885679"/>
                  </a:lnTo>
                  <a:lnTo>
                    <a:pt x="1483990" y="877600"/>
                  </a:lnTo>
                  <a:lnTo>
                    <a:pt x="1475681" y="872252"/>
                  </a:lnTo>
                  <a:lnTo>
                    <a:pt x="1465268" y="870318"/>
                  </a:lnTo>
                  <a:close/>
                </a:path>
                <a:path w="1491615" h="1449704">
                  <a:moveTo>
                    <a:pt x="300907" y="822972"/>
                  </a:moveTo>
                  <a:lnTo>
                    <a:pt x="252228" y="822972"/>
                  </a:lnTo>
                  <a:lnTo>
                    <a:pt x="252228" y="1303655"/>
                  </a:lnTo>
                  <a:lnTo>
                    <a:pt x="300907" y="1303655"/>
                  </a:lnTo>
                  <a:lnTo>
                    <a:pt x="300907" y="822972"/>
                  </a:lnTo>
                  <a:close/>
                </a:path>
                <a:path w="1491615" h="1449704">
                  <a:moveTo>
                    <a:pt x="1439055" y="822972"/>
                  </a:moveTo>
                  <a:lnTo>
                    <a:pt x="1390389" y="822972"/>
                  </a:lnTo>
                  <a:lnTo>
                    <a:pt x="1390389" y="870318"/>
                  </a:lnTo>
                  <a:lnTo>
                    <a:pt x="1439055" y="870318"/>
                  </a:lnTo>
                  <a:lnTo>
                    <a:pt x="1439055" y="822972"/>
                  </a:lnTo>
                  <a:close/>
                </a:path>
                <a:path w="1491615" h="1449704">
                  <a:moveTo>
                    <a:pt x="518051" y="724661"/>
                  </a:moveTo>
                  <a:lnTo>
                    <a:pt x="450665" y="724661"/>
                  </a:lnTo>
                  <a:lnTo>
                    <a:pt x="461076" y="726596"/>
                  </a:lnTo>
                  <a:lnTo>
                    <a:pt x="469380" y="731943"/>
                  </a:lnTo>
                  <a:lnTo>
                    <a:pt x="474877" y="740022"/>
                  </a:lnTo>
                  <a:lnTo>
                    <a:pt x="476865" y="750150"/>
                  </a:lnTo>
                  <a:lnTo>
                    <a:pt x="474877" y="760278"/>
                  </a:lnTo>
                  <a:lnTo>
                    <a:pt x="469380" y="768357"/>
                  </a:lnTo>
                  <a:lnTo>
                    <a:pt x="461076" y="773705"/>
                  </a:lnTo>
                  <a:lnTo>
                    <a:pt x="450665" y="775639"/>
                  </a:lnTo>
                  <a:lnTo>
                    <a:pt x="1425923" y="775639"/>
                  </a:lnTo>
                  <a:lnTo>
                    <a:pt x="1423266" y="773929"/>
                  </a:lnTo>
                  <a:lnTo>
                    <a:pt x="1412855" y="771994"/>
                  </a:lnTo>
                  <a:lnTo>
                    <a:pt x="518051" y="771994"/>
                  </a:lnTo>
                  <a:lnTo>
                    <a:pt x="522259" y="761012"/>
                  </a:lnTo>
                  <a:lnTo>
                    <a:pt x="523662" y="749690"/>
                  </a:lnTo>
                  <a:lnTo>
                    <a:pt x="522259" y="737687"/>
                  </a:lnTo>
                  <a:lnTo>
                    <a:pt x="518051" y="724661"/>
                  </a:lnTo>
                  <a:close/>
                </a:path>
                <a:path w="1491615" h="1449704">
                  <a:moveTo>
                    <a:pt x="1386643" y="724661"/>
                  </a:moveTo>
                  <a:lnTo>
                    <a:pt x="1337976" y="724661"/>
                  </a:lnTo>
                  <a:lnTo>
                    <a:pt x="1337976" y="771994"/>
                  </a:lnTo>
                  <a:lnTo>
                    <a:pt x="1386643" y="771994"/>
                  </a:lnTo>
                  <a:lnTo>
                    <a:pt x="1386643" y="724661"/>
                  </a:lnTo>
                  <a:close/>
                </a:path>
                <a:path w="1491615" h="1449704">
                  <a:moveTo>
                    <a:pt x="515326" y="629983"/>
                  </a:moveTo>
                  <a:lnTo>
                    <a:pt x="450665" y="629983"/>
                  </a:lnTo>
                  <a:lnTo>
                    <a:pt x="461076" y="631917"/>
                  </a:lnTo>
                  <a:lnTo>
                    <a:pt x="469380" y="637265"/>
                  </a:lnTo>
                  <a:lnTo>
                    <a:pt x="474877" y="645344"/>
                  </a:lnTo>
                  <a:lnTo>
                    <a:pt x="476865" y="655472"/>
                  </a:lnTo>
                  <a:lnTo>
                    <a:pt x="474877" y="665600"/>
                  </a:lnTo>
                  <a:lnTo>
                    <a:pt x="469380" y="673679"/>
                  </a:lnTo>
                  <a:lnTo>
                    <a:pt x="461076" y="679027"/>
                  </a:lnTo>
                  <a:lnTo>
                    <a:pt x="450665" y="680961"/>
                  </a:lnTo>
                  <a:lnTo>
                    <a:pt x="1379160" y="680961"/>
                  </a:lnTo>
                  <a:lnTo>
                    <a:pt x="1370853" y="675607"/>
                  </a:lnTo>
                  <a:lnTo>
                    <a:pt x="1360442" y="673671"/>
                  </a:lnTo>
                  <a:lnTo>
                    <a:pt x="514305" y="673671"/>
                  </a:lnTo>
                  <a:lnTo>
                    <a:pt x="516471" y="668154"/>
                  </a:lnTo>
                  <a:lnTo>
                    <a:pt x="517583" y="662293"/>
                  </a:lnTo>
                  <a:lnTo>
                    <a:pt x="517993" y="655749"/>
                  </a:lnTo>
                  <a:lnTo>
                    <a:pt x="518051" y="648182"/>
                  </a:lnTo>
                  <a:lnTo>
                    <a:pt x="516705" y="634644"/>
                  </a:lnTo>
                  <a:lnTo>
                    <a:pt x="515326" y="629983"/>
                  </a:lnTo>
                  <a:close/>
                </a:path>
                <a:path w="1491615" h="1449704">
                  <a:moveTo>
                    <a:pt x="513487" y="531660"/>
                  </a:moveTo>
                  <a:lnTo>
                    <a:pt x="450665" y="531660"/>
                  </a:lnTo>
                  <a:lnTo>
                    <a:pt x="461076" y="533594"/>
                  </a:lnTo>
                  <a:lnTo>
                    <a:pt x="469380" y="538941"/>
                  </a:lnTo>
                  <a:lnTo>
                    <a:pt x="474877" y="547020"/>
                  </a:lnTo>
                  <a:lnTo>
                    <a:pt x="476865" y="557149"/>
                  </a:lnTo>
                  <a:lnTo>
                    <a:pt x="474877" y="567277"/>
                  </a:lnTo>
                  <a:lnTo>
                    <a:pt x="469380" y="575356"/>
                  </a:lnTo>
                  <a:lnTo>
                    <a:pt x="461076" y="580703"/>
                  </a:lnTo>
                  <a:lnTo>
                    <a:pt x="450665" y="582637"/>
                  </a:lnTo>
                  <a:lnTo>
                    <a:pt x="510765" y="582637"/>
                  </a:lnTo>
                  <a:lnTo>
                    <a:pt x="512902" y="578543"/>
                  </a:lnTo>
                  <a:lnTo>
                    <a:pt x="516705" y="566536"/>
                  </a:lnTo>
                  <a:lnTo>
                    <a:pt x="518051" y="553504"/>
                  </a:lnTo>
                  <a:lnTo>
                    <a:pt x="513487" y="531660"/>
                  </a:lnTo>
                  <a:close/>
                </a:path>
                <a:path w="1491615" h="1449704">
                  <a:moveTo>
                    <a:pt x="430572" y="53863"/>
                  </a:moveTo>
                  <a:lnTo>
                    <a:pt x="295240" y="53863"/>
                  </a:lnTo>
                  <a:lnTo>
                    <a:pt x="346248" y="63680"/>
                  </a:lnTo>
                  <a:lnTo>
                    <a:pt x="393840" y="84683"/>
                  </a:lnTo>
                  <a:lnTo>
                    <a:pt x="435679" y="116522"/>
                  </a:lnTo>
                  <a:lnTo>
                    <a:pt x="468419" y="157223"/>
                  </a:lnTo>
                  <a:lnTo>
                    <a:pt x="490016" y="203515"/>
                  </a:lnTo>
                  <a:lnTo>
                    <a:pt x="500111" y="253128"/>
                  </a:lnTo>
                  <a:lnTo>
                    <a:pt x="498345" y="303788"/>
                  </a:lnTo>
                  <a:lnTo>
                    <a:pt x="484358" y="353225"/>
                  </a:lnTo>
                  <a:lnTo>
                    <a:pt x="458631" y="398000"/>
                  </a:lnTo>
                  <a:lnTo>
                    <a:pt x="423197" y="435259"/>
                  </a:lnTo>
                  <a:lnTo>
                    <a:pt x="380036" y="463605"/>
                  </a:lnTo>
                  <a:lnTo>
                    <a:pt x="331125" y="481637"/>
                  </a:lnTo>
                  <a:lnTo>
                    <a:pt x="278441" y="487959"/>
                  </a:lnTo>
                  <a:lnTo>
                    <a:pt x="474578" y="487959"/>
                  </a:lnTo>
                  <a:lnTo>
                    <a:pt x="472248" y="486427"/>
                  </a:lnTo>
                  <a:lnTo>
                    <a:pt x="443172" y="480682"/>
                  </a:lnTo>
                  <a:lnTo>
                    <a:pt x="424452" y="480682"/>
                  </a:lnTo>
                  <a:lnTo>
                    <a:pt x="462678" y="449433"/>
                  </a:lnTo>
                  <a:lnTo>
                    <a:pt x="493699" y="412644"/>
                  </a:lnTo>
                  <a:lnTo>
                    <a:pt x="517187" y="371461"/>
                  </a:lnTo>
                  <a:lnTo>
                    <a:pt x="532817" y="327030"/>
                  </a:lnTo>
                  <a:lnTo>
                    <a:pt x="540259" y="280497"/>
                  </a:lnTo>
                  <a:lnTo>
                    <a:pt x="539189" y="233009"/>
                  </a:lnTo>
                  <a:lnTo>
                    <a:pt x="529278" y="185712"/>
                  </a:lnTo>
                  <a:lnTo>
                    <a:pt x="509271" y="141026"/>
                  </a:lnTo>
                  <a:lnTo>
                    <a:pt x="481994" y="101119"/>
                  </a:lnTo>
                  <a:lnTo>
                    <a:pt x="448430" y="66754"/>
                  </a:lnTo>
                  <a:lnTo>
                    <a:pt x="430572" y="538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54998" y="3078476"/>
              <a:ext cx="153924" cy="1493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49002" y="3070865"/>
              <a:ext cx="152400" cy="14935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66162" y="3275074"/>
              <a:ext cx="145808" cy="1417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59662" y="3267450"/>
              <a:ext cx="146303" cy="14125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532368" y="3025672"/>
              <a:ext cx="396240" cy="386715"/>
            </a:xfrm>
            <a:custGeom>
              <a:avLst/>
              <a:gdLst/>
              <a:ahLst/>
              <a:cxnLst/>
              <a:rect l="l" t="t" r="r" b="b"/>
              <a:pathLst>
                <a:path w="396240" h="386714">
                  <a:moveTo>
                    <a:pt x="215738" y="0"/>
                  </a:moveTo>
                  <a:lnTo>
                    <a:pt x="169163" y="2122"/>
                  </a:lnTo>
                  <a:lnTo>
                    <a:pt x="123304" y="15761"/>
                  </a:lnTo>
                  <a:lnTo>
                    <a:pt x="81785" y="37777"/>
                  </a:lnTo>
                  <a:lnTo>
                    <a:pt x="47619" y="67995"/>
                  </a:lnTo>
                  <a:lnTo>
                    <a:pt x="21881" y="105017"/>
                  </a:lnTo>
                  <a:lnTo>
                    <a:pt x="5649" y="147448"/>
                  </a:lnTo>
                  <a:lnTo>
                    <a:pt x="0" y="193891"/>
                  </a:lnTo>
                  <a:lnTo>
                    <a:pt x="6459" y="238902"/>
                  </a:lnTo>
                  <a:lnTo>
                    <a:pt x="21938" y="279780"/>
                  </a:lnTo>
                  <a:lnTo>
                    <a:pt x="45392" y="315508"/>
                  </a:lnTo>
                  <a:lnTo>
                    <a:pt x="75776" y="345068"/>
                  </a:lnTo>
                  <a:lnTo>
                    <a:pt x="112042" y="367442"/>
                  </a:lnTo>
                  <a:lnTo>
                    <a:pt x="153147" y="381613"/>
                  </a:lnTo>
                  <a:lnTo>
                    <a:pt x="198043" y="386563"/>
                  </a:lnTo>
                  <a:lnTo>
                    <a:pt x="244350" y="381066"/>
                  </a:lnTo>
                  <a:lnTo>
                    <a:pt x="287788" y="365275"/>
                  </a:lnTo>
                  <a:lnTo>
                    <a:pt x="326383" y="340236"/>
                  </a:lnTo>
                  <a:lnTo>
                    <a:pt x="328412" y="338114"/>
                  </a:lnTo>
                  <a:lnTo>
                    <a:pt x="184967" y="338114"/>
                  </a:lnTo>
                  <a:lnTo>
                    <a:pt x="141998" y="328397"/>
                  </a:lnTo>
                  <a:lnTo>
                    <a:pt x="104335" y="306361"/>
                  </a:lnTo>
                  <a:lnTo>
                    <a:pt x="76133" y="274779"/>
                  </a:lnTo>
                  <a:lnTo>
                    <a:pt x="58441" y="236380"/>
                  </a:lnTo>
                  <a:lnTo>
                    <a:pt x="52311" y="193891"/>
                  </a:lnTo>
                  <a:lnTo>
                    <a:pt x="59934" y="148436"/>
                  </a:lnTo>
                  <a:lnTo>
                    <a:pt x="81008" y="109436"/>
                  </a:lnTo>
                  <a:lnTo>
                    <a:pt x="112845" y="78984"/>
                  </a:lnTo>
                  <a:lnTo>
                    <a:pt x="152753" y="59176"/>
                  </a:lnTo>
                  <a:lnTo>
                    <a:pt x="198043" y="52108"/>
                  </a:lnTo>
                  <a:lnTo>
                    <a:pt x="335281" y="52108"/>
                  </a:lnTo>
                  <a:lnTo>
                    <a:pt x="303150" y="27512"/>
                  </a:lnTo>
                  <a:lnTo>
                    <a:pt x="261058" y="8695"/>
                  </a:lnTo>
                  <a:lnTo>
                    <a:pt x="215738" y="0"/>
                  </a:lnTo>
                  <a:close/>
                </a:path>
                <a:path w="396240" h="386714">
                  <a:moveTo>
                    <a:pt x="335281" y="52108"/>
                  </a:moveTo>
                  <a:lnTo>
                    <a:pt x="198043" y="52108"/>
                  </a:lnTo>
                  <a:lnTo>
                    <a:pt x="241718" y="58585"/>
                  </a:lnTo>
                  <a:lnTo>
                    <a:pt x="281187" y="76649"/>
                  </a:lnTo>
                  <a:lnTo>
                    <a:pt x="313651" y="104256"/>
                  </a:lnTo>
                  <a:lnTo>
                    <a:pt x="336308" y="139357"/>
                  </a:lnTo>
                  <a:lnTo>
                    <a:pt x="346814" y="181166"/>
                  </a:lnTo>
                  <a:lnTo>
                    <a:pt x="344711" y="222973"/>
                  </a:lnTo>
                  <a:lnTo>
                    <a:pt x="329998" y="262053"/>
                  </a:lnTo>
                  <a:lnTo>
                    <a:pt x="302679" y="295682"/>
                  </a:lnTo>
                  <a:lnTo>
                    <a:pt x="268110" y="320733"/>
                  </a:lnTo>
                  <a:lnTo>
                    <a:pt x="227939" y="335218"/>
                  </a:lnTo>
                  <a:lnTo>
                    <a:pt x="184967" y="338114"/>
                  </a:lnTo>
                  <a:lnTo>
                    <a:pt x="328412" y="338114"/>
                  </a:lnTo>
                  <a:lnTo>
                    <a:pt x="358162" y="306995"/>
                  </a:lnTo>
                  <a:lnTo>
                    <a:pt x="381152" y="266599"/>
                  </a:lnTo>
                  <a:lnTo>
                    <a:pt x="393733" y="221985"/>
                  </a:lnTo>
                  <a:lnTo>
                    <a:pt x="395735" y="176673"/>
                  </a:lnTo>
                  <a:lnTo>
                    <a:pt x="387336" y="132584"/>
                  </a:lnTo>
                  <a:lnTo>
                    <a:pt x="368712" y="91637"/>
                  </a:lnTo>
                  <a:lnTo>
                    <a:pt x="340042" y="55753"/>
                  </a:lnTo>
                  <a:lnTo>
                    <a:pt x="335281" y="521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951719" y="2189985"/>
              <a:ext cx="231775" cy="309880"/>
            </a:xfrm>
            <a:custGeom>
              <a:avLst/>
              <a:gdLst/>
              <a:ahLst/>
              <a:cxnLst/>
              <a:rect l="l" t="t" r="r" b="b"/>
              <a:pathLst>
                <a:path w="231775" h="309880">
                  <a:moveTo>
                    <a:pt x="90342" y="196545"/>
                  </a:moveTo>
                  <a:lnTo>
                    <a:pt x="31014" y="196545"/>
                  </a:lnTo>
                  <a:lnTo>
                    <a:pt x="32127" y="206534"/>
                  </a:lnTo>
                  <a:lnTo>
                    <a:pt x="48867" y="249366"/>
                  </a:lnTo>
                  <a:lnTo>
                    <a:pt x="74575" y="281016"/>
                  </a:lnTo>
                  <a:lnTo>
                    <a:pt x="107456" y="301135"/>
                  </a:lnTo>
                  <a:lnTo>
                    <a:pt x="145719" y="309371"/>
                  </a:lnTo>
                  <a:lnTo>
                    <a:pt x="171751" y="306642"/>
                  </a:lnTo>
                  <a:lnTo>
                    <a:pt x="194284" y="298454"/>
                  </a:lnTo>
                  <a:lnTo>
                    <a:pt x="214017" y="284806"/>
                  </a:lnTo>
                  <a:lnTo>
                    <a:pt x="231647" y="265696"/>
                  </a:lnTo>
                  <a:lnTo>
                    <a:pt x="153187" y="265696"/>
                  </a:lnTo>
                  <a:lnTo>
                    <a:pt x="125340" y="257791"/>
                  </a:lnTo>
                  <a:lnTo>
                    <a:pt x="104146" y="235215"/>
                  </a:lnTo>
                  <a:lnTo>
                    <a:pt x="90658" y="199672"/>
                  </a:lnTo>
                  <a:lnTo>
                    <a:pt x="90342" y="196545"/>
                  </a:lnTo>
                  <a:close/>
                </a:path>
                <a:path w="231775" h="309880">
                  <a:moveTo>
                    <a:pt x="201752" y="236588"/>
                  </a:moveTo>
                  <a:lnTo>
                    <a:pt x="192590" y="248808"/>
                  </a:lnTo>
                  <a:lnTo>
                    <a:pt x="181675" y="257962"/>
                  </a:lnTo>
                  <a:lnTo>
                    <a:pt x="168656" y="263705"/>
                  </a:lnTo>
                  <a:lnTo>
                    <a:pt x="153187" y="265696"/>
                  </a:lnTo>
                  <a:lnTo>
                    <a:pt x="231647" y="265696"/>
                  </a:lnTo>
                  <a:lnTo>
                    <a:pt x="201752" y="236588"/>
                  </a:lnTo>
                  <a:close/>
                </a:path>
                <a:path w="231775" h="309880">
                  <a:moveTo>
                    <a:pt x="27840" y="168051"/>
                  </a:moveTo>
                  <a:lnTo>
                    <a:pt x="0" y="171068"/>
                  </a:lnTo>
                  <a:lnTo>
                    <a:pt x="0" y="196545"/>
                  </a:lnTo>
                  <a:lnTo>
                    <a:pt x="31014" y="196545"/>
                  </a:lnTo>
                  <a:lnTo>
                    <a:pt x="27840" y="168051"/>
                  </a:lnTo>
                  <a:close/>
                </a:path>
                <a:path w="231775" h="309880">
                  <a:moveTo>
                    <a:pt x="179336" y="167424"/>
                  </a:moveTo>
                  <a:lnTo>
                    <a:pt x="87399" y="167424"/>
                  </a:lnTo>
                  <a:lnTo>
                    <a:pt x="90342" y="196545"/>
                  </a:lnTo>
                  <a:lnTo>
                    <a:pt x="179336" y="196545"/>
                  </a:lnTo>
                  <a:lnTo>
                    <a:pt x="179336" y="167424"/>
                  </a:lnTo>
                  <a:close/>
                </a:path>
                <a:path w="231775" h="309880">
                  <a:moveTo>
                    <a:pt x="86955" y="141947"/>
                  </a:moveTo>
                  <a:lnTo>
                    <a:pt x="27378" y="141947"/>
                  </a:lnTo>
                  <a:lnTo>
                    <a:pt x="26149" y="152869"/>
                  </a:lnTo>
                  <a:lnTo>
                    <a:pt x="27840" y="168051"/>
                  </a:lnTo>
                  <a:lnTo>
                    <a:pt x="33629" y="167424"/>
                  </a:lnTo>
                  <a:lnTo>
                    <a:pt x="87399" y="167424"/>
                  </a:lnTo>
                  <a:lnTo>
                    <a:pt x="85928" y="152869"/>
                  </a:lnTo>
                  <a:lnTo>
                    <a:pt x="86955" y="141947"/>
                  </a:lnTo>
                  <a:close/>
                </a:path>
                <a:path w="231775" h="309880">
                  <a:moveTo>
                    <a:pt x="30619" y="113164"/>
                  </a:moveTo>
                  <a:lnTo>
                    <a:pt x="0" y="116471"/>
                  </a:lnTo>
                  <a:lnTo>
                    <a:pt x="0" y="141947"/>
                  </a:lnTo>
                  <a:lnTo>
                    <a:pt x="27378" y="141947"/>
                  </a:lnTo>
                  <a:lnTo>
                    <a:pt x="30619" y="113164"/>
                  </a:lnTo>
                  <a:close/>
                </a:path>
                <a:path w="231775" h="309880">
                  <a:moveTo>
                    <a:pt x="198018" y="112839"/>
                  </a:moveTo>
                  <a:lnTo>
                    <a:pt x="89693" y="112839"/>
                  </a:lnTo>
                  <a:lnTo>
                    <a:pt x="86955" y="141947"/>
                  </a:lnTo>
                  <a:lnTo>
                    <a:pt x="198018" y="141947"/>
                  </a:lnTo>
                  <a:lnTo>
                    <a:pt x="198018" y="112839"/>
                  </a:lnTo>
                  <a:close/>
                </a:path>
                <a:path w="231775" h="309880">
                  <a:moveTo>
                    <a:pt x="153187" y="0"/>
                  </a:moveTo>
                  <a:lnTo>
                    <a:pt x="111280" y="6464"/>
                  </a:lnTo>
                  <a:lnTo>
                    <a:pt x="76188" y="25507"/>
                  </a:lnTo>
                  <a:lnTo>
                    <a:pt x="49345" y="56605"/>
                  </a:lnTo>
                  <a:lnTo>
                    <a:pt x="32187" y="99234"/>
                  </a:lnTo>
                  <a:lnTo>
                    <a:pt x="30619" y="113164"/>
                  </a:lnTo>
                  <a:lnTo>
                    <a:pt x="33629" y="112839"/>
                  </a:lnTo>
                  <a:lnTo>
                    <a:pt x="89693" y="112839"/>
                  </a:lnTo>
                  <a:lnTo>
                    <a:pt x="90133" y="108167"/>
                  </a:lnTo>
                  <a:lnTo>
                    <a:pt x="102746" y="73702"/>
                  </a:lnTo>
                  <a:lnTo>
                    <a:pt x="123765" y="51523"/>
                  </a:lnTo>
                  <a:lnTo>
                    <a:pt x="153187" y="43675"/>
                  </a:lnTo>
                  <a:lnTo>
                    <a:pt x="220443" y="43675"/>
                  </a:lnTo>
                  <a:lnTo>
                    <a:pt x="227914" y="36398"/>
                  </a:lnTo>
                  <a:lnTo>
                    <a:pt x="212559" y="21500"/>
                  </a:lnTo>
                  <a:lnTo>
                    <a:pt x="194751" y="10012"/>
                  </a:lnTo>
                  <a:lnTo>
                    <a:pt x="174843" y="2617"/>
                  </a:lnTo>
                  <a:lnTo>
                    <a:pt x="153187" y="0"/>
                  </a:lnTo>
                  <a:close/>
                </a:path>
                <a:path w="231775" h="309880">
                  <a:moveTo>
                    <a:pt x="220443" y="43675"/>
                  </a:moveTo>
                  <a:lnTo>
                    <a:pt x="153187" y="43675"/>
                  </a:lnTo>
                  <a:lnTo>
                    <a:pt x="166498" y="45039"/>
                  </a:lnTo>
                  <a:lnTo>
                    <a:pt x="178408" y="49134"/>
                  </a:lnTo>
                  <a:lnTo>
                    <a:pt x="188915" y="55960"/>
                  </a:lnTo>
                  <a:lnTo>
                    <a:pt x="198018" y="65519"/>
                  </a:lnTo>
                  <a:lnTo>
                    <a:pt x="220443" y="43675"/>
                  </a:lnTo>
                  <a:close/>
                </a:path>
              </a:pathLst>
            </a:custGeom>
            <a:solidFill>
              <a:srgbClr val="5E9F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842704" y="2766909"/>
            <a:ext cx="7327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5F210F"/>
                </a:solidFill>
                <a:latin typeface="Calibri"/>
                <a:cs typeface="Calibri"/>
              </a:rPr>
              <a:t>Úver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0538" y="3915863"/>
            <a:ext cx="10179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sng" spc="-5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</a:rPr>
              <a:t>alebo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70538" y="5041546"/>
            <a:ext cx="1441968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5F210F"/>
                </a:solidFill>
                <a:latin typeface="Calibri"/>
                <a:cs typeface="Calibri"/>
              </a:rPr>
              <a:t>Úverová </a:t>
            </a:r>
            <a:r>
              <a:rPr sz="2800" b="1" spc="-5" dirty="0">
                <a:solidFill>
                  <a:srgbClr val="5F210F"/>
                </a:solidFill>
                <a:latin typeface="Calibri"/>
                <a:cs typeface="Calibri"/>
              </a:rPr>
              <a:t>linka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405116" y="210311"/>
            <a:ext cx="4787265" cy="1199515"/>
          </a:xfrm>
          <a:custGeom>
            <a:avLst/>
            <a:gdLst/>
            <a:ahLst/>
            <a:cxnLst/>
            <a:rect l="l" t="t" r="r" b="b"/>
            <a:pathLst>
              <a:path w="4787265" h="1199515">
                <a:moveTo>
                  <a:pt x="4786883" y="0"/>
                </a:moveTo>
                <a:lnTo>
                  <a:pt x="0" y="0"/>
                </a:lnTo>
                <a:lnTo>
                  <a:pt x="0" y="1199388"/>
                </a:lnTo>
                <a:lnTo>
                  <a:pt x="4786883" y="1199388"/>
                </a:lnTo>
                <a:lnTo>
                  <a:pt x="4786883" y="0"/>
                </a:lnTo>
                <a:close/>
              </a:path>
            </a:pathLst>
          </a:custGeom>
          <a:solidFill>
            <a:srgbClr val="E2E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411254" y="226664"/>
            <a:ext cx="1808946" cy="359073"/>
          </a:xfrm>
          <a:prstGeom prst="rect">
            <a:avLst/>
          </a:prstGeom>
          <a:solidFill>
            <a:srgbClr val="5E9F6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70"/>
              </a:lnSpc>
            </a:pP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PREČÍTAJTE SI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220200" y="177864"/>
            <a:ext cx="3249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spc="-5" dirty="0">
                <a:solidFill>
                  <a:srgbClr val="1E484F"/>
                </a:solidFill>
                <a:uFill>
                  <a:solidFill>
                    <a:srgbClr val="1E484F"/>
                  </a:solidFill>
                </a:uFill>
                <a:latin typeface="Calibri"/>
                <a:cs typeface="Calibri"/>
                <a:hlinkClick r:id="rId6"/>
              </a:rPr>
              <a:t>- 10 otázok, ktoré by </a:t>
            </a:r>
            <a:r>
              <a:rPr sz="2400" b="1" u="sng" spc="-5" dirty="0" err="1">
                <a:solidFill>
                  <a:srgbClr val="1E484F"/>
                </a:solidFill>
                <a:uFill>
                  <a:solidFill>
                    <a:srgbClr val="1E484F"/>
                  </a:solidFill>
                </a:uFill>
                <a:latin typeface="Calibri"/>
                <a:cs typeface="Calibri"/>
                <a:hlinkClick r:id="rId6"/>
              </a:rPr>
              <a:t>ste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67600" y="551176"/>
            <a:ext cx="445516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400" b="1" u="sng" dirty="0" err="1">
                <a:solidFill>
                  <a:srgbClr val="1E484F"/>
                </a:solidFill>
                <a:uFill>
                  <a:solidFill>
                    <a:srgbClr val="1E484F"/>
                  </a:solidFill>
                </a:uFill>
                <a:latin typeface="Calibri"/>
                <a:cs typeface="Calibri"/>
                <a:hlinkClick r:id="rId6"/>
              </a:rPr>
              <a:t>sa</a:t>
            </a:r>
            <a:r>
              <a:rPr lang="en-GB" sz="2400" b="1" u="sng" dirty="0">
                <a:solidFill>
                  <a:srgbClr val="1E484F"/>
                </a:solidFill>
                <a:uFill>
                  <a:solidFill>
                    <a:srgbClr val="1E484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lang="en-GB" sz="2400" b="1" u="sng" dirty="0" err="1">
                <a:solidFill>
                  <a:srgbClr val="1E484F"/>
                </a:solidFill>
                <a:uFill>
                  <a:solidFill>
                    <a:srgbClr val="1E484F"/>
                  </a:solidFill>
                </a:uFill>
                <a:latin typeface="Calibri"/>
                <a:cs typeface="Calibri"/>
                <a:hlinkClick r:id="rId6"/>
              </a:rPr>
              <a:t>mali</a:t>
            </a:r>
            <a:r>
              <a:rPr lang="en-GB" sz="2400" b="1" u="sng" dirty="0">
                <a:solidFill>
                  <a:srgbClr val="1E484F"/>
                </a:solidFill>
                <a:uFill>
                  <a:solidFill>
                    <a:srgbClr val="1E484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2400" b="1" u="sng" dirty="0" err="1">
                <a:solidFill>
                  <a:srgbClr val="1E484F"/>
                </a:solidFill>
                <a:uFill>
                  <a:solidFill>
                    <a:srgbClr val="1E484F"/>
                  </a:solidFill>
                </a:uFill>
                <a:latin typeface="Calibri"/>
                <a:cs typeface="Calibri"/>
                <a:hlinkClick r:id="rId6"/>
              </a:rPr>
              <a:t>opýtajte</a:t>
            </a:r>
            <a:r>
              <a:rPr sz="2400" b="1" u="sng" dirty="0">
                <a:solidFill>
                  <a:srgbClr val="1E484F"/>
                </a:solidFill>
                <a:uFill>
                  <a:solidFill>
                    <a:srgbClr val="1E484F"/>
                  </a:solidFill>
                </a:uFill>
                <a:latin typeface="Calibri"/>
                <a:cs typeface="Calibri"/>
                <a:hlinkClick r:id="rId6"/>
              </a:rPr>
              <a:t> sa </a:t>
            </a:r>
            <a:r>
              <a:rPr sz="2400" b="1" spc="-15" dirty="0">
                <a:solidFill>
                  <a:srgbClr val="1E484F"/>
                </a:solidFill>
                <a:latin typeface="Calibri"/>
                <a:cs typeface="Calibri"/>
                <a:hlinkClick r:id="rId6"/>
              </a:rPr>
              <a:t>pred </a:t>
            </a:r>
            <a:r>
              <a:rPr sz="2400" b="1" spc="-5" dirty="0">
                <a:solidFill>
                  <a:srgbClr val="1E484F"/>
                </a:solidFill>
                <a:latin typeface="Calibri"/>
                <a:cs typeface="Calibri"/>
                <a:hlinkClick r:id="rId6"/>
              </a:rPr>
              <a:t>podaním žiadosti </a:t>
            </a:r>
            <a:r>
              <a:rPr sz="2400" b="1" spc="-15" dirty="0">
                <a:solidFill>
                  <a:srgbClr val="1E484F"/>
                </a:solidFill>
                <a:latin typeface="Calibri"/>
                <a:cs typeface="Calibri"/>
                <a:hlinkClick r:id="rId6"/>
              </a:rPr>
              <a:t>o </a:t>
            </a:r>
            <a:r>
              <a:rPr sz="2400" b="1" spc="-5" dirty="0">
                <a:solidFill>
                  <a:srgbClr val="1E484F"/>
                </a:solidFill>
                <a:latin typeface="Calibri"/>
                <a:cs typeface="Calibri"/>
                <a:hlinkClick r:id="rId6"/>
              </a:rPr>
              <a:t>bankový </a:t>
            </a:r>
            <a:r>
              <a:rPr sz="2400" b="1" dirty="0">
                <a:solidFill>
                  <a:srgbClr val="1E484F"/>
                </a:solidFill>
                <a:latin typeface="Calibri"/>
                <a:cs typeface="Calibri"/>
              </a:rPr>
              <a:t>úver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id="{EA153FBF-F843-833D-252D-4565E29D3165}"/>
              </a:ext>
            </a:extLst>
          </p:cNvPr>
          <p:cNvSpPr txBox="1"/>
          <p:nvPr/>
        </p:nvSpPr>
        <p:spPr>
          <a:xfrm>
            <a:off x="2590800" y="6495098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0325" y="258762"/>
            <a:ext cx="571944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814069" marR="5080" indent="-802005">
              <a:lnSpc>
                <a:spcPts val="3890"/>
              </a:lnSpc>
              <a:spcBef>
                <a:spcPts val="585"/>
              </a:spcBef>
            </a:pPr>
            <a:r>
              <a:rPr b="1" dirty="0">
                <a:latin typeface="Calibri"/>
                <a:cs typeface="Calibri"/>
              </a:rPr>
              <a:t>4. </a:t>
            </a:r>
            <a:r>
              <a:rPr b="1" spc="-5" dirty="0">
                <a:latin typeface="Calibri"/>
                <a:cs typeface="Calibri"/>
              </a:rPr>
              <a:t>Možnosti finančnej podpory... Bankové úvery </a:t>
            </a:r>
            <a:r>
              <a:rPr b="1" dirty="0">
                <a:latin typeface="Calibri"/>
                <a:cs typeface="Calibri"/>
              </a:rPr>
              <a:t>- </a:t>
            </a:r>
            <a:r>
              <a:rPr spc="-114" dirty="0"/>
              <a:t>najlepšie </a:t>
            </a:r>
            <a:r>
              <a:rPr spc="-5" dirty="0"/>
              <a:t>tipy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9672" y="2043557"/>
            <a:ext cx="6802120" cy="397865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4965" marR="5080" indent="-342900">
              <a:lnSpc>
                <a:spcPts val="2590"/>
              </a:lnSpc>
              <a:spcBef>
                <a:spcPts val="425"/>
              </a:spcBef>
              <a:buClr>
                <a:srgbClr val="5E9F69"/>
              </a:buClr>
              <a:buFont typeface="Wingdings"/>
              <a:buChar char=""/>
              <a:tabLst>
                <a:tab pos="355600" algn="l"/>
              </a:tabLst>
            </a:pP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Požičajte si v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správnom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čase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: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Pri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plánovaní podnikateľského úveru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sa uistite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, že si požičiavate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správnom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čase.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Ak </a:t>
            </a:r>
            <a:r>
              <a:rPr sz="2200" spc="-25" dirty="0">
                <a:solidFill>
                  <a:srgbClr val="5F210F"/>
                </a:solidFill>
                <a:latin typeface="Calibri"/>
                <a:cs typeface="Calibri"/>
              </a:rPr>
              <a:t>si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pôžičku</a:t>
            </a:r>
            <a:r>
              <a:rPr sz="2200" spc="-25" dirty="0">
                <a:solidFill>
                  <a:srgbClr val="5F210F"/>
                </a:solidFill>
                <a:latin typeface="Calibri"/>
                <a:cs typeface="Calibri"/>
              </a:rPr>
              <a:t> vezmete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príliš </a:t>
            </a:r>
            <a:r>
              <a:rPr sz="2200" spc="-30" dirty="0">
                <a:solidFill>
                  <a:srgbClr val="5F210F"/>
                </a:solidFill>
                <a:latin typeface="Calibri"/>
                <a:cs typeface="Calibri"/>
              </a:rPr>
              <a:t>skoro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možné,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že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nakoniec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väčšinu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nej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miniete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iné účely,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než </a:t>
            </a:r>
            <a:r>
              <a:rPr sz="2200" spc="-7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aké bola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určená.</a:t>
            </a:r>
            <a:endParaRPr sz="2200" dirty="0">
              <a:latin typeface="Calibri"/>
              <a:cs typeface="Calibri"/>
            </a:endParaRPr>
          </a:p>
          <a:p>
            <a:pPr marL="354965" marR="172085">
              <a:lnSpc>
                <a:spcPts val="2590"/>
              </a:lnSpc>
              <a:spcBef>
                <a:spcPts val="1019"/>
              </a:spcBef>
            </a:pP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Ak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si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ju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požičiate príliš neskoro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, môže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pozastaviť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vaše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podnikanie,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pretože budete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musieť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platiť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úroky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aj v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čase, keď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vaše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podnikanie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môže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prudko r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ásť.</a:t>
            </a:r>
            <a:endParaRPr sz="2200" dirty="0">
              <a:latin typeface="Calibri"/>
              <a:cs typeface="Calibri"/>
            </a:endParaRPr>
          </a:p>
          <a:p>
            <a:pPr marL="354965" marR="443865" indent="-342900">
              <a:lnSpc>
                <a:spcPts val="2590"/>
              </a:lnSpc>
              <a:spcBef>
                <a:spcPts val="1005"/>
              </a:spcBef>
              <a:buClr>
                <a:srgbClr val="5E9F69"/>
              </a:buClr>
              <a:buFont typeface="Wingdings"/>
              <a:buChar char=""/>
              <a:tabLst>
                <a:tab pos="355600" algn="l"/>
                <a:tab pos="3728085" algn="l"/>
              </a:tabLst>
            </a:pP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Požičajte si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správnu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sumu: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príliš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nízka suma môže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mať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 za následok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nedostatočnú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kapitalizáciu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čo môže vášmu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projektu priniesť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ďalšie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problémy.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DDB56204-119D-F054-BECE-DABEEA40727D}"/>
              </a:ext>
            </a:extLst>
          </p:cNvPr>
          <p:cNvSpPr txBox="1"/>
          <p:nvPr/>
        </p:nvSpPr>
        <p:spPr>
          <a:xfrm>
            <a:off x="2590800" y="6495098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66607" y="2002628"/>
            <a:ext cx="6663055" cy="4517262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4965" marR="5080" indent="-342900">
              <a:lnSpc>
                <a:spcPts val="2590"/>
              </a:lnSpc>
              <a:spcBef>
                <a:spcPts val="425"/>
              </a:spcBef>
              <a:buClr>
                <a:srgbClr val="5E9F69"/>
              </a:buClr>
              <a:buFont typeface="Wingdings"/>
              <a:buChar char=""/>
              <a:tabLst>
                <a:tab pos="355600" algn="l"/>
              </a:tabLst>
            </a:pP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Porovnanie </a:t>
            </a:r>
            <a:r>
              <a:rPr sz="2200" b="1" dirty="0">
                <a:solidFill>
                  <a:srgbClr val="5F210F"/>
                </a:solidFill>
                <a:latin typeface="Calibri"/>
                <a:cs typeface="Calibri"/>
              </a:rPr>
              <a:t>úverových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balíkov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- Poskytovatelia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popisujú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náklady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na úver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rôznymi spôsobmi.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Niektorí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vám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povedia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úrokovú </a:t>
            </a:r>
            <a:r>
              <a:rPr sz="2200" spc="-25" dirty="0">
                <a:solidFill>
                  <a:srgbClr val="5F210F"/>
                </a:solidFill>
                <a:latin typeface="Calibri"/>
                <a:cs typeface="Calibri"/>
              </a:rPr>
              <a:t>sadzbu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úveru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iní vám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môžu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povedať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celkovú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sumu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peňazí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, ktorú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musíte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vrátiť.  Keď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veritelia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opisujú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náklady na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pôžičku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rôznymi spôsobmi,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sťažuje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to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porovnanie vašich možností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pôžičky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354965" marR="12065" indent="-342900">
              <a:lnSpc>
                <a:spcPts val="2590"/>
              </a:lnSpc>
              <a:spcBef>
                <a:spcPts val="1019"/>
              </a:spcBef>
              <a:buClr>
                <a:srgbClr val="5E9F69"/>
              </a:buClr>
              <a:buFont typeface="Wingdings"/>
              <a:buChar char=""/>
              <a:tabLst>
                <a:tab pos="355600" algn="l"/>
                <a:tab pos="2267585" algn="l"/>
              </a:tabLst>
            </a:pPr>
            <a:r>
              <a:rPr sz="2200" spc="-114" dirty="0">
                <a:solidFill>
                  <a:srgbClr val="5F210F"/>
                </a:solidFill>
                <a:latin typeface="Calibri"/>
                <a:cs typeface="Calibri"/>
              </a:rPr>
              <a:t>Aby ste si </a:t>
            </a:r>
            <a:r>
              <a:rPr sz="2200" spc="-30" dirty="0">
                <a:solidFill>
                  <a:srgbClr val="5F210F"/>
                </a:solidFill>
                <a:latin typeface="Calibri"/>
                <a:cs typeface="Calibri"/>
              </a:rPr>
              <a:t>uľahčili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porovnanie, požiadajte veriteľa,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aby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vám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povedal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ročnú </a:t>
            </a:r>
            <a:r>
              <a:rPr sz="2200" b="1" spc="-20" dirty="0">
                <a:solidFill>
                  <a:srgbClr val="5F210F"/>
                </a:solidFill>
                <a:latin typeface="Calibri"/>
                <a:cs typeface="Calibri"/>
              </a:rPr>
              <a:t>percentuálnu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mieru nákladov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(RPMN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)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úveru.  RPMN sú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celkové náklady na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pôžičku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počas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jedného </a:t>
            </a:r>
            <a:r>
              <a:rPr sz="2200" spc="-45" dirty="0">
                <a:solidFill>
                  <a:srgbClr val="5F210F"/>
                </a:solidFill>
                <a:latin typeface="Calibri"/>
                <a:cs typeface="Calibri"/>
              </a:rPr>
              <a:t>roka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vrátane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poplatkov.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RPMN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môže byť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oveľa vyššia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u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alternatívnych veriteľov, ktorí poskytujú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rýchle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financovanie 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pracujú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dlžníkmi s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nižšou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bonitou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0325" y="258762"/>
            <a:ext cx="571944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814069" marR="5080" indent="-802005">
              <a:lnSpc>
                <a:spcPts val="3890"/>
              </a:lnSpc>
              <a:spcBef>
                <a:spcPts val="585"/>
              </a:spcBef>
            </a:pPr>
            <a:r>
              <a:rPr b="1" dirty="0">
                <a:latin typeface="Calibri"/>
                <a:cs typeface="Calibri"/>
              </a:rPr>
              <a:t>4. </a:t>
            </a:r>
            <a:r>
              <a:rPr b="1" spc="-5" dirty="0">
                <a:latin typeface="Calibri"/>
                <a:cs typeface="Calibri"/>
              </a:rPr>
              <a:t>Možnosti finančnej podpory... Bankové úvery </a:t>
            </a:r>
            <a:r>
              <a:rPr b="1" dirty="0">
                <a:latin typeface="Calibri"/>
                <a:cs typeface="Calibri"/>
              </a:rPr>
              <a:t>- </a:t>
            </a:r>
            <a:r>
              <a:rPr spc="-114" dirty="0"/>
              <a:t>najlepšie </a:t>
            </a:r>
            <a:r>
              <a:rPr spc="-5" dirty="0"/>
              <a:t>tipy</a:t>
            </a: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978E7A94-A449-449E-4E5C-76C457203ECB}"/>
              </a:ext>
            </a:extLst>
          </p:cNvPr>
          <p:cNvSpPr txBox="1"/>
          <p:nvPr/>
        </p:nvSpPr>
        <p:spPr>
          <a:xfrm>
            <a:off x="2590800" y="6495098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45336"/>
            <a:ext cx="12192000" cy="5313045"/>
            <a:chOff x="0" y="1545336"/>
            <a:chExt cx="12192000" cy="5313045"/>
          </a:xfrm>
        </p:grpSpPr>
        <p:sp>
          <p:nvSpPr>
            <p:cNvPr id="3" name="object 3"/>
            <p:cNvSpPr/>
            <p:nvPr/>
          </p:nvSpPr>
          <p:spPr>
            <a:xfrm>
              <a:off x="0" y="1892808"/>
              <a:ext cx="12192000" cy="4965700"/>
            </a:xfrm>
            <a:custGeom>
              <a:avLst/>
              <a:gdLst/>
              <a:ahLst/>
              <a:cxnLst/>
              <a:rect l="l" t="t" r="r" b="b"/>
              <a:pathLst>
                <a:path w="12192000" h="4965700">
                  <a:moveTo>
                    <a:pt x="12192000" y="0"/>
                  </a:moveTo>
                  <a:lnTo>
                    <a:pt x="0" y="0"/>
                  </a:lnTo>
                  <a:lnTo>
                    <a:pt x="0" y="4965192"/>
                  </a:lnTo>
                  <a:lnTo>
                    <a:pt x="12192000" y="49651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0435" y="1545336"/>
              <a:ext cx="7941563" cy="48402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63796" y="1889760"/>
            <a:ext cx="6675120" cy="4937760"/>
            <a:chOff x="4463796" y="1889760"/>
            <a:chExt cx="6675120" cy="493776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3796" y="6382512"/>
              <a:ext cx="440435" cy="4419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88876" y="1889760"/>
              <a:ext cx="5750013" cy="363169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130005" y="6020172"/>
            <a:ext cx="2559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Čo </a:t>
            </a:r>
            <a:r>
              <a:rPr sz="1800" u="sng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je </a:t>
            </a:r>
            <a:r>
              <a:rPr sz="18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grant? - </a:t>
            </a:r>
            <a:r>
              <a:rPr sz="1800" u="sng" spc="-4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YouTube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  <a:tabLst>
                <a:tab pos="600075" algn="l"/>
              </a:tabLst>
            </a:pPr>
            <a:r>
              <a:rPr spc="-5" dirty="0"/>
              <a:t>5. </a:t>
            </a:r>
            <a:r>
              <a:rPr spc="-15" dirty="0"/>
              <a:t>Možnosti </a:t>
            </a:r>
            <a:r>
              <a:rPr dirty="0"/>
              <a:t>finančnej </a:t>
            </a:r>
            <a:r>
              <a:rPr spc="-5" dirty="0"/>
              <a:t>podpory... </a:t>
            </a:r>
            <a:r>
              <a:rPr spc="-15" dirty="0"/>
              <a:t>Granty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6415" y="1992905"/>
            <a:ext cx="3854450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127375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GRANT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ocenenie,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zvyčajne finančné, ktoré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udeľuje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verejný orgán alebo nadácia jednotlivcovi alebo podniku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uľahčenie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konkrétneho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cieľa,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napr.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začatie činnosti,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rozšírenie </a:t>
            </a:r>
            <a:r>
              <a:rPr sz="2400" spc="5" dirty="0">
                <a:solidFill>
                  <a:srgbClr val="5F210F"/>
                </a:solidFill>
                <a:latin typeface="Calibri"/>
                <a:cs typeface="Calibri"/>
              </a:rPr>
              <a:t>atď.</a:t>
            </a:r>
            <a:endParaRPr sz="2400">
              <a:latin typeface="Calibri"/>
              <a:cs typeface="Calibri"/>
            </a:endParaRPr>
          </a:p>
          <a:p>
            <a:pPr marL="12700" marR="237490">
              <a:lnSpc>
                <a:spcPct val="100000"/>
              </a:lnSpc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Začnite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skúmať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, ktorý z nich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vás ten pravý.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Toto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zaujímavé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video o tom,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robí a nerobí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grant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38059" y="0"/>
            <a:ext cx="4853940" cy="6858000"/>
          </a:xfrm>
          <a:custGeom>
            <a:avLst/>
            <a:gdLst/>
            <a:ahLst/>
            <a:cxnLst/>
            <a:rect l="l" t="t" r="r" b="b"/>
            <a:pathLst>
              <a:path w="4853940" h="6858000">
                <a:moveTo>
                  <a:pt x="4853940" y="0"/>
                </a:moveTo>
                <a:lnTo>
                  <a:pt x="0" y="0"/>
                </a:lnTo>
                <a:lnTo>
                  <a:pt x="0" y="6858000"/>
                </a:lnTo>
                <a:lnTo>
                  <a:pt x="4853940" y="6858000"/>
                </a:lnTo>
                <a:lnTo>
                  <a:pt x="4853940" y="0"/>
                </a:lnTo>
                <a:close/>
              </a:path>
            </a:pathLst>
          </a:custGeom>
          <a:solidFill>
            <a:srgbClr val="E2E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99553" y="6413004"/>
            <a:ext cx="5323840" cy="445134"/>
            <a:chOff x="999553" y="6413004"/>
            <a:chExt cx="5323840" cy="445134"/>
          </a:xfrm>
        </p:grpSpPr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6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718164" y="1425261"/>
            <a:ext cx="4157345" cy="377444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 indent="1270" algn="ctr">
              <a:lnSpc>
                <a:spcPts val="3240"/>
              </a:lnSpc>
              <a:spcBef>
                <a:spcPts val="505"/>
              </a:spcBef>
            </a:pPr>
            <a:r>
              <a:rPr sz="3000" spc="-15" dirty="0">
                <a:solidFill>
                  <a:srgbClr val="5F210F"/>
                </a:solidFill>
                <a:latin typeface="Calibri"/>
                <a:cs typeface="Calibri"/>
              </a:rPr>
              <a:t>Podľa odhadov poskytovateľov finančných prostriedkov na </a:t>
            </a:r>
            <a:r>
              <a:rPr sz="3000" spc="-25" dirty="0">
                <a:solidFill>
                  <a:srgbClr val="5F210F"/>
                </a:solidFill>
                <a:latin typeface="Calibri"/>
                <a:cs typeface="Calibri"/>
              </a:rPr>
              <a:t>národnej úrovni </a:t>
            </a:r>
            <a:r>
              <a:rPr sz="3000" spc="-1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3000" dirty="0">
                <a:solidFill>
                  <a:srgbClr val="5F210F"/>
                </a:solidFill>
                <a:latin typeface="Calibri"/>
                <a:cs typeface="Calibri"/>
              </a:rPr>
              <a:t>50 </a:t>
            </a:r>
            <a:r>
              <a:rPr sz="3000" spc="-5" dirty="0">
                <a:solidFill>
                  <a:srgbClr val="5F210F"/>
                </a:solidFill>
                <a:latin typeface="Calibri"/>
                <a:cs typeface="Calibri"/>
              </a:rPr>
              <a:t>až </a:t>
            </a:r>
            <a:r>
              <a:rPr sz="3000" dirty="0">
                <a:solidFill>
                  <a:srgbClr val="5F210F"/>
                </a:solidFill>
                <a:latin typeface="Calibri"/>
                <a:cs typeface="Calibri"/>
              </a:rPr>
              <a:t>60 % </a:t>
            </a:r>
            <a:r>
              <a:rPr sz="3000" spc="-5" dirty="0">
                <a:solidFill>
                  <a:srgbClr val="5F210F"/>
                </a:solidFill>
                <a:latin typeface="Calibri"/>
                <a:cs typeface="Calibri"/>
              </a:rPr>
              <a:t>všetkých </a:t>
            </a:r>
            <a:r>
              <a:rPr sz="3000" spc="-15" dirty="0">
                <a:solidFill>
                  <a:srgbClr val="5F210F"/>
                </a:solidFill>
                <a:latin typeface="Calibri"/>
                <a:cs typeface="Calibri"/>
              </a:rPr>
              <a:t>prijatých </a:t>
            </a:r>
            <a:r>
              <a:rPr sz="3000" spc="-10" dirty="0">
                <a:solidFill>
                  <a:srgbClr val="5F210F"/>
                </a:solidFill>
                <a:latin typeface="Calibri"/>
                <a:cs typeface="Calibri"/>
              </a:rPr>
              <a:t>žiadostí okamžite </a:t>
            </a:r>
            <a:r>
              <a:rPr sz="3000" spc="-5" dirty="0">
                <a:solidFill>
                  <a:srgbClr val="5F210F"/>
                </a:solidFill>
                <a:latin typeface="Calibri"/>
                <a:cs typeface="Calibri"/>
              </a:rPr>
              <a:t>zamietnutých, </a:t>
            </a:r>
            <a:r>
              <a:rPr sz="3000" spc="-10" dirty="0">
                <a:solidFill>
                  <a:srgbClr val="5F210F"/>
                </a:solidFill>
                <a:latin typeface="Calibri"/>
                <a:cs typeface="Calibri"/>
              </a:rPr>
              <a:t>pretože </a:t>
            </a:r>
            <a:r>
              <a:rPr sz="3000" spc="-5" dirty="0">
                <a:solidFill>
                  <a:srgbClr val="5F210F"/>
                </a:solidFill>
                <a:latin typeface="Calibri"/>
                <a:cs typeface="Calibri"/>
              </a:rPr>
              <a:t>nie sú oprávnené a nespĺňajú jasne stanovené usmernenia.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485197" y="413152"/>
            <a:ext cx="2845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404F2E"/>
                </a:solidFill>
                <a:latin typeface="Calibri"/>
                <a:cs typeface="Calibri"/>
              </a:rPr>
              <a:t>Vedeli ste to</a:t>
            </a:r>
            <a:r>
              <a:rPr b="1" spc="-15" dirty="0">
                <a:solidFill>
                  <a:srgbClr val="404F2E"/>
                </a:solidFill>
                <a:latin typeface="Calibri"/>
                <a:cs typeface="Calibri"/>
              </a:rPr>
              <a:t>?</a:t>
            </a: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1772" y="1795272"/>
            <a:ext cx="6434315" cy="4521707"/>
          </a:xfrm>
          <a:prstGeom prst="rect">
            <a:avLst/>
          </a:prstGeom>
        </p:spPr>
      </p:pic>
      <p:sp>
        <p:nvSpPr>
          <p:cNvPr id="11" name="object 8">
            <a:extLst>
              <a:ext uri="{FF2B5EF4-FFF2-40B4-BE49-F238E27FC236}">
                <a16:creationId xmlns:a16="http://schemas.microsoft.com/office/drawing/2014/main" id="{BB5BFDF3-607C-7E81-5B1E-AA2FE075DFA5}"/>
              </a:ext>
            </a:extLst>
          </p:cNvPr>
          <p:cNvSpPr txBox="1"/>
          <p:nvPr/>
        </p:nvSpPr>
        <p:spPr>
          <a:xfrm>
            <a:off x="2590800" y="6495098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12192000" cy="5118100"/>
            <a:chOff x="0" y="1740407"/>
            <a:chExt cx="12192000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12192000" cy="5118100"/>
            </a:xfrm>
            <a:custGeom>
              <a:avLst/>
              <a:gdLst/>
              <a:ahLst/>
              <a:cxnLst/>
              <a:rect l="l" t="t" r="r" b="b"/>
              <a:pathLst>
                <a:path w="12192000" h="5118100">
                  <a:moveTo>
                    <a:pt x="12192000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12192000" y="51175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47146" y="1957265"/>
            <a:ext cx="11276330" cy="4645502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04775">
              <a:lnSpc>
                <a:spcPts val="2590"/>
              </a:lnSpc>
              <a:spcBef>
                <a:spcPts val="425"/>
              </a:spcBef>
            </a:pP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Pri </a:t>
            </a:r>
            <a:r>
              <a:rPr sz="2200" spc="-25" dirty="0">
                <a:solidFill>
                  <a:srgbClr val="5F210F"/>
                </a:solidFill>
                <a:latin typeface="Calibri"/>
                <a:cs typeface="Calibri"/>
              </a:rPr>
              <a:t>rozumnom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používaní sa finančné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výkazy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vášho malého podniku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stávajú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nástrojom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prognózovanie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príjmov,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rozhodovanie o tom, či a kedy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zaviesť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nový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výrobok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službu,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investovať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do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nového vybavenia alebo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marketingu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a mnoho, mnoho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ďalšieho.</a:t>
            </a:r>
            <a:endParaRPr sz="2200" dirty="0">
              <a:latin typeface="Calibri"/>
              <a:cs typeface="Calibri"/>
            </a:endParaRPr>
          </a:p>
          <a:p>
            <a:pPr marL="12700" marR="131445">
              <a:lnSpc>
                <a:spcPts val="2590"/>
              </a:lnSpc>
              <a:spcBef>
                <a:spcPts val="1015"/>
              </a:spcBef>
              <a:tabLst>
                <a:tab pos="5461635" algn="l"/>
              </a:tabLst>
            </a:pP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Predstavte si finančné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výkazy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prístrojovú dosku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vaše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malé hospodárstvo. Informujú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vás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o tom,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čo vlastníte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čo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dlhujete v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konkrétnom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čase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či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vaše operácie ziskové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koľko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peňažných prostriedkov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do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vašej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malej farmy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prichádza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koľko z nej odchádza.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Budete ich potrebovať ako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súčasť podnikateľského plánu alebo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na schválenie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podnikateľského úveru. V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tomto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module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sme pracovali na tom,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aby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bol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tento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proces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čo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najjednoduchší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a najvýkonnejší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05"/>
              </a:spcBef>
            </a:pP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Okrem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osvojenia si finančných poznatkov z tohto modulu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môžu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drobní poľnohospodári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výrazne zlepšiť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svoju finančnú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gramotnosť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porovnaním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svojich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finančných údajov s finančnými údajmi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uznávaných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rovnocenných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drobných poľnohospodárov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v ich </a:t>
            </a:r>
            <a:r>
              <a:rPr sz="2200" spc="-25" dirty="0">
                <a:solidFill>
                  <a:srgbClr val="5F210F"/>
                </a:solidFill>
                <a:latin typeface="Calibri"/>
                <a:cs typeface="Calibri"/>
              </a:rPr>
              <a:t>odvetví.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Len málo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vecí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cennejších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ako učenie sa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od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úspešného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rovesníka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alebo skupiny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rovesníkov.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Porovnávanie finančných údajov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je na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to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skvelý </a:t>
            </a:r>
            <a:r>
              <a:rPr sz="2200" spc="-25" dirty="0">
                <a:solidFill>
                  <a:srgbClr val="5F210F"/>
                </a:solidFill>
                <a:latin typeface="Calibri"/>
                <a:cs typeface="Calibri"/>
              </a:rPr>
              <a:t>spôsob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8217" y="538971"/>
            <a:ext cx="9067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6C6A39"/>
                </a:solidFill>
              </a:rPr>
              <a:t>Základy finančnej </a:t>
            </a:r>
            <a:r>
              <a:rPr spc="-20" dirty="0">
                <a:solidFill>
                  <a:srgbClr val="6C6A39"/>
                </a:solidFill>
              </a:rPr>
              <a:t>gramotnosti </a:t>
            </a:r>
            <a:r>
              <a:rPr spc="-5" dirty="0">
                <a:solidFill>
                  <a:srgbClr val="6C6A39"/>
                </a:solidFill>
              </a:rPr>
              <a:t>drobného poľnohospodára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9985253" y="309372"/>
            <a:ext cx="1280160" cy="1079500"/>
            <a:chOff x="9985253" y="309372"/>
            <a:chExt cx="1280160" cy="1079500"/>
          </a:xfrm>
        </p:grpSpPr>
        <p:sp>
          <p:nvSpPr>
            <p:cNvPr id="10" name="object 10"/>
            <p:cNvSpPr/>
            <p:nvPr/>
          </p:nvSpPr>
          <p:spPr>
            <a:xfrm>
              <a:off x="9985248" y="309371"/>
              <a:ext cx="1280160" cy="1079500"/>
            </a:xfrm>
            <a:custGeom>
              <a:avLst/>
              <a:gdLst/>
              <a:ahLst/>
              <a:cxnLst/>
              <a:rect l="l" t="t" r="r" b="b"/>
              <a:pathLst>
                <a:path w="1280159" h="1079500">
                  <a:moveTo>
                    <a:pt x="611124" y="330974"/>
                  </a:moveTo>
                  <a:lnTo>
                    <a:pt x="607402" y="291604"/>
                  </a:lnTo>
                  <a:lnTo>
                    <a:pt x="596760" y="253504"/>
                  </a:lnTo>
                  <a:lnTo>
                    <a:pt x="579970" y="216674"/>
                  </a:lnTo>
                  <a:lnTo>
                    <a:pt x="557796" y="181114"/>
                  </a:lnTo>
                  <a:lnTo>
                    <a:pt x="524992" y="202704"/>
                  </a:lnTo>
                  <a:lnTo>
                    <a:pt x="546519" y="231914"/>
                  </a:lnTo>
                  <a:lnTo>
                    <a:pt x="561898" y="263664"/>
                  </a:lnTo>
                  <a:lnTo>
                    <a:pt x="571131" y="296684"/>
                  </a:lnTo>
                  <a:lnTo>
                    <a:pt x="574205" y="330974"/>
                  </a:lnTo>
                  <a:lnTo>
                    <a:pt x="568807" y="376694"/>
                  </a:lnTo>
                  <a:lnTo>
                    <a:pt x="553313" y="418604"/>
                  </a:lnTo>
                  <a:lnTo>
                    <a:pt x="528789" y="456704"/>
                  </a:lnTo>
                  <a:lnTo>
                    <a:pt x="496277" y="489724"/>
                  </a:lnTo>
                  <a:lnTo>
                    <a:pt x="456844" y="517664"/>
                  </a:lnTo>
                  <a:lnTo>
                    <a:pt x="411556" y="537984"/>
                  </a:lnTo>
                  <a:lnTo>
                    <a:pt x="365023" y="550964"/>
                  </a:lnTo>
                  <a:lnTo>
                    <a:pt x="365023" y="587514"/>
                  </a:lnTo>
                  <a:lnTo>
                    <a:pt x="365023" y="629424"/>
                  </a:lnTo>
                  <a:lnTo>
                    <a:pt x="328117" y="629424"/>
                  </a:lnTo>
                  <a:lnTo>
                    <a:pt x="324015" y="631964"/>
                  </a:lnTo>
                  <a:lnTo>
                    <a:pt x="324015" y="607834"/>
                  </a:lnTo>
                  <a:lnTo>
                    <a:pt x="319913" y="597674"/>
                  </a:lnTo>
                  <a:lnTo>
                    <a:pt x="319913" y="591324"/>
                  </a:lnTo>
                  <a:lnTo>
                    <a:pt x="329844" y="591324"/>
                  </a:lnTo>
                  <a:lnTo>
                    <a:pt x="365023" y="587514"/>
                  </a:lnTo>
                  <a:lnTo>
                    <a:pt x="365023" y="550964"/>
                  </a:lnTo>
                  <a:lnTo>
                    <a:pt x="361454" y="551954"/>
                  </a:lnTo>
                  <a:lnTo>
                    <a:pt x="307606" y="555764"/>
                  </a:lnTo>
                  <a:lnTo>
                    <a:pt x="253758" y="551954"/>
                  </a:lnTo>
                  <a:lnTo>
                    <a:pt x="203657" y="537984"/>
                  </a:lnTo>
                  <a:lnTo>
                    <a:pt x="158369" y="517664"/>
                  </a:lnTo>
                  <a:lnTo>
                    <a:pt x="118935" y="489724"/>
                  </a:lnTo>
                  <a:lnTo>
                    <a:pt x="86423" y="456704"/>
                  </a:lnTo>
                  <a:lnTo>
                    <a:pt x="61899" y="418604"/>
                  </a:lnTo>
                  <a:lnTo>
                    <a:pt x="46405" y="376694"/>
                  </a:lnTo>
                  <a:lnTo>
                    <a:pt x="41008" y="330974"/>
                  </a:lnTo>
                  <a:lnTo>
                    <a:pt x="46405" y="285254"/>
                  </a:lnTo>
                  <a:lnTo>
                    <a:pt x="61899" y="243344"/>
                  </a:lnTo>
                  <a:lnTo>
                    <a:pt x="86423" y="205244"/>
                  </a:lnTo>
                  <a:lnTo>
                    <a:pt x="118935" y="170954"/>
                  </a:lnTo>
                  <a:lnTo>
                    <a:pt x="158369" y="144284"/>
                  </a:lnTo>
                  <a:lnTo>
                    <a:pt x="203657" y="122694"/>
                  </a:lnTo>
                  <a:lnTo>
                    <a:pt x="253758" y="109994"/>
                  </a:lnTo>
                  <a:lnTo>
                    <a:pt x="307606" y="104914"/>
                  </a:lnTo>
                  <a:lnTo>
                    <a:pt x="343750" y="107454"/>
                  </a:lnTo>
                  <a:lnTo>
                    <a:pt x="378358" y="113804"/>
                  </a:lnTo>
                  <a:lnTo>
                    <a:pt x="411429" y="122694"/>
                  </a:lnTo>
                  <a:lnTo>
                    <a:pt x="442963" y="136664"/>
                  </a:lnTo>
                  <a:lnTo>
                    <a:pt x="463473" y="104914"/>
                  </a:lnTo>
                  <a:lnTo>
                    <a:pt x="425856" y="89674"/>
                  </a:lnTo>
                  <a:lnTo>
                    <a:pt x="387083" y="79514"/>
                  </a:lnTo>
                  <a:lnTo>
                    <a:pt x="347535" y="73164"/>
                  </a:lnTo>
                  <a:lnTo>
                    <a:pt x="307606" y="70624"/>
                  </a:lnTo>
                  <a:lnTo>
                    <a:pt x="257136" y="74434"/>
                  </a:lnTo>
                  <a:lnTo>
                    <a:pt x="209461" y="84594"/>
                  </a:lnTo>
                  <a:lnTo>
                    <a:pt x="165188" y="99834"/>
                  </a:lnTo>
                  <a:lnTo>
                    <a:pt x="124904" y="121424"/>
                  </a:lnTo>
                  <a:lnTo>
                    <a:pt x="89204" y="146824"/>
                  </a:lnTo>
                  <a:lnTo>
                    <a:pt x="58661" y="177304"/>
                  </a:lnTo>
                  <a:lnTo>
                    <a:pt x="33883" y="211594"/>
                  </a:lnTo>
                  <a:lnTo>
                    <a:pt x="15455" y="249694"/>
                  </a:lnTo>
                  <a:lnTo>
                    <a:pt x="3962" y="289064"/>
                  </a:lnTo>
                  <a:lnTo>
                    <a:pt x="0" y="330974"/>
                  </a:lnTo>
                  <a:lnTo>
                    <a:pt x="5118" y="379234"/>
                  </a:lnTo>
                  <a:lnTo>
                    <a:pt x="19850" y="423684"/>
                  </a:lnTo>
                  <a:lnTo>
                    <a:pt x="43256" y="464324"/>
                  </a:lnTo>
                  <a:lnTo>
                    <a:pt x="74422" y="501154"/>
                  </a:lnTo>
                  <a:lnTo>
                    <a:pt x="112395" y="532904"/>
                  </a:lnTo>
                  <a:lnTo>
                    <a:pt x="156260" y="558304"/>
                  </a:lnTo>
                  <a:lnTo>
                    <a:pt x="205066" y="577354"/>
                  </a:lnTo>
                  <a:lnTo>
                    <a:pt x="114833" y="629424"/>
                  </a:lnTo>
                  <a:lnTo>
                    <a:pt x="84264" y="652284"/>
                  </a:lnTo>
                  <a:lnTo>
                    <a:pt x="60998" y="680224"/>
                  </a:lnTo>
                  <a:lnTo>
                    <a:pt x="46202" y="711974"/>
                  </a:lnTo>
                  <a:lnTo>
                    <a:pt x="41008" y="746264"/>
                  </a:lnTo>
                  <a:lnTo>
                    <a:pt x="41706" y="757694"/>
                  </a:lnTo>
                  <a:lnTo>
                    <a:pt x="43573" y="769124"/>
                  </a:lnTo>
                  <a:lnTo>
                    <a:pt x="46202" y="780554"/>
                  </a:lnTo>
                  <a:lnTo>
                    <a:pt x="49212" y="791984"/>
                  </a:lnTo>
                  <a:lnTo>
                    <a:pt x="123037" y="978674"/>
                  </a:lnTo>
                  <a:lnTo>
                    <a:pt x="123037" y="990104"/>
                  </a:lnTo>
                  <a:lnTo>
                    <a:pt x="69723" y="1079004"/>
                  </a:lnTo>
                  <a:lnTo>
                    <a:pt x="467563" y="1079004"/>
                  </a:lnTo>
                  <a:lnTo>
                    <a:pt x="449287" y="1048524"/>
                  </a:lnTo>
                  <a:lnTo>
                    <a:pt x="428713" y="1014234"/>
                  </a:lnTo>
                  <a:lnTo>
                    <a:pt x="414248" y="990104"/>
                  </a:lnTo>
                  <a:lnTo>
                    <a:pt x="414248" y="976134"/>
                  </a:lnTo>
                  <a:lnTo>
                    <a:pt x="414248" y="938034"/>
                  </a:lnTo>
                  <a:lnTo>
                    <a:pt x="414248" y="906284"/>
                  </a:lnTo>
                  <a:lnTo>
                    <a:pt x="414248" y="871994"/>
                  </a:lnTo>
                  <a:lnTo>
                    <a:pt x="434759" y="871994"/>
                  </a:lnTo>
                  <a:lnTo>
                    <a:pt x="477824" y="855484"/>
                  </a:lnTo>
                  <a:lnTo>
                    <a:pt x="496277" y="819924"/>
                  </a:lnTo>
                  <a:lnTo>
                    <a:pt x="494868" y="809764"/>
                  </a:lnTo>
                  <a:lnTo>
                    <a:pt x="491680" y="802144"/>
                  </a:lnTo>
                  <a:lnTo>
                    <a:pt x="491147" y="800874"/>
                  </a:lnTo>
                  <a:lnTo>
                    <a:pt x="485889" y="793254"/>
                  </a:lnTo>
                  <a:lnTo>
                    <a:pt x="479869" y="784364"/>
                  </a:lnTo>
                  <a:lnTo>
                    <a:pt x="496277" y="750074"/>
                  </a:lnTo>
                  <a:lnTo>
                    <a:pt x="494868" y="739914"/>
                  </a:lnTo>
                  <a:lnTo>
                    <a:pt x="492213" y="733564"/>
                  </a:lnTo>
                  <a:lnTo>
                    <a:pt x="491147" y="731024"/>
                  </a:lnTo>
                  <a:lnTo>
                    <a:pt x="485889" y="723404"/>
                  </a:lnTo>
                  <a:lnTo>
                    <a:pt x="479869" y="715784"/>
                  </a:lnTo>
                  <a:lnTo>
                    <a:pt x="485889" y="708164"/>
                  </a:lnTo>
                  <a:lnTo>
                    <a:pt x="491147" y="699274"/>
                  </a:lnTo>
                  <a:lnTo>
                    <a:pt x="491680" y="698004"/>
                  </a:lnTo>
                  <a:lnTo>
                    <a:pt x="494868" y="690384"/>
                  </a:lnTo>
                  <a:lnTo>
                    <a:pt x="496277" y="681494"/>
                  </a:lnTo>
                  <a:lnTo>
                    <a:pt x="496277" y="670064"/>
                  </a:lnTo>
                  <a:lnTo>
                    <a:pt x="492175" y="663714"/>
                  </a:lnTo>
                  <a:lnTo>
                    <a:pt x="516788" y="663714"/>
                  </a:lnTo>
                  <a:lnTo>
                    <a:pt x="540245" y="659904"/>
                  </a:lnTo>
                  <a:lnTo>
                    <a:pt x="559854" y="648474"/>
                  </a:lnTo>
                  <a:lnTo>
                    <a:pt x="573303" y="631964"/>
                  </a:lnTo>
                  <a:lnTo>
                    <a:pt x="578307" y="611644"/>
                  </a:lnTo>
                  <a:lnTo>
                    <a:pt x="573938" y="593864"/>
                  </a:lnTo>
                  <a:lnTo>
                    <a:pt x="540245" y="563384"/>
                  </a:lnTo>
                  <a:lnTo>
                    <a:pt x="529094" y="561581"/>
                  </a:lnTo>
                  <a:lnTo>
                    <a:pt x="529094" y="611644"/>
                  </a:lnTo>
                  <a:lnTo>
                    <a:pt x="527621" y="619264"/>
                  </a:lnTo>
                  <a:lnTo>
                    <a:pt x="523455" y="624344"/>
                  </a:lnTo>
                  <a:lnTo>
                    <a:pt x="516978" y="628154"/>
                  </a:lnTo>
                  <a:lnTo>
                    <a:pt x="508584" y="629424"/>
                  </a:lnTo>
                  <a:lnTo>
                    <a:pt x="447065" y="629424"/>
                  </a:lnTo>
                  <a:lnTo>
                    <a:pt x="447065" y="681494"/>
                  </a:lnTo>
                  <a:lnTo>
                    <a:pt x="447065" y="750074"/>
                  </a:lnTo>
                  <a:lnTo>
                    <a:pt x="447065" y="819924"/>
                  </a:lnTo>
                  <a:lnTo>
                    <a:pt x="445592" y="826274"/>
                  </a:lnTo>
                  <a:lnTo>
                    <a:pt x="441426" y="832624"/>
                  </a:lnTo>
                  <a:lnTo>
                    <a:pt x="434949" y="835164"/>
                  </a:lnTo>
                  <a:lnTo>
                    <a:pt x="426554" y="836434"/>
                  </a:lnTo>
                  <a:lnTo>
                    <a:pt x="393738" y="836434"/>
                  </a:lnTo>
                  <a:lnTo>
                    <a:pt x="393738" y="1048524"/>
                  </a:lnTo>
                  <a:lnTo>
                    <a:pt x="131241" y="1048524"/>
                  </a:lnTo>
                  <a:lnTo>
                    <a:pt x="151752" y="1014234"/>
                  </a:lnTo>
                  <a:lnTo>
                    <a:pt x="373240" y="1014234"/>
                  </a:lnTo>
                  <a:lnTo>
                    <a:pt x="393738" y="1048524"/>
                  </a:lnTo>
                  <a:lnTo>
                    <a:pt x="393738" y="836434"/>
                  </a:lnTo>
                  <a:lnTo>
                    <a:pt x="365023" y="836434"/>
                  </a:lnTo>
                  <a:lnTo>
                    <a:pt x="365023" y="871994"/>
                  </a:lnTo>
                  <a:lnTo>
                    <a:pt x="365023" y="888504"/>
                  </a:lnTo>
                  <a:lnTo>
                    <a:pt x="365023" y="938034"/>
                  </a:lnTo>
                  <a:lnTo>
                    <a:pt x="365023" y="976134"/>
                  </a:lnTo>
                  <a:lnTo>
                    <a:pt x="159956" y="976134"/>
                  </a:lnTo>
                  <a:lnTo>
                    <a:pt x="82029" y="781824"/>
                  </a:lnTo>
                  <a:lnTo>
                    <a:pt x="73825" y="746264"/>
                  </a:lnTo>
                  <a:lnTo>
                    <a:pt x="77609" y="720864"/>
                  </a:lnTo>
                  <a:lnTo>
                    <a:pt x="88684" y="696734"/>
                  </a:lnTo>
                  <a:lnTo>
                    <a:pt x="106692" y="675144"/>
                  </a:lnTo>
                  <a:lnTo>
                    <a:pt x="131241" y="656094"/>
                  </a:lnTo>
                  <a:lnTo>
                    <a:pt x="237883" y="593864"/>
                  </a:lnTo>
                  <a:lnTo>
                    <a:pt x="241985" y="591324"/>
                  </a:lnTo>
                  <a:lnTo>
                    <a:pt x="254292" y="591324"/>
                  </a:lnTo>
                  <a:lnTo>
                    <a:pt x="265696" y="592594"/>
                  </a:lnTo>
                  <a:lnTo>
                    <a:pt x="274789" y="597674"/>
                  </a:lnTo>
                  <a:lnTo>
                    <a:pt x="280809" y="605294"/>
                  </a:lnTo>
                  <a:lnTo>
                    <a:pt x="282994" y="615454"/>
                  </a:lnTo>
                  <a:lnTo>
                    <a:pt x="282994" y="631964"/>
                  </a:lnTo>
                  <a:lnTo>
                    <a:pt x="278904" y="639584"/>
                  </a:lnTo>
                  <a:lnTo>
                    <a:pt x="270700" y="643394"/>
                  </a:lnTo>
                  <a:lnTo>
                    <a:pt x="241985" y="663714"/>
                  </a:lnTo>
                  <a:lnTo>
                    <a:pt x="225196" y="677684"/>
                  </a:lnTo>
                  <a:lnTo>
                    <a:pt x="212242" y="694194"/>
                  </a:lnTo>
                  <a:lnTo>
                    <a:pt x="203911" y="713244"/>
                  </a:lnTo>
                  <a:lnTo>
                    <a:pt x="200964" y="733564"/>
                  </a:lnTo>
                  <a:lnTo>
                    <a:pt x="200964" y="888504"/>
                  </a:lnTo>
                  <a:lnTo>
                    <a:pt x="205968" y="908824"/>
                  </a:lnTo>
                  <a:lnTo>
                    <a:pt x="219417" y="925334"/>
                  </a:lnTo>
                  <a:lnTo>
                    <a:pt x="239039" y="936764"/>
                  </a:lnTo>
                  <a:lnTo>
                    <a:pt x="262496" y="940574"/>
                  </a:lnTo>
                  <a:lnTo>
                    <a:pt x="356831" y="940574"/>
                  </a:lnTo>
                  <a:lnTo>
                    <a:pt x="365023" y="938034"/>
                  </a:lnTo>
                  <a:lnTo>
                    <a:pt x="365023" y="888504"/>
                  </a:lnTo>
                  <a:lnTo>
                    <a:pt x="363550" y="896124"/>
                  </a:lnTo>
                  <a:lnTo>
                    <a:pt x="359384" y="901204"/>
                  </a:lnTo>
                  <a:lnTo>
                    <a:pt x="352920" y="905014"/>
                  </a:lnTo>
                  <a:lnTo>
                    <a:pt x="344525" y="906284"/>
                  </a:lnTo>
                  <a:lnTo>
                    <a:pt x="262496" y="906284"/>
                  </a:lnTo>
                  <a:lnTo>
                    <a:pt x="254101" y="905014"/>
                  </a:lnTo>
                  <a:lnTo>
                    <a:pt x="247624" y="901204"/>
                  </a:lnTo>
                  <a:lnTo>
                    <a:pt x="243459" y="896124"/>
                  </a:lnTo>
                  <a:lnTo>
                    <a:pt x="241985" y="888504"/>
                  </a:lnTo>
                  <a:lnTo>
                    <a:pt x="241985" y="733564"/>
                  </a:lnTo>
                  <a:lnTo>
                    <a:pt x="266598" y="691654"/>
                  </a:lnTo>
                  <a:lnTo>
                    <a:pt x="282994" y="681494"/>
                  </a:lnTo>
                  <a:lnTo>
                    <a:pt x="284403" y="690384"/>
                  </a:lnTo>
                  <a:lnTo>
                    <a:pt x="288124" y="699274"/>
                  </a:lnTo>
                  <a:lnTo>
                    <a:pt x="293370" y="708164"/>
                  </a:lnTo>
                  <a:lnTo>
                    <a:pt x="299402" y="715784"/>
                  </a:lnTo>
                  <a:lnTo>
                    <a:pt x="293370" y="723404"/>
                  </a:lnTo>
                  <a:lnTo>
                    <a:pt x="288124" y="731024"/>
                  </a:lnTo>
                  <a:lnTo>
                    <a:pt x="284403" y="739914"/>
                  </a:lnTo>
                  <a:lnTo>
                    <a:pt x="282994" y="750074"/>
                  </a:lnTo>
                  <a:lnTo>
                    <a:pt x="283832" y="760234"/>
                  </a:lnTo>
                  <a:lnTo>
                    <a:pt x="286588" y="769124"/>
                  </a:lnTo>
                  <a:lnTo>
                    <a:pt x="291642" y="776744"/>
                  </a:lnTo>
                  <a:lnTo>
                    <a:pt x="299402" y="784364"/>
                  </a:lnTo>
                  <a:lnTo>
                    <a:pt x="293370" y="793254"/>
                  </a:lnTo>
                  <a:lnTo>
                    <a:pt x="288124" y="800874"/>
                  </a:lnTo>
                  <a:lnTo>
                    <a:pt x="284403" y="809764"/>
                  </a:lnTo>
                  <a:lnTo>
                    <a:pt x="282994" y="819924"/>
                  </a:lnTo>
                  <a:lnTo>
                    <a:pt x="287997" y="838974"/>
                  </a:lnTo>
                  <a:lnTo>
                    <a:pt x="301447" y="855484"/>
                  </a:lnTo>
                  <a:lnTo>
                    <a:pt x="321068" y="866914"/>
                  </a:lnTo>
                  <a:lnTo>
                    <a:pt x="344525" y="871994"/>
                  </a:lnTo>
                  <a:lnTo>
                    <a:pt x="365023" y="871994"/>
                  </a:lnTo>
                  <a:lnTo>
                    <a:pt x="365023" y="836434"/>
                  </a:lnTo>
                  <a:lnTo>
                    <a:pt x="344525" y="836434"/>
                  </a:lnTo>
                  <a:lnTo>
                    <a:pt x="336130" y="835164"/>
                  </a:lnTo>
                  <a:lnTo>
                    <a:pt x="329653" y="832624"/>
                  </a:lnTo>
                  <a:lnTo>
                    <a:pt x="325488" y="826274"/>
                  </a:lnTo>
                  <a:lnTo>
                    <a:pt x="324015" y="819924"/>
                  </a:lnTo>
                  <a:lnTo>
                    <a:pt x="325488" y="812304"/>
                  </a:lnTo>
                  <a:lnTo>
                    <a:pt x="329653" y="807224"/>
                  </a:lnTo>
                  <a:lnTo>
                    <a:pt x="336130" y="803414"/>
                  </a:lnTo>
                  <a:lnTo>
                    <a:pt x="344525" y="802144"/>
                  </a:lnTo>
                  <a:lnTo>
                    <a:pt x="426554" y="802144"/>
                  </a:lnTo>
                  <a:lnTo>
                    <a:pt x="434949" y="803414"/>
                  </a:lnTo>
                  <a:lnTo>
                    <a:pt x="441426" y="807224"/>
                  </a:lnTo>
                  <a:lnTo>
                    <a:pt x="445592" y="812304"/>
                  </a:lnTo>
                  <a:lnTo>
                    <a:pt x="447065" y="819924"/>
                  </a:lnTo>
                  <a:lnTo>
                    <a:pt x="447065" y="750074"/>
                  </a:lnTo>
                  <a:lnTo>
                    <a:pt x="445592" y="757694"/>
                  </a:lnTo>
                  <a:lnTo>
                    <a:pt x="441426" y="762774"/>
                  </a:lnTo>
                  <a:lnTo>
                    <a:pt x="434949" y="766584"/>
                  </a:lnTo>
                  <a:lnTo>
                    <a:pt x="426554" y="767854"/>
                  </a:lnTo>
                  <a:lnTo>
                    <a:pt x="344525" y="767854"/>
                  </a:lnTo>
                  <a:lnTo>
                    <a:pt x="336130" y="766584"/>
                  </a:lnTo>
                  <a:lnTo>
                    <a:pt x="329653" y="762774"/>
                  </a:lnTo>
                  <a:lnTo>
                    <a:pt x="325488" y="757694"/>
                  </a:lnTo>
                  <a:lnTo>
                    <a:pt x="324015" y="750074"/>
                  </a:lnTo>
                  <a:lnTo>
                    <a:pt x="325488" y="743724"/>
                  </a:lnTo>
                  <a:lnTo>
                    <a:pt x="329653" y="737374"/>
                  </a:lnTo>
                  <a:lnTo>
                    <a:pt x="336130" y="733564"/>
                  </a:lnTo>
                  <a:lnTo>
                    <a:pt x="434949" y="733564"/>
                  </a:lnTo>
                  <a:lnTo>
                    <a:pt x="441426" y="737374"/>
                  </a:lnTo>
                  <a:lnTo>
                    <a:pt x="445592" y="743724"/>
                  </a:lnTo>
                  <a:lnTo>
                    <a:pt x="447065" y="750074"/>
                  </a:lnTo>
                  <a:lnTo>
                    <a:pt x="447065" y="681494"/>
                  </a:lnTo>
                  <a:lnTo>
                    <a:pt x="445592" y="687844"/>
                  </a:lnTo>
                  <a:lnTo>
                    <a:pt x="441426" y="692924"/>
                  </a:lnTo>
                  <a:lnTo>
                    <a:pt x="434949" y="696734"/>
                  </a:lnTo>
                  <a:lnTo>
                    <a:pt x="426554" y="698004"/>
                  </a:lnTo>
                  <a:lnTo>
                    <a:pt x="344525" y="698004"/>
                  </a:lnTo>
                  <a:lnTo>
                    <a:pt x="336130" y="696734"/>
                  </a:lnTo>
                  <a:lnTo>
                    <a:pt x="329653" y="692924"/>
                  </a:lnTo>
                  <a:lnTo>
                    <a:pt x="325488" y="687844"/>
                  </a:lnTo>
                  <a:lnTo>
                    <a:pt x="324015" y="681494"/>
                  </a:lnTo>
                  <a:lnTo>
                    <a:pt x="325488" y="673874"/>
                  </a:lnTo>
                  <a:lnTo>
                    <a:pt x="329653" y="668794"/>
                  </a:lnTo>
                  <a:lnTo>
                    <a:pt x="336130" y="664984"/>
                  </a:lnTo>
                  <a:lnTo>
                    <a:pt x="344525" y="663714"/>
                  </a:lnTo>
                  <a:lnTo>
                    <a:pt x="426554" y="663714"/>
                  </a:lnTo>
                  <a:lnTo>
                    <a:pt x="434949" y="664984"/>
                  </a:lnTo>
                  <a:lnTo>
                    <a:pt x="441426" y="668794"/>
                  </a:lnTo>
                  <a:lnTo>
                    <a:pt x="445592" y="673874"/>
                  </a:lnTo>
                  <a:lnTo>
                    <a:pt x="447065" y="681494"/>
                  </a:lnTo>
                  <a:lnTo>
                    <a:pt x="447065" y="629424"/>
                  </a:lnTo>
                  <a:lnTo>
                    <a:pt x="406044" y="629424"/>
                  </a:lnTo>
                  <a:lnTo>
                    <a:pt x="406044" y="593864"/>
                  </a:lnTo>
                  <a:lnTo>
                    <a:pt x="508584" y="593864"/>
                  </a:lnTo>
                  <a:lnTo>
                    <a:pt x="516978" y="595134"/>
                  </a:lnTo>
                  <a:lnTo>
                    <a:pt x="523455" y="598944"/>
                  </a:lnTo>
                  <a:lnTo>
                    <a:pt x="527621" y="604024"/>
                  </a:lnTo>
                  <a:lnTo>
                    <a:pt x="529094" y="611644"/>
                  </a:lnTo>
                  <a:lnTo>
                    <a:pt x="529094" y="561581"/>
                  </a:lnTo>
                  <a:lnTo>
                    <a:pt x="516788" y="559574"/>
                  </a:lnTo>
                  <a:lnTo>
                    <a:pt x="463473" y="559574"/>
                  </a:lnTo>
                  <a:lnTo>
                    <a:pt x="469595" y="555764"/>
                  </a:lnTo>
                  <a:lnTo>
                    <a:pt x="504317" y="534174"/>
                  </a:lnTo>
                  <a:lnTo>
                    <a:pt x="540029" y="502424"/>
                  </a:lnTo>
                  <a:lnTo>
                    <a:pt x="569595" y="464324"/>
                  </a:lnTo>
                  <a:lnTo>
                    <a:pt x="591985" y="423684"/>
                  </a:lnTo>
                  <a:lnTo>
                    <a:pt x="606171" y="377964"/>
                  </a:lnTo>
                  <a:lnTo>
                    <a:pt x="611124" y="330974"/>
                  </a:lnTo>
                  <a:close/>
                </a:path>
                <a:path w="1280159" h="1079500">
                  <a:moveTo>
                    <a:pt x="1190231" y="104546"/>
                  </a:moveTo>
                  <a:lnTo>
                    <a:pt x="1187284" y="90449"/>
                  </a:lnTo>
                  <a:lnTo>
                    <a:pt x="1178941" y="79578"/>
                  </a:lnTo>
                  <a:lnTo>
                    <a:pt x="1165987" y="72580"/>
                  </a:lnTo>
                  <a:lnTo>
                    <a:pt x="1153287" y="70713"/>
                  </a:lnTo>
                  <a:lnTo>
                    <a:pt x="1153287" y="104546"/>
                  </a:lnTo>
                  <a:lnTo>
                    <a:pt x="1153287" y="207873"/>
                  </a:lnTo>
                  <a:lnTo>
                    <a:pt x="779716" y="207873"/>
                  </a:lnTo>
                  <a:lnTo>
                    <a:pt x="779716" y="104546"/>
                  </a:lnTo>
                  <a:lnTo>
                    <a:pt x="1153287" y="104546"/>
                  </a:lnTo>
                  <a:lnTo>
                    <a:pt x="1153287" y="70713"/>
                  </a:lnTo>
                  <a:lnTo>
                    <a:pt x="1149184" y="70104"/>
                  </a:lnTo>
                  <a:lnTo>
                    <a:pt x="775614" y="70104"/>
                  </a:lnTo>
                  <a:lnTo>
                    <a:pt x="758812" y="73075"/>
                  </a:lnTo>
                  <a:lnTo>
                    <a:pt x="745845" y="80873"/>
                  </a:lnTo>
                  <a:lnTo>
                    <a:pt x="737514" y="91909"/>
                  </a:lnTo>
                  <a:lnTo>
                    <a:pt x="734555" y="104546"/>
                  </a:lnTo>
                  <a:lnTo>
                    <a:pt x="734555" y="207873"/>
                  </a:lnTo>
                  <a:lnTo>
                    <a:pt x="738085" y="221983"/>
                  </a:lnTo>
                  <a:lnTo>
                    <a:pt x="747382" y="232854"/>
                  </a:lnTo>
                  <a:lnTo>
                    <a:pt x="760539" y="239852"/>
                  </a:lnTo>
                  <a:lnTo>
                    <a:pt x="775614" y="242316"/>
                  </a:lnTo>
                  <a:lnTo>
                    <a:pt x="1149184" y="242316"/>
                  </a:lnTo>
                  <a:lnTo>
                    <a:pt x="1165987" y="239356"/>
                  </a:lnTo>
                  <a:lnTo>
                    <a:pt x="1178941" y="231559"/>
                  </a:lnTo>
                  <a:lnTo>
                    <a:pt x="1187284" y="220522"/>
                  </a:lnTo>
                  <a:lnTo>
                    <a:pt x="1190231" y="207873"/>
                  </a:lnTo>
                  <a:lnTo>
                    <a:pt x="1190231" y="104546"/>
                  </a:lnTo>
                  <a:close/>
                </a:path>
                <a:path w="1280159" h="1079500">
                  <a:moveTo>
                    <a:pt x="1280160" y="86728"/>
                  </a:moveTo>
                  <a:lnTo>
                    <a:pt x="1267460" y="52692"/>
                  </a:lnTo>
                  <a:lnTo>
                    <a:pt x="1248562" y="31216"/>
                  </a:lnTo>
                  <a:lnTo>
                    <a:pt x="1243215" y="25158"/>
                  </a:lnTo>
                  <a:lnTo>
                    <a:pt x="1235011" y="20650"/>
                  </a:lnTo>
                  <a:lnTo>
                    <a:pt x="1235011" y="83261"/>
                  </a:lnTo>
                  <a:lnTo>
                    <a:pt x="1235011" y="641845"/>
                  </a:lnTo>
                  <a:lnTo>
                    <a:pt x="1230909" y="641845"/>
                  </a:lnTo>
                  <a:lnTo>
                    <a:pt x="1230909" y="714705"/>
                  </a:lnTo>
                  <a:lnTo>
                    <a:pt x="1230909" y="870826"/>
                  </a:lnTo>
                  <a:lnTo>
                    <a:pt x="1217053" y="913282"/>
                  </a:lnTo>
                  <a:lnTo>
                    <a:pt x="1181658" y="952842"/>
                  </a:lnTo>
                  <a:lnTo>
                    <a:pt x="1181658" y="1047762"/>
                  </a:lnTo>
                  <a:lnTo>
                    <a:pt x="902601" y="1047762"/>
                  </a:lnTo>
                  <a:lnTo>
                    <a:pt x="906386" y="1039964"/>
                  </a:lnTo>
                  <a:lnTo>
                    <a:pt x="911326" y="1032154"/>
                  </a:lnTo>
                  <a:lnTo>
                    <a:pt x="917028" y="1024356"/>
                  </a:lnTo>
                  <a:lnTo>
                    <a:pt x="923124" y="1016546"/>
                  </a:lnTo>
                  <a:lnTo>
                    <a:pt x="927227" y="1013079"/>
                  </a:lnTo>
                  <a:lnTo>
                    <a:pt x="1157046" y="1013079"/>
                  </a:lnTo>
                  <a:lnTo>
                    <a:pt x="1181658" y="1047762"/>
                  </a:lnTo>
                  <a:lnTo>
                    <a:pt x="1181658" y="952842"/>
                  </a:lnTo>
                  <a:lnTo>
                    <a:pt x="1161135" y="974915"/>
                  </a:lnTo>
                  <a:lnTo>
                    <a:pt x="931329" y="974915"/>
                  </a:lnTo>
                  <a:lnTo>
                    <a:pt x="882078" y="922870"/>
                  </a:lnTo>
                  <a:lnTo>
                    <a:pt x="858989" y="882865"/>
                  </a:lnTo>
                  <a:lnTo>
                    <a:pt x="857453" y="867359"/>
                  </a:lnTo>
                  <a:lnTo>
                    <a:pt x="857453" y="787565"/>
                  </a:lnTo>
                  <a:lnTo>
                    <a:pt x="856615" y="774014"/>
                  </a:lnTo>
                  <a:lnTo>
                    <a:pt x="853859" y="759815"/>
                  </a:lnTo>
                  <a:lnTo>
                    <a:pt x="848804" y="745617"/>
                  </a:lnTo>
                  <a:lnTo>
                    <a:pt x="841044" y="732053"/>
                  </a:lnTo>
                  <a:lnTo>
                    <a:pt x="818476" y="693889"/>
                  </a:lnTo>
                  <a:lnTo>
                    <a:pt x="816419" y="690410"/>
                  </a:lnTo>
                  <a:lnTo>
                    <a:pt x="816419" y="680008"/>
                  </a:lnTo>
                  <a:lnTo>
                    <a:pt x="820521" y="676541"/>
                  </a:lnTo>
                  <a:lnTo>
                    <a:pt x="828738" y="676541"/>
                  </a:lnTo>
                  <a:lnTo>
                    <a:pt x="855218" y="681367"/>
                  </a:lnTo>
                  <a:lnTo>
                    <a:pt x="877468" y="694321"/>
                  </a:lnTo>
                  <a:lnTo>
                    <a:pt x="892797" y="713130"/>
                  </a:lnTo>
                  <a:lnTo>
                    <a:pt x="898499" y="735520"/>
                  </a:lnTo>
                  <a:lnTo>
                    <a:pt x="898499" y="815314"/>
                  </a:lnTo>
                  <a:lnTo>
                    <a:pt x="939533" y="815314"/>
                  </a:lnTo>
                  <a:lnTo>
                    <a:pt x="939533" y="676541"/>
                  </a:lnTo>
                  <a:lnTo>
                    <a:pt x="939533" y="666127"/>
                  </a:lnTo>
                  <a:lnTo>
                    <a:pt x="939533" y="464908"/>
                  </a:lnTo>
                  <a:lnTo>
                    <a:pt x="941006" y="457809"/>
                  </a:lnTo>
                  <a:lnTo>
                    <a:pt x="945172" y="452335"/>
                  </a:lnTo>
                  <a:lnTo>
                    <a:pt x="951649" y="448818"/>
                  </a:lnTo>
                  <a:lnTo>
                    <a:pt x="960056" y="447560"/>
                  </a:lnTo>
                  <a:lnTo>
                    <a:pt x="968451" y="448818"/>
                  </a:lnTo>
                  <a:lnTo>
                    <a:pt x="974928" y="452335"/>
                  </a:lnTo>
                  <a:lnTo>
                    <a:pt x="979093" y="457809"/>
                  </a:lnTo>
                  <a:lnTo>
                    <a:pt x="980567" y="464908"/>
                  </a:lnTo>
                  <a:lnTo>
                    <a:pt x="980567" y="815314"/>
                  </a:lnTo>
                  <a:lnTo>
                    <a:pt x="1021613" y="815314"/>
                  </a:lnTo>
                  <a:lnTo>
                    <a:pt x="1021613" y="627964"/>
                  </a:lnTo>
                  <a:lnTo>
                    <a:pt x="1062647" y="638378"/>
                  </a:lnTo>
                  <a:lnTo>
                    <a:pt x="1062647" y="815314"/>
                  </a:lnTo>
                  <a:lnTo>
                    <a:pt x="1103693" y="815314"/>
                  </a:lnTo>
                  <a:lnTo>
                    <a:pt x="1103693" y="645312"/>
                  </a:lnTo>
                  <a:lnTo>
                    <a:pt x="1144727" y="655726"/>
                  </a:lnTo>
                  <a:lnTo>
                    <a:pt x="1144727" y="815314"/>
                  </a:lnTo>
                  <a:lnTo>
                    <a:pt x="1185760" y="815314"/>
                  </a:lnTo>
                  <a:lnTo>
                    <a:pt x="1185760" y="662660"/>
                  </a:lnTo>
                  <a:lnTo>
                    <a:pt x="1210386" y="669607"/>
                  </a:lnTo>
                  <a:lnTo>
                    <a:pt x="1218603" y="673074"/>
                  </a:lnTo>
                  <a:lnTo>
                    <a:pt x="1226807" y="680008"/>
                  </a:lnTo>
                  <a:lnTo>
                    <a:pt x="1226807" y="714705"/>
                  </a:lnTo>
                  <a:lnTo>
                    <a:pt x="1230909" y="714705"/>
                  </a:lnTo>
                  <a:lnTo>
                    <a:pt x="1230909" y="641845"/>
                  </a:lnTo>
                  <a:lnTo>
                    <a:pt x="1226807" y="641845"/>
                  </a:lnTo>
                  <a:lnTo>
                    <a:pt x="1189875" y="634911"/>
                  </a:lnTo>
                  <a:lnTo>
                    <a:pt x="1189875" y="627964"/>
                  </a:lnTo>
                  <a:lnTo>
                    <a:pt x="1189875" y="624497"/>
                  </a:lnTo>
                  <a:lnTo>
                    <a:pt x="1189875" y="593267"/>
                  </a:lnTo>
                  <a:lnTo>
                    <a:pt x="1186345" y="579069"/>
                  </a:lnTo>
                  <a:lnTo>
                    <a:pt x="1177048" y="568121"/>
                  </a:lnTo>
                  <a:lnTo>
                    <a:pt x="1163904" y="561086"/>
                  </a:lnTo>
                  <a:lnTo>
                    <a:pt x="1148829" y="558584"/>
                  </a:lnTo>
                  <a:lnTo>
                    <a:pt x="1148829" y="593267"/>
                  </a:lnTo>
                  <a:lnTo>
                    <a:pt x="1148829" y="624497"/>
                  </a:lnTo>
                  <a:lnTo>
                    <a:pt x="1107795" y="614095"/>
                  </a:lnTo>
                  <a:lnTo>
                    <a:pt x="1107795" y="607148"/>
                  </a:lnTo>
                  <a:lnTo>
                    <a:pt x="1107795" y="593267"/>
                  </a:lnTo>
                  <a:lnTo>
                    <a:pt x="1148829" y="593267"/>
                  </a:lnTo>
                  <a:lnTo>
                    <a:pt x="1148829" y="558584"/>
                  </a:lnTo>
                  <a:lnTo>
                    <a:pt x="1107795" y="558584"/>
                  </a:lnTo>
                  <a:lnTo>
                    <a:pt x="1090993" y="561568"/>
                  </a:lnTo>
                  <a:lnTo>
                    <a:pt x="1078039" y="569429"/>
                  </a:lnTo>
                  <a:lnTo>
                    <a:pt x="1069708" y="580529"/>
                  </a:lnTo>
                  <a:lnTo>
                    <a:pt x="1066761" y="593267"/>
                  </a:lnTo>
                  <a:lnTo>
                    <a:pt x="1066761" y="607148"/>
                  </a:lnTo>
                  <a:lnTo>
                    <a:pt x="1025715" y="596747"/>
                  </a:lnTo>
                  <a:lnTo>
                    <a:pt x="1025715" y="471843"/>
                  </a:lnTo>
                  <a:lnTo>
                    <a:pt x="1020711" y="452005"/>
                  </a:lnTo>
                  <a:lnTo>
                    <a:pt x="1017104" y="447560"/>
                  </a:lnTo>
                  <a:lnTo>
                    <a:pt x="1007249" y="435419"/>
                  </a:lnTo>
                  <a:lnTo>
                    <a:pt x="987628" y="424040"/>
                  </a:lnTo>
                  <a:lnTo>
                    <a:pt x="964158" y="419798"/>
                  </a:lnTo>
                  <a:lnTo>
                    <a:pt x="940689" y="424040"/>
                  </a:lnTo>
                  <a:lnTo>
                    <a:pt x="921067" y="435419"/>
                  </a:lnTo>
                  <a:lnTo>
                    <a:pt x="907605" y="452005"/>
                  </a:lnTo>
                  <a:lnTo>
                    <a:pt x="902601" y="471843"/>
                  </a:lnTo>
                  <a:lnTo>
                    <a:pt x="902601" y="666127"/>
                  </a:lnTo>
                  <a:lnTo>
                    <a:pt x="892594" y="658977"/>
                  </a:lnTo>
                  <a:lnTo>
                    <a:pt x="881062" y="653122"/>
                  </a:lnTo>
                  <a:lnTo>
                    <a:pt x="867968" y="648576"/>
                  </a:lnTo>
                  <a:lnTo>
                    <a:pt x="853351" y="645312"/>
                  </a:lnTo>
                  <a:lnTo>
                    <a:pt x="861568" y="631431"/>
                  </a:lnTo>
                  <a:lnTo>
                    <a:pt x="861568" y="627964"/>
                  </a:lnTo>
                  <a:lnTo>
                    <a:pt x="861568" y="593267"/>
                  </a:lnTo>
                  <a:lnTo>
                    <a:pt x="861568" y="589800"/>
                  </a:lnTo>
                  <a:lnTo>
                    <a:pt x="858037" y="575602"/>
                  </a:lnTo>
                  <a:lnTo>
                    <a:pt x="848741" y="564654"/>
                  </a:lnTo>
                  <a:lnTo>
                    <a:pt x="835596" y="557606"/>
                  </a:lnTo>
                  <a:lnTo>
                    <a:pt x="820521" y="555104"/>
                  </a:lnTo>
                  <a:lnTo>
                    <a:pt x="820521" y="593267"/>
                  </a:lnTo>
                  <a:lnTo>
                    <a:pt x="820521" y="627964"/>
                  </a:lnTo>
                  <a:lnTo>
                    <a:pt x="779487" y="627964"/>
                  </a:lnTo>
                  <a:lnTo>
                    <a:pt x="779487" y="593267"/>
                  </a:lnTo>
                  <a:lnTo>
                    <a:pt x="820521" y="593267"/>
                  </a:lnTo>
                  <a:lnTo>
                    <a:pt x="820521" y="555104"/>
                  </a:lnTo>
                  <a:lnTo>
                    <a:pt x="779487" y="555104"/>
                  </a:lnTo>
                  <a:lnTo>
                    <a:pt x="762685" y="558088"/>
                  </a:lnTo>
                  <a:lnTo>
                    <a:pt x="749731" y="565950"/>
                  </a:lnTo>
                  <a:lnTo>
                    <a:pt x="741400" y="577062"/>
                  </a:lnTo>
                  <a:lnTo>
                    <a:pt x="738454" y="589800"/>
                  </a:lnTo>
                  <a:lnTo>
                    <a:pt x="738454" y="624497"/>
                  </a:lnTo>
                  <a:lnTo>
                    <a:pt x="741972" y="638708"/>
                  </a:lnTo>
                  <a:lnTo>
                    <a:pt x="751268" y="649655"/>
                  </a:lnTo>
                  <a:lnTo>
                    <a:pt x="764413" y="656704"/>
                  </a:lnTo>
                  <a:lnTo>
                    <a:pt x="779487" y="659193"/>
                  </a:lnTo>
                  <a:lnTo>
                    <a:pt x="791794" y="659193"/>
                  </a:lnTo>
                  <a:lnTo>
                    <a:pt x="786409" y="664997"/>
                  </a:lnTo>
                  <a:lnTo>
                    <a:pt x="782561" y="671779"/>
                  </a:lnTo>
                  <a:lnTo>
                    <a:pt x="780249" y="679196"/>
                  </a:lnTo>
                  <a:lnTo>
                    <a:pt x="779487" y="686943"/>
                  </a:lnTo>
                  <a:lnTo>
                    <a:pt x="779487" y="693889"/>
                  </a:lnTo>
                  <a:lnTo>
                    <a:pt x="758964" y="693889"/>
                  </a:lnTo>
                  <a:lnTo>
                    <a:pt x="735495" y="689673"/>
                  </a:lnTo>
                  <a:lnTo>
                    <a:pt x="715873" y="678281"/>
                  </a:lnTo>
                  <a:lnTo>
                    <a:pt x="702411" y="661695"/>
                  </a:lnTo>
                  <a:lnTo>
                    <a:pt x="697407" y="641845"/>
                  </a:lnTo>
                  <a:lnTo>
                    <a:pt x="697407" y="83261"/>
                  </a:lnTo>
                  <a:lnTo>
                    <a:pt x="702411" y="63423"/>
                  </a:lnTo>
                  <a:lnTo>
                    <a:pt x="715873" y="46837"/>
                  </a:lnTo>
                  <a:lnTo>
                    <a:pt x="735495" y="35458"/>
                  </a:lnTo>
                  <a:lnTo>
                    <a:pt x="758964" y="31216"/>
                  </a:lnTo>
                  <a:lnTo>
                    <a:pt x="1173454" y="31216"/>
                  </a:lnTo>
                  <a:lnTo>
                    <a:pt x="1196924" y="35458"/>
                  </a:lnTo>
                  <a:lnTo>
                    <a:pt x="1216545" y="46837"/>
                  </a:lnTo>
                  <a:lnTo>
                    <a:pt x="1230007" y="63423"/>
                  </a:lnTo>
                  <a:lnTo>
                    <a:pt x="1235011" y="83261"/>
                  </a:lnTo>
                  <a:lnTo>
                    <a:pt x="1235011" y="20650"/>
                  </a:lnTo>
                  <a:lnTo>
                    <a:pt x="1209751" y="6731"/>
                  </a:lnTo>
                  <a:lnTo>
                    <a:pt x="1169352" y="0"/>
                  </a:lnTo>
                  <a:lnTo>
                    <a:pt x="754862" y="0"/>
                  </a:lnTo>
                  <a:lnTo>
                    <a:pt x="714590" y="6731"/>
                  </a:lnTo>
                  <a:lnTo>
                    <a:pt x="682015" y="25158"/>
                  </a:lnTo>
                  <a:lnTo>
                    <a:pt x="660222" y="52692"/>
                  </a:lnTo>
                  <a:lnTo>
                    <a:pt x="652272" y="86728"/>
                  </a:lnTo>
                  <a:lnTo>
                    <a:pt x="652272" y="645312"/>
                  </a:lnTo>
                  <a:lnTo>
                    <a:pt x="660222" y="679361"/>
                  </a:lnTo>
                  <a:lnTo>
                    <a:pt x="682015" y="706907"/>
                  </a:lnTo>
                  <a:lnTo>
                    <a:pt x="714590" y="725335"/>
                  </a:lnTo>
                  <a:lnTo>
                    <a:pt x="754862" y="732053"/>
                  </a:lnTo>
                  <a:lnTo>
                    <a:pt x="791794" y="732053"/>
                  </a:lnTo>
                  <a:lnTo>
                    <a:pt x="804113" y="752868"/>
                  </a:lnTo>
                  <a:lnTo>
                    <a:pt x="809498" y="761276"/>
                  </a:lnTo>
                  <a:lnTo>
                    <a:pt x="813346" y="770648"/>
                  </a:lnTo>
                  <a:lnTo>
                    <a:pt x="815644" y="780681"/>
                  </a:lnTo>
                  <a:lnTo>
                    <a:pt x="816419" y="791032"/>
                  </a:lnTo>
                  <a:lnTo>
                    <a:pt x="816419" y="870826"/>
                  </a:lnTo>
                  <a:lnTo>
                    <a:pt x="818667" y="891540"/>
                  </a:lnTo>
                  <a:lnTo>
                    <a:pt x="825144" y="911606"/>
                  </a:lnTo>
                  <a:lnTo>
                    <a:pt x="835469" y="930351"/>
                  </a:lnTo>
                  <a:lnTo>
                    <a:pt x="849249" y="947153"/>
                  </a:lnTo>
                  <a:lnTo>
                    <a:pt x="894397" y="992251"/>
                  </a:lnTo>
                  <a:lnTo>
                    <a:pt x="880605" y="1008468"/>
                  </a:lnTo>
                  <a:lnTo>
                    <a:pt x="870280" y="1025652"/>
                  </a:lnTo>
                  <a:lnTo>
                    <a:pt x="863815" y="1043495"/>
                  </a:lnTo>
                  <a:lnTo>
                    <a:pt x="861568" y="1061643"/>
                  </a:lnTo>
                  <a:lnTo>
                    <a:pt x="861568" y="1078992"/>
                  </a:lnTo>
                  <a:lnTo>
                    <a:pt x="1235011" y="1078992"/>
                  </a:lnTo>
                  <a:lnTo>
                    <a:pt x="1235011" y="1061643"/>
                  </a:lnTo>
                  <a:lnTo>
                    <a:pt x="1226286" y="1023048"/>
                  </a:lnTo>
                  <a:lnTo>
                    <a:pt x="1202182" y="992251"/>
                  </a:lnTo>
                  <a:lnTo>
                    <a:pt x="1219530" y="974915"/>
                  </a:lnTo>
                  <a:lnTo>
                    <a:pt x="1247317" y="947153"/>
                  </a:lnTo>
                  <a:lnTo>
                    <a:pt x="1271435" y="911606"/>
                  </a:lnTo>
                  <a:lnTo>
                    <a:pt x="1280160" y="870826"/>
                  </a:lnTo>
                  <a:lnTo>
                    <a:pt x="1280160" y="662660"/>
                  </a:lnTo>
                  <a:lnTo>
                    <a:pt x="1280160" y="645312"/>
                  </a:lnTo>
                  <a:lnTo>
                    <a:pt x="1280160" y="641845"/>
                  </a:lnTo>
                  <a:lnTo>
                    <a:pt x="1280160" y="86728"/>
                  </a:lnTo>
                  <a:close/>
                </a:path>
              </a:pathLst>
            </a:custGeom>
            <a:solidFill>
              <a:srgbClr val="AD5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24392" y="586740"/>
              <a:ext cx="123444" cy="1051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88982" y="586740"/>
              <a:ext cx="121920" cy="1051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52052" y="586740"/>
              <a:ext cx="123444" cy="1051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24392" y="729995"/>
              <a:ext cx="123444" cy="10363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52052" y="729995"/>
              <a:ext cx="123444" cy="10363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062969" y="358136"/>
              <a:ext cx="533400" cy="473075"/>
            </a:xfrm>
            <a:custGeom>
              <a:avLst/>
              <a:gdLst/>
              <a:ahLst/>
              <a:cxnLst/>
              <a:rect l="l" t="t" r="r" b="b"/>
              <a:pathLst>
                <a:path w="533400" h="473075">
                  <a:moveTo>
                    <a:pt x="225666" y="90322"/>
                  </a:moveTo>
                  <a:lnTo>
                    <a:pt x="173117" y="95436"/>
                  </a:lnTo>
                  <a:lnTo>
                    <a:pt x="125305" y="109969"/>
                  </a:lnTo>
                  <a:lnTo>
                    <a:pt x="83449" y="132706"/>
                  </a:lnTo>
                  <a:lnTo>
                    <a:pt x="48770" y="162430"/>
                  </a:lnTo>
                  <a:lnTo>
                    <a:pt x="22489" y="197928"/>
                  </a:lnTo>
                  <a:lnTo>
                    <a:pt x="5825" y="237983"/>
                  </a:lnTo>
                  <a:lnTo>
                    <a:pt x="0" y="281381"/>
                  </a:lnTo>
                  <a:lnTo>
                    <a:pt x="6041" y="325875"/>
                  </a:lnTo>
                  <a:lnTo>
                    <a:pt x="23207" y="366358"/>
                  </a:lnTo>
                  <a:lnTo>
                    <a:pt x="50062" y="401797"/>
                  </a:lnTo>
                  <a:lnTo>
                    <a:pt x="85171" y="431159"/>
                  </a:lnTo>
                  <a:lnTo>
                    <a:pt x="127099" y="453411"/>
                  </a:lnTo>
                  <a:lnTo>
                    <a:pt x="174409" y="467520"/>
                  </a:lnTo>
                  <a:lnTo>
                    <a:pt x="225666" y="472452"/>
                  </a:lnTo>
                  <a:lnTo>
                    <a:pt x="276928" y="467337"/>
                  </a:lnTo>
                  <a:lnTo>
                    <a:pt x="324241" y="452802"/>
                  </a:lnTo>
                  <a:lnTo>
                    <a:pt x="352080" y="437705"/>
                  </a:lnTo>
                  <a:lnTo>
                    <a:pt x="205155" y="437705"/>
                  </a:lnTo>
                  <a:lnTo>
                    <a:pt x="205155" y="430758"/>
                  </a:lnTo>
                  <a:lnTo>
                    <a:pt x="164122" y="430758"/>
                  </a:lnTo>
                  <a:lnTo>
                    <a:pt x="152520" y="427558"/>
                  </a:lnTo>
                  <a:lnTo>
                    <a:pt x="142071" y="423376"/>
                  </a:lnTo>
                  <a:lnTo>
                    <a:pt x="132389" y="418542"/>
                  </a:lnTo>
                  <a:lnTo>
                    <a:pt x="123088" y="413385"/>
                  </a:lnTo>
                  <a:lnTo>
                    <a:pt x="123088" y="382130"/>
                  </a:lnTo>
                  <a:lnTo>
                    <a:pt x="82067" y="382130"/>
                  </a:lnTo>
                  <a:lnTo>
                    <a:pt x="70528" y="368449"/>
                  </a:lnTo>
                  <a:lnTo>
                    <a:pt x="60525" y="353467"/>
                  </a:lnTo>
                  <a:lnTo>
                    <a:pt x="52060" y="337183"/>
                  </a:lnTo>
                  <a:lnTo>
                    <a:pt x="45135" y="319595"/>
                  </a:lnTo>
                  <a:lnTo>
                    <a:pt x="82067" y="288328"/>
                  </a:lnTo>
                  <a:lnTo>
                    <a:pt x="123088" y="288328"/>
                  </a:lnTo>
                  <a:lnTo>
                    <a:pt x="123088" y="274434"/>
                  </a:lnTo>
                  <a:lnTo>
                    <a:pt x="41033" y="274434"/>
                  </a:lnTo>
                  <a:lnTo>
                    <a:pt x="49296" y="234424"/>
                  </a:lnTo>
                  <a:lnTo>
                    <a:pt x="68843" y="198659"/>
                  </a:lnTo>
                  <a:lnTo>
                    <a:pt x="97964" y="168490"/>
                  </a:lnTo>
                  <a:lnTo>
                    <a:pt x="134948" y="145268"/>
                  </a:lnTo>
                  <a:lnTo>
                    <a:pt x="178086" y="130344"/>
                  </a:lnTo>
                  <a:lnTo>
                    <a:pt x="225666" y="125069"/>
                  </a:lnTo>
                  <a:lnTo>
                    <a:pt x="306820" y="125069"/>
                  </a:lnTo>
                  <a:lnTo>
                    <a:pt x="315937" y="107696"/>
                  </a:lnTo>
                  <a:lnTo>
                    <a:pt x="293753" y="100582"/>
                  </a:lnTo>
                  <a:lnTo>
                    <a:pt x="270802" y="95099"/>
                  </a:lnTo>
                  <a:lnTo>
                    <a:pt x="247850" y="91570"/>
                  </a:lnTo>
                  <a:lnTo>
                    <a:pt x="225666" y="90322"/>
                  </a:lnTo>
                  <a:close/>
                </a:path>
                <a:path w="533400" h="473075">
                  <a:moveTo>
                    <a:pt x="262604" y="218859"/>
                  </a:moveTo>
                  <a:lnTo>
                    <a:pt x="205155" y="218859"/>
                  </a:lnTo>
                  <a:lnTo>
                    <a:pt x="246189" y="253593"/>
                  </a:lnTo>
                  <a:lnTo>
                    <a:pt x="246189" y="437705"/>
                  </a:lnTo>
                  <a:lnTo>
                    <a:pt x="352080" y="437705"/>
                  </a:lnTo>
                  <a:lnTo>
                    <a:pt x="364890" y="430758"/>
                  </a:lnTo>
                  <a:lnTo>
                    <a:pt x="287210" y="430758"/>
                  </a:lnTo>
                  <a:lnTo>
                    <a:pt x="287210" y="253593"/>
                  </a:lnTo>
                  <a:lnTo>
                    <a:pt x="320784" y="222326"/>
                  </a:lnTo>
                  <a:lnTo>
                    <a:pt x="266699" y="222326"/>
                  </a:lnTo>
                  <a:lnTo>
                    <a:pt x="262604" y="218859"/>
                  </a:lnTo>
                  <a:close/>
                </a:path>
                <a:path w="533400" h="473075">
                  <a:moveTo>
                    <a:pt x="205155" y="218859"/>
                  </a:moveTo>
                  <a:lnTo>
                    <a:pt x="164122" y="218859"/>
                  </a:lnTo>
                  <a:lnTo>
                    <a:pt x="164122" y="430758"/>
                  </a:lnTo>
                  <a:lnTo>
                    <a:pt x="205155" y="430758"/>
                  </a:lnTo>
                  <a:lnTo>
                    <a:pt x="205155" y="218859"/>
                  </a:lnTo>
                  <a:close/>
                </a:path>
                <a:path w="533400" h="473075">
                  <a:moveTo>
                    <a:pt x="369277" y="215379"/>
                  </a:moveTo>
                  <a:lnTo>
                    <a:pt x="328244" y="215379"/>
                  </a:lnTo>
                  <a:lnTo>
                    <a:pt x="328244" y="413385"/>
                  </a:lnTo>
                  <a:lnTo>
                    <a:pt x="318950" y="418542"/>
                  </a:lnTo>
                  <a:lnTo>
                    <a:pt x="309270" y="423376"/>
                  </a:lnTo>
                  <a:lnTo>
                    <a:pt x="298819" y="427558"/>
                  </a:lnTo>
                  <a:lnTo>
                    <a:pt x="287210" y="430758"/>
                  </a:lnTo>
                  <a:lnTo>
                    <a:pt x="364890" y="430758"/>
                  </a:lnTo>
                  <a:lnTo>
                    <a:pt x="366171" y="430064"/>
                  </a:lnTo>
                  <a:lnTo>
                    <a:pt x="401281" y="400336"/>
                  </a:lnTo>
                  <a:lnTo>
                    <a:pt x="417687" y="378650"/>
                  </a:lnTo>
                  <a:lnTo>
                    <a:pt x="369277" y="378650"/>
                  </a:lnTo>
                  <a:lnTo>
                    <a:pt x="369277" y="215379"/>
                  </a:lnTo>
                  <a:close/>
                </a:path>
                <a:path w="533400" h="473075">
                  <a:moveTo>
                    <a:pt x="123088" y="288328"/>
                  </a:moveTo>
                  <a:lnTo>
                    <a:pt x="82067" y="288328"/>
                  </a:lnTo>
                  <a:lnTo>
                    <a:pt x="82067" y="382130"/>
                  </a:lnTo>
                  <a:lnTo>
                    <a:pt x="123088" y="382130"/>
                  </a:lnTo>
                  <a:lnTo>
                    <a:pt x="123088" y="288328"/>
                  </a:lnTo>
                  <a:close/>
                </a:path>
                <a:path w="533400" h="473075">
                  <a:moveTo>
                    <a:pt x="422617" y="187591"/>
                  </a:moveTo>
                  <a:lnTo>
                    <a:pt x="385698" y="204965"/>
                  </a:lnTo>
                  <a:lnTo>
                    <a:pt x="396467" y="223741"/>
                  </a:lnTo>
                  <a:lnTo>
                    <a:pt x="404158" y="243173"/>
                  </a:lnTo>
                  <a:lnTo>
                    <a:pt x="408773" y="262604"/>
                  </a:lnTo>
                  <a:lnTo>
                    <a:pt x="410311" y="281381"/>
                  </a:lnTo>
                  <a:lnTo>
                    <a:pt x="407363" y="309281"/>
                  </a:lnTo>
                  <a:lnTo>
                    <a:pt x="399029" y="335226"/>
                  </a:lnTo>
                  <a:lnTo>
                    <a:pt x="386078" y="358565"/>
                  </a:lnTo>
                  <a:lnTo>
                    <a:pt x="369277" y="378650"/>
                  </a:lnTo>
                  <a:lnTo>
                    <a:pt x="417687" y="378650"/>
                  </a:lnTo>
                  <a:lnTo>
                    <a:pt x="428137" y="364836"/>
                  </a:lnTo>
                  <a:lnTo>
                    <a:pt x="445304" y="324779"/>
                  </a:lnTo>
                  <a:lnTo>
                    <a:pt x="451345" y="281381"/>
                  </a:lnTo>
                  <a:lnTo>
                    <a:pt x="449165" y="255980"/>
                  </a:lnTo>
                  <a:lnTo>
                    <a:pt x="443139" y="231881"/>
                  </a:lnTo>
                  <a:lnTo>
                    <a:pt x="434034" y="209084"/>
                  </a:lnTo>
                  <a:lnTo>
                    <a:pt x="422617" y="187591"/>
                  </a:lnTo>
                  <a:close/>
                </a:path>
                <a:path w="533400" h="473075">
                  <a:moveTo>
                    <a:pt x="184645" y="152857"/>
                  </a:moveTo>
                  <a:lnTo>
                    <a:pt x="41033" y="274434"/>
                  </a:lnTo>
                  <a:lnTo>
                    <a:pt x="123088" y="274434"/>
                  </a:lnTo>
                  <a:lnTo>
                    <a:pt x="123088" y="253593"/>
                  </a:lnTo>
                  <a:lnTo>
                    <a:pt x="164122" y="218859"/>
                  </a:lnTo>
                  <a:lnTo>
                    <a:pt x="262604" y="218859"/>
                  </a:lnTo>
                  <a:lnTo>
                    <a:pt x="184645" y="152857"/>
                  </a:lnTo>
                  <a:close/>
                </a:path>
                <a:path w="533400" h="473075">
                  <a:moveTo>
                    <a:pt x="533399" y="0"/>
                  </a:moveTo>
                  <a:lnTo>
                    <a:pt x="410311" y="0"/>
                  </a:lnTo>
                  <a:lnTo>
                    <a:pt x="410311" y="38214"/>
                  </a:lnTo>
                  <a:lnTo>
                    <a:pt x="467753" y="38214"/>
                  </a:lnTo>
                  <a:lnTo>
                    <a:pt x="266699" y="222326"/>
                  </a:lnTo>
                  <a:lnTo>
                    <a:pt x="320784" y="222326"/>
                  </a:lnTo>
                  <a:lnTo>
                    <a:pt x="328244" y="215379"/>
                  </a:lnTo>
                  <a:lnTo>
                    <a:pt x="369277" y="215379"/>
                  </a:lnTo>
                  <a:lnTo>
                    <a:pt x="369277" y="177165"/>
                  </a:lnTo>
                  <a:lnTo>
                    <a:pt x="492366" y="62534"/>
                  </a:lnTo>
                  <a:lnTo>
                    <a:pt x="533399" y="62534"/>
                  </a:lnTo>
                  <a:lnTo>
                    <a:pt x="533399" y="0"/>
                  </a:lnTo>
                  <a:close/>
                </a:path>
                <a:path w="533400" h="473075">
                  <a:moveTo>
                    <a:pt x="306820" y="125069"/>
                  </a:moveTo>
                  <a:lnTo>
                    <a:pt x="225666" y="125069"/>
                  </a:lnTo>
                  <a:lnTo>
                    <a:pt x="244711" y="125774"/>
                  </a:lnTo>
                  <a:lnTo>
                    <a:pt x="264140" y="128106"/>
                  </a:lnTo>
                  <a:lnTo>
                    <a:pt x="282798" y="132393"/>
                  </a:lnTo>
                  <a:lnTo>
                    <a:pt x="299529" y="138963"/>
                  </a:lnTo>
                  <a:lnTo>
                    <a:pt x="306820" y="125069"/>
                  </a:lnTo>
                  <a:close/>
                </a:path>
                <a:path w="533400" h="473075">
                  <a:moveTo>
                    <a:pt x="533399" y="62534"/>
                  </a:moveTo>
                  <a:lnTo>
                    <a:pt x="492366" y="62534"/>
                  </a:lnTo>
                  <a:lnTo>
                    <a:pt x="492366" y="104216"/>
                  </a:lnTo>
                  <a:lnTo>
                    <a:pt x="533399" y="104216"/>
                  </a:lnTo>
                  <a:lnTo>
                    <a:pt x="533399" y="62534"/>
                  </a:lnTo>
                  <a:close/>
                </a:path>
              </a:pathLst>
            </a:custGeom>
            <a:solidFill>
              <a:srgbClr val="AD5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038883" y="6526624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723556" y="6544447"/>
            <a:ext cx="22072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spc="-10" dirty="0">
                <a:solidFill>
                  <a:srgbClr val="A13A22"/>
                </a:solidFill>
                <a:latin typeface="Calibri"/>
                <a:cs typeface="Calibri"/>
              </a:rPr>
              <a:t>Kredit: </a:t>
            </a:r>
            <a:r>
              <a:rPr sz="1400" spc="-5" dirty="0">
                <a:solidFill>
                  <a:srgbClr val="A13A22"/>
                </a:solidFill>
                <a:latin typeface="Calibri"/>
                <a:cs typeface="Calibri"/>
              </a:rPr>
              <a:t>Forbes Finance Council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5805" y="2043973"/>
            <a:ext cx="6275070" cy="398970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6510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Hlavným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záujmom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poskytovateľov finančných prostriedkov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aby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bol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 váš projekt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navrhovaný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 dobre naplánovaný. Pri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vypracovávaní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účinnej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žiadosti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je potrebné začať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týmito dôležitými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otázkami: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sa snažím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dosiahnuť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bude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moja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nová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služba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produkt?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Musím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si kúpiť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nové zariadenie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ts val="2590"/>
              </a:lnSpc>
              <a:spcBef>
                <a:spcPts val="10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Rozvíjam to, čo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už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existuje,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ako?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Bude mať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tento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návrh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širší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vplyv?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3084" y="264787"/>
            <a:ext cx="6007100" cy="98107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 indent="124460">
              <a:lnSpc>
                <a:spcPts val="3560"/>
              </a:lnSpc>
              <a:spcBef>
                <a:spcPts val="550"/>
              </a:spcBef>
            </a:pPr>
            <a:r>
              <a:rPr sz="3300" b="1" spc="-5" dirty="0">
                <a:latin typeface="Calibri"/>
                <a:cs typeface="Calibri"/>
              </a:rPr>
              <a:t>TIP 1: </a:t>
            </a:r>
            <a:r>
              <a:rPr sz="3300" spc="-30" dirty="0"/>
              <a:t>Zabudnite na </a:t>
            </a:r>
            <a:r>
              <a:rPr sz="3300" spc="-10" dirty="0"/>
              <a:t>peniaze </a:t>
            </a:r>
            <a:r>
              <a:rPr sz="3300" spc="-15" dirty="0"/>
              <a:t>(</a:t>
            </a:r>
            <a:r>
              <a:rPr sz="3300" spc="-10" dirty="0"/>
              <a:t>aspoň </a:t>
            </a:r>
            <a:r>
              <a:rPr sz="3300" spc="-5" dirty="0"/>
              <a:t>na začiatku) </a:t>
            </a:r>
            <a:r>
              <a:rPr sz="3300" dirty="0"/>
              <a:t>a </a:t>
            </a:r>
            <a:r>
              <a:rPr sz="3300" spc="-10" dirty="0"/>
              <a:t>definujte </a:t>
            </a:r>
            <a:r>
              <a:rPr sz="3300" spc="-15" dirty="0"/>
              <a:t>svoj </a:t>
            </a:r>
            <a:r>
              <a:rPr sz="3300" spc="-10" dirty="0"/>
              <a:t>projekt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FD48D85A-E7DF-E53C-C3E0-CE69CFFD2315}"/>
              </a:ext>
            </a:extLst>
          </p:cNvPr>
          <p:cNvSpPr txBox="1"/>
          <p:nvPr/>
        </p:nvSpPr>
        <p:spPr>
          <a:xfrm>
            <a:off x="2590800" y="6495098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8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4"/>
              <a:ext cx="441959" cy="4404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1964" y="0"/>
              <a:ext cx="4860035" cy="68580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25805" y="1949082"/>
            <a:ext cx="6616065" cy="420666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201295">
              <a:lnSpc>
                <a:spcPts val="2590"/>
              </a:lnSpc>
              <a:spcBef>
                <a:spcPts val="425"/>
              </a:spcBef>
            </a:pP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dôležité,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aby ste sa zaoberali tým, ako váš projekt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naplní ciele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poskytovateľa finančných prostriedkov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. (Napr.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banka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chce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vidieť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rast,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fond na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obnovu vidieka chce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vidieť vplyv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000" spc="-20" dirty="0">
                <a:solidFill>
                  <a:srgbClr val="5F210F"/>
                </a:solidFill>
                <a:latin typeface="Calibri"/>
                <a:cs typeface="Calibri"/>
              </a:rPr>
              <a:t>komunitu.)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Spojte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svoj projekt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000" b="1" dirty="0">
                <a:solidFill>
                  <a:srgbClr val="5F210F"/>
                </a:solidFill>
                <a:latin typeface="Calibri"/>
                <a:cs typeface="Calibri"/>
              </a:rPr>
              <a:t>kľúčovými </a:t>
            </a:r>
            <a:r>
              <a:rPr sz="2000" b="1" spc="-10" dirty="0">
                <a:solidFill>
                  <a:srgbClr val="5F210F"/>
                </a:solidFill>
                <a:latin typeface="Calibri"/>
                <a:cs typeface="Calibri"/>
              </a:rPr>
              <a:t>kritériami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poskytovateľa finančných prostriedkov </a:t>
            </a: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000" b="1" dirty="0">
                <a:solidFill>
                  <a:srgbClr val="5F210F"/>
                </a:solidFill>
                <a:latin typeface="Calibri"/>
                <a:cs typeface="Calibri"/>
              </a:rPr>
              <a:t>ukážte, ako </a:t>
            </a:r>
            <a:r>
              <a:rPr sz="2000" b="1" spc="-10" dirty="0">
                <a:solidFill>
                  <a:srgbClr val="5F210F"/>
                </a:solidFill>
                <a:latin typeface="Calibri"/>
                <a:cs typeface="Calibri"/>
              </a:rPr>
              <a:t>váš </a:t>
            </a: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projekt </a:t>
            </a:r>
            <a:r>
              <a:rPr sz="2000" b="1" spc="-10" dirty="0">
                <a:solidFill>
                  <a:srgbClr val="5F210F"/>
                </a:solidFill>
                <a:latin typeface="Calibri"/>
                <a:cs typeface="Calibri"/>
              </a:rPr>
              <a:t>podporuje </a:t>
            </a: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jeho zámery a ciele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Minimálne by ste mali: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Prečítajte si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usmernenia zverejnené </a:t>
            </a:r>
            <a:r>
              <a:rPr sz="2000" spc="-35" dirty="0">
                <a:solidFill>
                  <a:srgbClr val="5F210F"/>
                </a:solidFill>
                <a:latin typeface="Calibri"/>
                <a:cs typeface="Calibri"/>
              </a:rPr>
              <a:t>poskytovateľom finančných prostriedkov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,</a:t>
            </a:r>
            <a:endParaRPr sz="2000" dirty="0">
              <a:latin typeface="Calibri"/>
              <a:cs typeface="Calibri"/>
            </a:endParaRPr>
          </a:p>
          <a:p>
            <a:pPr marL="355600" marR="5080" indent="-342900">
              <a:lnSpc>
                <a:spcPts val="2590"/>
              </a:lnSpc>
              <a:spcBef>
                <a:spcPts val="5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Zvážte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motiváciu,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formát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žiadosti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výšku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financovania,</a:t>
            </a:r>
            <a:endParaRPr sz="2000" dirty="0">
              <a:latin typeface="Calibri"/>
              <a:cs typeface="Calibri"/>
            </a:endParaRPr>
          </a:p>
          <a:p>
            <a:pPr marL="355600" marR="186690" indent="-342900">
              <a:lnSpc>
                <a:spcPts val="2590"/>
              </a:lnSpc>
              <a:spcBef>
                <a:spcPts val="5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Informujte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o termínoch na predkladanie žiadostí,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svojej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oprávnenosti a rozhodovacom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procese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11024" y="258691"/>
            <a:ext cx="575691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141605">
              <a:lnSpc>
                <a:spcPts val="3890"/>
              </a:lnSpc>
              <a:spcBef>
                <a:spcPts val="585"/>
              </a:spcBef>
            </a:pPr>
            <a:r>
              <a:rPr sz="3600" b="1" dirty="0">
                <a:solidFill>
                  <a:srgbClr val="A13A22"/>
                </a:solidFill>
                <a:latin typeface="Calibri"/>
                <a:cs typeface="Calibri"/>
              </a:rPr>
              <a:t>TIP 2: </a:t>
            </a:r>
            <a:r>
              <a:rPr sz="3600" spc="-5" dirty="0">
                <a:solidFill>
                  <a:srgbClr val="A13A22"/>
                </a:solidFill>
              </a:rPr>
              <a:t>Ukážte, ako </a:t>
            </a:r>
            <a:r>
              <a:rPr sz="3600" dirty="0">
                <a:solidFill>
                  <a:srgbClr val="A13A22"/>
                </a:solidFill>
              </a:rPr>
              <a:t>sa </a:t>
            </a:r>
            <a:r>
              <a:rPr sz="3600" spc="-10" dirty="0">
                <a:solidFill>
                  <a:srgbClr val="A13A22"/>
                </a:solidFill>
              </a:rPr>
              <a:t>váš </a:t>
            </a:r>
            <a:r>
              <a:rPr sz="3600" spc="-15" dirty="0">
                <a:solidFill>
                  <a:srgbClr val="A13A22"/>
                </a:solidFill>
              </a:rPr>
              <a:t>projekt </a:t>
            </a:r>
            <a:r>
              <a:rPr sz="3600" dirty="0">
                <a:solidFill>
                  <a:srgbClr val="A13A22"/>
                </a:solidFill>
              </a:rPr>
              <a:t>zhoduje </a:t>
            </a:r>
            <a:r>
              <a:rPr sz="3600" spc="-5" dirty="0">
                <a:solidFill>
                  <a:srgbClr val="A13A22"/>
                </a:solidFill>
              </a:rPr>
              <a:t>s </a:t>
            </a:r>
            <a:r>
              <a:rPr sz="3600" dirty="0">
                <a:solidFill>
                  <a:srgbClr val="A13A22"/>
                </a:solidFill>
              </a:rPr>
              <a:t>cieľmi </a:t>
            </a:r>
            <a:r>
              <a:rPr sz="3600" spc="-10" dirty="0">
                <a:solidFill>
                  <a:srgbClr val="A13A22"/>
                </a:solidFill>
              </a:rPr>
              <a:t>vašich sponzorov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11634A96-0D52-BE33-46E9-2E20F9F2DD63}"/>
              </a:ext>
            </a:extLst>
          </p:cNvPr>
          <p:cNvSpPr txBox="1"/>
          <p:nvPr/>
        </p:nvSpPr>
        <p:spPr>
          <a:xfrm>
            <a:off x="2590800" y="6495098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681"/>
            <a:ext cx="12192000" cy="6847840"/>
            <a:chOff x="0" y="10681"/>
            <a:chExt cx="12192000" cy="684784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8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4"/>
              <a:ext cx="441959" cy="4404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9583" y="10681"/>
              <a:ext cx="4852414" cy="684731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25805" y="1931830"/>
            <a:ext cx="6658609" cy="40640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351155" indent="-342900">
              <a:lnSpc>
                <a:spcPts val="2590"/>
              </a:lnSpc>
              <a:spcBef>
                <a:spcPts val="425"/>
              </a:spcBef>
              <a:buClr>
                <a:srgbClr val="5F210F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Aké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skutočné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pozitívne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zmeny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prinesie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financovaný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projekt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hospodárstvo/bezprostrednú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komunitu?</a:t>
            </a:r>
            <a:endParaRPr sz="2400">
              <a:latin typeface="Calibri"/>
              <a:cs typeface="Calibri"/>
            </a:endParaRPr>
          </a:p>
          <a:p>
            <a:pPr marL="355600" marR="532765" indent="-342900">
              <a:lnSpc>
                <a:spcPts val="2590"/>
              </a:lnSpc>
              <a:spcBef>
                <a:spcPts val="10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Ako projekt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spĺňa potreby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vašich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malých podnikov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boli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tieto potreby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zistené?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ts val="2590"/>
              </a:lnSpc>
              <a:spcBef>
                <a:spcPts val="10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Aký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ekonomický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vplyv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projektu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malé hospodárstvo alebo 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miestne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hospodárstvo?</a:t>
            </a:r>
            <a:endParaRPr sz="2400">
              <a:latin typeface="Calibri"/>
              <a:cs typeface="Calibri"/>
            </a:endParaRPr>
          </a:p>
          <a:p>
            <a:pPr marL="12700" marR="412750" algn="just">
              <a:lnSpc>
                <a:spcPts val="2590"/>
              </a:lnSpc>
              <a:spcBef>
                <a:spcPts val="1000"/>
              </a:spcBef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dôležité odpovedať 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tieto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otázky kvalitatívnym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aj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kvantitatívnym </a:t>
            </a:r>
            <a:r>
              <a:rPr sz="2400" spc="-40" dirty="0">
                <a:solidFill>
                  <a:srgbClr val="5F210F"/>
                </a:solidFill>
                <a:latin typeface="Calibri"/>
                <a:cs typeface="Calibri"/>
              </a:rPr>
              <a:t>spôsobom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Toto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dobré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miesto na to,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aby ste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vniesli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trochu rozprávania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príbehov a vytvorili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jasný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obraz.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93320" y="258691"/>
            <a:ext cx="558736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04595" marR="5080" indent="-1192530">
              <a:lnSpc>
                <a:spcPts val="3890"/>
              </a:lnSpc>
              <a:spcBef>
                <a:spcPts val="585"/>
              </a:spcBef>
            </a:pPr>
            <a:r>
              <a:rPr sz="3600" b="1" dirty="0">
                <a:solidFill>
                  <a:srgbClr val="A13A22"/>
                </a:solidFill>
                <a:latin typeface="Calibri"/>
                <a:cs typeface="Calibri"/>
              </a:rPr>
              <a:t>TIP 3: </a:t>
            </a:r>
            <a:r>
              <a:rPr sz="3600" spc="-5" dirty="0">
                <a:solidFill>
                  <a:srgbClr val="A13A22"/>
                </a:solidFill>
              </a:rPr>
              <a:t>Predstavte </a:t>
            </a:r>
            <a:r>
              <a:rPr sz="3600" spc="-10" dirty="0">
                <a:solidFill>
                  <a:srgbClr val="A13A22"/>
                </a:solidFill>
              </a:rPr>
              <a:t>výhody navrhovaného projektu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67CEFB0D-8AC1-2CAA-4666-602F8615F041}"/>
              </a:ext>
            </a:extLst>
          </p:cNvPr>
          <p:cNvSpPr txBox="1"/>
          <p:nvPr/>
        </p:nvSpPr>
        <p:spPr>
          <a:xfrm>
            <a:off x="2590800" y="6495098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7339965" cy="5118100"/>
            <a:chOff x="0" y="1740407"/>
            <a:chExt cx="7339965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25805" y="2043973"/>
            <a:ext cx="6089015" cy="35337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Jedným z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hlavných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dôvodov, prečo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žiadosti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financované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presvedčenie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poskytovateľov finančných prostriedkov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že žiadateľ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je:</a:t>
            </a:r>
            <a:endParaRPr sz="2400">
              <a:latin typeface="Calibri"/>
              <a:cs typeface="Calibri"/>
            </a:endParaRPr>
          </a:p>
          <a:p>
            <a:pPr marL="469900" indent="-457200" algn="just">
              <a:lnSpc>
                <a:spcPct val="100000"/>
              </a:lnSpc>
              <a:spcBef>
                <a:spcPts val="685"/>
              </a:spcBef>
              <a:buAutoNum type="arabicPeriod"/>
              <a:tabLst>
                <a:tab pos="469900" algn="l"/>
              </a:tabLst>
            </a:pP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Dobre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organizované</a:t>
            </a:r>
            <a:endParaRPr sz="2400">
              <a:latin typeface="Calibri"/>
              <a:cs typeface="Calibri"/>
            </a:endParaRPr>
          </a:p>
          <a:p>
            <a:pPr marL="469900" indent="-457200" algn="just">
              <a:lnSpc>
                <a:spcPct val="100000"/>
              </a:lnSpc>
              <a:spcBef>
                <a:spcPts val="710"/>
              </a:spcBef>
              <a:buAutoNum type="arabicPeriod"/>
              <a:tabLst>
                <a:tab pos="469900" algn="l"/>
              </a:tabLst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Má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dobré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výsledky</a:t>
            </a:r>
            <a:endParaRPr sz="2400">
              <a:latin typeface="Calibri"/>
              <a:cs typeface="Calibri"/>
            </a:endParaRPr>
          </a:p>
          <a:p>
            <a:pPr marL="469900" marR="762635" indent="-457200" algn="just">
              <a:lnSpc>
                <a:spcPts val="2590"/>
              </a:lnSpc>
              <a:spcBef>
                <a:spcPts val="1035"/>
              </a:spcBef>
              <a:buAutoNum type="arabicPeriod"/>
              <a:tabLst>
                <a:tab pos="46990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 schopným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"organizátorom"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realizáciu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navrhovaného projektu</a:t>
            </a:r>
            <a:endParaRPr sz="2400">
              <a:latin typeface="Calibri"/>
              <a:cs typeface="Calibri"/>
            </a:endParaRPr>
          </a:p>
          <a:p>
            <a:pPr marL="12700" marR="182880" algn="just">
              <a:lnSpc>
                <a:spcPts val="2590"/>
              </a:lnSpc>
              <a:spcBef>
                <a:spcPts val="1015"/>
              </a:spcBef>
            </a:pPr>
            <a:r>
              <a:rPr sz="2400" spc="-114" dirty="0">
                <a:solidFill>
                  <a:srgbClr val="5F210F"/>
                </a:solidFill>
                <a:latin typeface="Calibri"/>
                <a:cs typeface="Calibri"/>
              </a:rPr>
              <a:t>Aby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dosiahli,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musíte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 procesu tvorby aplikácie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pristupovať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profesionálne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94845" y="258691"/>
            <a:ext cx="558609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977265" marR="5080" indent="-965200">
              <a:lnSpc>
                <a:spcPts val="3890"/>
              </a:lnSpc>
              <a:spcBef>
                <a:spcPts val="585"/>
              </a:spcBef>
            </a:pPr>
            <a:r>
              <a:rPr sz="3600" b="1" dirty="0">
                <a:solidFill>
                  <a:srgbClr val="A13A22"/>
                </a:solidFill>
                <a:latin typeface="Calibri"/>
                <a:cs typeface="Calibri"/>
              </a:rPr>
              <a:t>TIP 4: </a:t>
            </a:r>
            <a:r>
              <a:rPr sz="3600" spc="-5" dirty="0">
                <a:solidFill>
                  <a:srgbClr val="A13A22"/>
                </a:solidFill>
              </a:rPr>
              <a:t>Zvýšte </a:t>
            </a:r>
            <a:r>
              <a:rPr sz="3600" spc="-10" dirty="0">
                <a:solidFill>
                  <a:srgbClr val="A13A22"/>
                </a:solidFill>
              </a:rPr>
              <a:t>svoju dôveryhodnosť </a:t>
            </a:r>
            <a:r>
              <a:rPr sz="3600" dirty="0">
                <a:solidFill>
                  <a:srgbClr val="A13A22"/>
                </a:solidFill>
              </a:rPr>
              <a:t>a buďte </a:t>
            </a:r>
            <a:r>
              <a:rPr sz="3600" spc="-15" dirty="0">
                <a:solidFill>
                  <a:srgbClr val="A13A22"/>
                </a:solidFill>
              </a:rPr>
              <a:t>profesionálni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39583" y="0"/>
            <a:ext cx="4852415" cy="6857999"/>
          </a:xfrm>
          <a:prstGeom prst="rect">
            <a:avLst/>
          </a:prstGeom>
        </p:spPr>
      </p:pic>
      <p:sp>
        <p:nvSpPr>
          <p:cNvPr id="11" name="object 8">
            <a:extLst>
              <a:ext uri="{FF2B5EF4-FFF2-40B4-BE49-F238E27FC236}">
                <a16:creationId xmlns:a16="http://schemas.microsoft.com/office/drawing/2014/main" id="{CB7E8483-3305-BA09-32F6-A6D70518F233}"/>
              </a:ext>
            </a:extLst>
          </p:cNvPr>
          <p:cNvSpPr txBox="1"/>
          <p:nvPr/>
        </p:nvSpPr>
        <p:spPr>
          <a:xfrm>
            <a:off x="2590800" y="6495098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8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4"/>
              <a:ext cx="441959" cy="4404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9583" y="0"/>
              <a:ext cx="4852415" cy="68579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25805" y="2043973"/>
            <a:ext cx="6160135" cy="40640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73990" marR="5080" indent="1270" algn="ctr">
              <a:lnSpc>
                <a:spcPts val="2590"/>
              </a:lnSpc>
              <a:spcBef>
                <a:spcPts val="425"/>
              </a:spcBef>
            </a:pPr>
            <a:r>
              <a:rPr sz="2400" i="1" spc="-10" dirty="0">
                <a:solidFill>
                  <a:srgbClr val="5F210F"/>
                </a:solidFill>
                <a:latin typeface="Calibri"/>
                <a:cs typeface="Calibri"/>
              </a:rPr>
              <a:t>"Ľudia </a:t>
            </a:r>
            <a:r>
              <a:rPr sz="2400" i="1" spc="-5" dirty="0">
                <a:solidFill>
                  <a:srgbClr val="5F210F"/>
                </a:solidFill>
                <a:latin typeface="Calibri"/>
                <a:cs typeface="Calibri"/>
              </a:rPr>
              <a:t>zabudnú, </a:t>
            </a:r>
            <a:r>
              <a:rPr sz="2400" i="1" dirty="0">
                <a:solidFill>
                  <a:srgbClr val="5F210F"/>
                </a:solidFill>
                <a:latin typeface="Calibri"/>
                <a:cs typeface="Calibri"/>
              </a:rPr>
              <a:t>čo </a:t>
            </a:r>
            <a:r>
              <a:rPr sz="2400" i="1" spc="-5" dirty="0">
                <a:solidFill>
                  <a:srgbClr val="5F210F"/>
                </a:solidFill>
                <a:latin typeface="Calibri"/>
                <a:cs typeface="Calibri"/>
              </a:rPr>
              <a:t>ste </a:t>
            </a:r>
            <a:r>
              <a:rPr sz="2400" i="1" dirty="0">
                <a:solidFill>
                  <a:srgbClr val="5F210F"/>
                </a:solidFill>
                <a:latin typeface="Calibri"/>
                <a:cs typeface="Calibri"/>
              </a:rPr>
              <a:t>povedali. </a:t>
            </a:r>
            <a:r>
              <a:rPr sz="2400" i="1" spc="-10" dirty="0">
                <a:solidFill>
                  <a:srgbClr val="5F210F"/>
                </a:solidFill>
                <a:latin typeface="Calibri"/>
                <a:cs typeface="Calibri"/>
              </a:rPr>
              <a:t>Ľudia </a:t>
            </a:r>
            <a:r>
              <a:rPr sz="2400" i="1" spc="-5" dirty="0">
                <a:solidFill>
                  <a:srgbClr val="5F210F"/>
                </a:solidFill>
                <a:latin typeface="Calibri"/>
                <a:cs typeface="Calibri"/>
              </a:rPr>
              <a:t>zabudnú, </a:t>
            </a:r>
            <a:r>
              <a:rPr sz="2400" i="1" dirty="0">
                <a:solidFill>
                  <a:srgbClr val="5F210F"/>
                </a:solidFill>
                <a:latin typeface="Calibri"/>
                <a:cs typeface="Calibri"/>
              </a:rPr>
              <a:t>čo </a:t>
            </a:r>
            <a:r>
              <a:rPr sz="2400" i="1" spc="-5" dirty="0">
                <a:solidFill>
                  <a:srgbClr val="5F210F"/>
                </a:solidFill>
                <a:latin typeface="Calibri"/>
                <a:cs typeface="Calibri"/>
              </a:rPr>
              <a:t>ste </a:t>
            </a:r>
            <a:r>
              <a:rPr sz="2400" i="1" dirty="0">
                <a:solidFill>
                  <a:srgbClr val="5F210F"/>
                </a:solidFill>
                <a:latin typeface="Calibri"/>
                <a:cs typeface="Calibri"/>
              </a:rPr>
              <a:t>urobili. Ale ľudia </a:t>
            </a:r>
            <a:r>
              <a:rPr sz="2400" i="1" spc="-5" dirty="0">
                <a:solidFill>
                  <a:srgbClr val="5F210F"/>
                </a:solidFill>
                <a:latin typeface="Calibri"/>
                <a:cs typeface="Calibri"/>
              </a:rPr>
              <a:t>nikdy nezabudnú, ako </a:t>
            </a:r>
            <a:r>
              <a:rPr sz="2400" i="1" spc="-4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i="1" spc="-5" dirty="0">
                <a:solidFill>
                  <a:srgbClr val="5F210F"/>
                </a:solidFill>
                <a:latin typeface="Calibri"/>
                <a:cs typeface="Calibri"/>
              </a:rPr>
              <a:t>vďaka tebe </a:t>
            </a:r>
            <a:r>
              <a:rPr sz="2400" i="1" spc="-40" dirty="0">
                <a:solidFill>
                  <a:srgbClr val="5F210F"/>
                </a:solidFill>
                <a:latin typeface="Calibri"/>
                <a:cs typeface="Calibri"/>
              </a:rPr>
              <a:t>cítili." - </a:t>
            </a:r>
            <a:r>
              <a:rPr sz="2400" i="1" spc="-5" dirty="0">
                <a:solidFill>
                  <a:srgbClr val="5F210F"/>
                </a:solidFill>
                <a:latin typeface="Calibri"/>
                <a:cs typeface="Calibri"/>
              </a:rPr>
              <a:t>Maya </a:t>
            </a:r>
            <a:r>
              <a:rPr sz="2400" i="1" dirty="0">
                <a:solidFill>
                  <a:srgbClr val="5F210F"/>
                </a:solidFill>
                <a:latin typeface="Calibri"/>
                <a:cs typeface="Calibri"/>
              </a:rPr>
              <a:t>Angelou</a:t>
            </a:r>
            <a:endParaRPr sz="2400">
              <a:latin typeface="Calibri"/>
              <a:cs typeface="Calibri"/>
            </a:endParaRPr>
          </a:p>
          <a:p>
            <a:pPr marL="12700" marR="140970" algn="just">
              <a:lnSpc>
                <a:spcPts val="2590"/>
              </a:lnSpc>
              <a:spcBef>
                <a:spcPts val="101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Ak ste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nadšení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potenciálom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projektu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podeľte sa o toto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nadšenie.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Ak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veríte -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podeľte sa 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túto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vieru.</a:t>
            </a:r>
            <a:endParaRPr sz="2400">
              <a:latin typeface="Calibri"/>
              <a:cs typeface="Calibri"/>
            </a:endParaRPr>
          </a:p>
          <a:p>
            <a:pPr marL="12700" marR="144780" algn="just">
              <a:lnSpc>
                <a:spcPts val="2590"/>
              </a:lnSpc>
              <a:spcBef>
                <a:spcPts val="1000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Nezabúdajte,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že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aj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poskytovatelia finančných prostriedkov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ľudia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možno aj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oni majú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problém, ktorý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snažíte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vyriešiť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 marR="627380" algn="just">
              <a:lnSpc>
                <a:spcPts val="2590"/>
              </a:lnSpc>
              <a:spcBef>
                <a:spcPts val="1005"/>
              </a:spcBef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Pri tvorbe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žiadosti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vždy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pamätajte na ľudský faktor.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30443" y="258691"/>
            <a:ext cx="641858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464184">
              <a:lnSpc>
                <a:spcPts val="3890"/>
              </a:lnSpc>
              <a:spcBef>
                <a:spcPts val="585"/>
              </a:spcBef>
            </a:pPr>
            <a:r>
              <a:rPr sz="3600" b="1" dirty="0">
                <a:solidFill>
                  <a:srgbClr val="A13A22"/>
                </a:solidFill>
                <a:latin typeface="Calibri"/>
                <a:cs typeface="Calibri"/>
              </a:rPr>
              <a:t>TIP 5: </a:t>
            </a:r>
            <a:r>
              <a:rPr sz="3600" spc="-10" dirty="0">
                <a:solidFill>
                  <a:srgbClr val="A13A22"/>
                </a:solidFill>
              </a:rPr>
              <a:t>Podeľte sa o svoju </a:t>
            </a:r>
            <a:r>
              <a:rPr sz="3600" spc="-5" dirty="0">
                <a:solidFill>
                  <a:srgbClr val="A13A22"/>
                </a:solidFill>
              </a:rPr>
              <a:t>vášeň </a:t>
            </a:r>
            <a:r>
              <a:rPr sz="3600" dirty="0">
                <a:solidFill>
                  <a:srgbClr val="A13A22"/>
                </a:solidFill>
              </a:rPr>
              <a:t>a </a:t>
            </a:r>
            <a:r>
              <a:rPr sz="3600" spc="-10" dirty="0">
                <a:solidFill>
                  <a:srgbClr val="A13A22"/>
                </a:solidFill>
              </a:rPr>
              <a:t>nezabudnite, že </a:t>
            </a:r>
            <a:r>
              <a:rPr sz="3600" spc="-5" dirty="0">
                <a:solidFill>
                  <a:srgbClr val="A13A22"/>
                </a:solidFill>
              </a:rPr>
              <a:t>ľudia </a:t>
            </a:r>
            <a:r>
              <a:rPr sz="3600" spc="-25" dirty="0">
                <a:solidFill>
                  <a:srgbClr val="A13A22"/>
                </a:solidFill>
              </a:rPr>
              <a:t>dávajú </a:t>
            </a:r>
            <a:r>
              <a:rPr sz="3600" spc="-5" dirty="0">
                <a:solidFill>
                  <a:srgbClr val="A13A22"/>
                </a:solidFill>
              </a:rPr>
              <a:t>ľuďom...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764E6825-6E2A-5729-3603-EA4B15D0B276}"/>
              </a:ext>
            </a:extLst>
          </p:cNvPr>
          <p:cNvSpPr txBox="1"/>
          <p:nvPr/>
        </p:nvSpPr>
        <p:spPr>
          <a:xfrm>
            <a:off x="2590800" y="6495098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8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4"/>
              <a:ext cx="441959" cy="4404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9583" y="0"/>
              <a:ext cx="4852415" cy="68579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25805" y="2043973"/>
            <a:ext cx="6121400" cy="37350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1435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Často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dobrým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spôsobom, ako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posilniť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svoju žiadosť 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financovanie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pokúsiť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 sa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v nej nájsť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trhliny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nedostatky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 marR="289560">
              <a:lnSpc>
                <a:spcPts val="2590"/>
              </a:lnSpc>
              <a:spcBef>
                <a:spcPts val="101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Pýtajte sa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teda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sami seba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ostatných: "Prečo by </a:t>
            </a:r>
            <a:r>
              <a:rPr sz="2400" spc="5" dirty="0">
                <a:solidFill>
                  <a:srgbClr val="5F210F"/>
                </a:solidFill>
                <a:latin typeface="Calibri"/>
                <a:cs typeface="Calibri"/>
              </a:rPr>
              <a:t>to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nemohli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financovať?</a:t>
            </a:r>
            <a:endParaRPr sz="2400">
              <a:latin typeface="Calibri"/>
              <a:cs typeface="Calibri"/>
            </a:endParaRPr>
          </a:p>
          <a:p>
            <a:pPr marL="12700" marR="310515">
              <a:lnSpc>
                <a:spcPts val="2590"/>
              </a:lnSpc>
              <a:spcBef>
                <a:spcPts val="1000"/>
              </a:spcBef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identifikovaní slabých miest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môžete pracovať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odstránení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konkrétnejšom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zdôvodnení.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00"/>
              </a:spcBef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skvelé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cvičenie, ktoré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môžete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robiť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ostatnými,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oni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si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môžu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všimnúť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veci/nedostatky, ktoré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si neuvedomovali.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65660" y="258691"/>
            <a:ext cx="624586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671955" marR="5080" indent="-1659889">
              <a:lnSpc>
                <a:spcPts val="3890"/>
              </a:lnSpc>
              <a:spcBef>
                <a:spcPts val="585"/>
              </a:spcBef>
            </a:pPr>
            <a:r>
              <a:rPr sz="3600" b="1" dirty="0">
                <a:solidFill>
                  <a:srgbClr val="A13A22"/>
                </a:solidFill>
                <a:latin typeface="Calibri"/>
                <a:cs typeface="Calibri"/>
              </a:rPr>
              <a:t>TIP 6: </a:t>
            </a:r>
            <a:r>
              <a:rPr sz="3600" dirty="0">
                <a:solidFill>
                  <a:srgbClr val="A13A22"/>
                </a:solidFill>
              </a:rPr>
              <a:t>Pýtajte sa </a:t>
            </a:r>
            <a:r>
              <a:rPr sz="3600" spc="-15" dirty="0">
                <a:solidFill>
                  <a:srgbClr val="A13A22"/>
                </a:solidFill>
              </a:rPr>
              <a:t>sami seba: "Prečo </a:t>
            </a:r>
            <a:r>
              <a:rPr sz="3600" spc="-10" dirty="0">
                <a:solidFill>
                  <a:srgbClr val="A13A22"/>
                </a:solidFill>
              </a:rPr>
              <a:t>by </a:t>
            </a:r>
            <a:r>
              <a:rPr sz="3600" spc="5" dirty="0">
                <a:solidFill>
                  <a:srgbClr val="A13A22"/>
                </a:solidFill>
              </a:rPr>
              <a:t>to </a:t>
            </a:r>
            <a:r>
              <a:rPr sz="3600" spc="-10" dirty="0">
                <a:solidFill>
                  <a:srgbClr val="A13A22"/>
                </a:solidFill>
              </a:rPr>
              <a:t>nemohli </a:t>
            </a:r>
            <a:r>
              <a:rPr sz="3600" dirty="0">
                <a:solidFill>
                  <a:srgbClr val="A13A22"/>
                </a:solidFill>
              </a:rPr>
              <a:t>financovať?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3D6796C6-0EFA-2CC9-A56B-7DEE57F3D6CA}"/>
              </a:ext>
            </a:extLst>
          </p:cNvPr>
          <p:cNvSpPr txBox="1"/>
          <p:nvPr/>
        </p:nvSpPr>
        <p:spPr>
          <a:xfrm>
            <a:off x="2590800" y="6495098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7339965" cy="5118100"/>
            <a:chOff x="0" y="1740407"/>
            <a:chExt cx="7339965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3"/>
              <a:ext cx="441959" cy="44043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68606" y="825022"/>
            <a:ext cx="4351429" cy="536264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25805" y="2043973"/>
            <a:ext cx="6525259" cy="43186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niekoľkých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posledných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častiach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sme veľmi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starostlivo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pracovali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vašich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financiách...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preto:</a:t>
            </a:r>
            <a:endParaRPr sz="2400">
              <a:latin typeface="Calibri"/>
              <a:cs typeface="Calibri"/>
            </a:endParaRPr>
          </a:p>
          <a:p>
            <a:pPr marL="355600" marR="89535" indent="-342900">
              <a:lnSpc>
                <a:spcPts val="2590"/>
              </a:lnSpc>
              <a:spcBef>
                <a:spcPts val="10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Dôsledne plánujte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financie 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projekt a vyčísľujte výdavky 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súlade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postupom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verejného obstarávania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(ak je to potrebné),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 ktorý upozornil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poskytovateľ finančných prostriedkov.</a:t>
            </a:r>
            <a:endParaRPr sz="2400">
              <a:latin typeface="Calibri"/>
              <a:cs typeface="Calibri"/>
            </a:endParaRPr>
          </a:p>
          <a:p>
            <a:pPr marL="355600" marR="355600" indent="-342900">
              <a:lnSpc>
                <a:spcPts val="2590"/>
              </a:lnSpc>
              <a:spcBef>
                <a:spcPts val="10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 prípade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potreby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presvedčte, že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máte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zabezpečené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spolufinancovanie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Poznajte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svoje režijné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náklady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Pripravte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si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(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aspoň)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minuloročné účty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Pripravte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 si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finančné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prognózy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28601" y="258691"/>
            <a:ext cx="491744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685925" marR="5080" indent="-1673860">
              <a:lnSpc>
                <a:spcPts val="3890"/>
              </a:lnSpc>
              <a:spcBef>
                <a:spcPts val="585"/>
              </a:spcBef>
            </a:pPr>
            <a:r>
              <a:rPr sz="3600" b="1" dirty="0">
                <a:solidFill>
                  <a:srgbClr val="A13A22"/>
                </a:solidFill>
                <a:latin typeface="Calibri"/>
                <a:cs typeface="Calibri"/>
              </a:rPr>
              <a:t>TIP 7: </a:t>
            </a:r>
            <a:r>
              <a:rPr sz="3600" spc="-15" dirty="0">
                <a:solidFill>
                  <a:srgbClr val="A13A22"/>
                </a:solidFill>
              </a:rPr>
              <a:t>Rozpočet </a:t>
            </a:r>
            <a:r>
              <a:rPr sz="3600" dirty="0">
                <a:solidFill>
                  <a:srgbClr val="A13A22"/>
                </a:solidFill>
              </a:rPr>
              <a:t>- </a:t>
            </a:r>
            <a:r>
              <a:rPr sz="3600" spc="-20" dirty="0">
                <a:solidFill>
                  <a:srgbClr val="A13A22"/>
                </a:solidFill>
              </a:rPr>
              <a:t>poznajte </a:t>
            </a:r>
            <a:r>
              <a:rPr sz="3600" spc="-10" dirty="0">
                <a:solidFill>
                  <a:srgbClr val="A13A22"/>
                </a:solidFill>
              </a:rPr>
              <a:t>svoje </a:t>
            </a:r>
            <a:r>
              <a:rPr sz="3600" dirty="0">
                <a:solidFill>
                  <a:srgbClr val="A13A22"/>
                </a:solidFill>
              </a:rPr>
              <a:t>financie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54E96343-8600-614E-8027-AA454BEA3621}"/>
              </a:ext>
            </a:extLst>
          </p:cNvPr>
          <p:cNvSpPr txBox="1"/>
          <p:nvPr/>
        </p:nvSpPr>
        <p:spPr>
          <a:xfrm>
            <a:off x="2590800" y="6495098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8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4"/>
              <a:ext cx="441959" cy="4404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9583" y="0"/>
              <a:ext cx="4852414" cy="68579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25805" y="2043973"/>
            <a:ext cx="6400800" cy="40538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248920">
              <a:lnSpc>
                <a:spcPts val="2590"/>
              </a:lnSpc>
              <a:spcBef>
                <a:spcPts val="425"/>
              </a:spcBef>
            </a:pPr>
            <a:r>
              <a:rPr sz="2400" spc="-60" dirty="0">
                <a:solidFill>
                  <a:srgbClr val="5F210F"/>
                </a:solidFill>
                <a:latin typeface="Calibri"/>
                <a:cs typeface="Calibri"/>
              </a:rPr>
              <a:t>Kľúčom k úspechu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udržateľnosť. Vzhľadom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na to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ste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pripraviť odpovede,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sa týkajú: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bude vplyv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pokračovať/prežívať?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riziká (interné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externé)?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Ako budete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implementovať:</a:t>
            </a:r>
            <a:endParaRPr sz="240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926465" algn="l"/>
                <a:tab pos="927100" algn="l"/>
              </a:tabLst>
            </a:pPr>
            <a:r>
              <a:rPr sz="2400" spc="-10" dirty="0">
                <a:solidFill>
                  <a:srgbClr val="4D4D4B"/>
                </a:solidFill>
                <a:latin typeface="Calibri"/>
                <a:cs typeface="Calibri"/>
              </a:rPr>
              <a:t>Monitorovanie</a:t>
            </a:r>
            <a:endParaRPr sz="240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spcBef>
                <a:spcPts val="219"/>
              </a:spcBef>
              <a:buAutoNum type="arabicPeriod"/>
              <a:tabLst>
                <a:tab pos="926465" algn="l"/>
                <a:tab pos="927100" algn="l"/>
              </a:tabLst>
            </a:pPr>
            <a:r>
              <a:rPr sz="2400" spc="-15" dirty="0">
                <a:solidFill>
                  <a:srgbClr val="4D4D4B"/>
                </a:solidFill>
                <a:latin typeface="Calibri"/>
                <a:cs typeface="Calibri"/>
              </a:rPr>
              <a:t>Hodnotenie</a:t>
            </a:r>
            <a:endParaRPr sz="240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spcBef>
                <a:spcPts val="200"/>
              </a:spcBef>
              <a:buAutoNum type="arabicPeriod"/>
              <a:tabLst>
                <a:tab pos="926465" algn="l"/>
                <a:tab pos="927100" algn="l"/>
              </a:tabLst>
            </a:pPr>
            <a:r>
              <a:rPr sz="2400" spc="-10" dirty="0">
                <a:solidFill>
                  <a:srgbClr val="4D4D4B"/>
                </a:solidFill>
                <a:latin typeface="Calibri"/>
                <a:cs typeface="Calibri"/>
              </a:rPr>
              <a:t>Nahlasovanie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50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Pamätajte, že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ide 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dlhú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cestu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nie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len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 o beh cez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prekážky, na ktorý sa sústreďuje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poskytovateľ finančných prostriedkov.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budúcnosti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záleží!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6945" y="258691"/>
            <a:ext cx="602234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710565" marR="5080" indent="-698500">
              <a:lnSpc>
                <a:spcPts val="3890"/>
              </a:lnSpc>
              <a:spcBef>
                <a:spcPts val="585"/>
              </a:spcBef>
            </a:pPr>
            <a:r>
              <a:rPr sz="3600" b="1" dirty="0">
                <a:solidFill>
                  <a:srgbClr val="A13A22"/>
                </a:solidFill>
                <a:latin typeface="Calibri"/>
                <a:cs typeface="Calibri"/>
              </a:rPr>
              <a:t>TIP 8: </a:t>
            </a:r>
            <a:r>
              <a:rPr sz="3600" spc="-50" dirty="0">
                <a:solidFill>
                  <a:srgbClr val="A13A22"/>
                </a:solidFill>
              </a:rPr>
              <a:t>Venujte </a:t>
            </a:r>
            <a:r>
              <a:rPr sz="3600" spc="-5" dirty="0">
                <a:solidFill>
                  <a:srgbClr val="A13A22"/>
                </a:solidFill>
              </a:rPr>
              <a:t>osobitnú </a:t>
            </a:r>
            <a:r>
              <a:rPr sz="3600" spc="-25" dirty="0">
                <a:solidFill>
                  <a:srgbClr val="A13A22"/>
                </a:solidFill>
              </a:rPr>
              <a:t>pozornosť </a:t>
            </a:r>
            <a:r>
              <a:rPr sz="3600" spc="-5" dirty="0">
                <a:solidFill>
                  <a:srgbClr val="A13A22"/>
                </a:solidFill>
              </a:rPr>
              <a:t>časti o </a:t>
            </a:r>
            <a:r>
              <a:rPr sz="3600" spc="-10" dirty="0">
                <a:solidFill>
                  <a:srgbClr val="A13A22"/>
                </a:solidFill>
              </a:rPr>
              <a:t>udržateľnosti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68C52061-260E-AB63-CCB7-3BF5330F5C97}"/>
              </a:ext>
            </a:extLst>
          </p:cNvPr>
          <p:cNvSpPr txBox="1"/>
          <p:nvPr/>
        </p:nvSpPr>
        <p:spPr>
          <a:xfrm>
            <a:off x="2590800" y="6495098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12192000" cy="5118100"/>
            <a:chOff x="0" y="1740407"/>
            <a:chExt cx="12192000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12192000" cy="5118100"/>
            </a:xfrm>
            <a:custGeom>
              <a:avLst/>
              <a:gdLst/>
              <a:ahLst/>
              <a:cxnLst/>
              <a:rect l="l" t="t" r="r" b="b"/>
              <a:pathLst>
                <a:path w="12192000" h="5118100">
                  <a:moveTo>
                    <a:pt x="12192000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12192000" y="51175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25805" y="2043973"/>
            <a:ext cx="10881995" cy="38633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19430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TIP 9: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Nepredpokladajte, že poskytovateľ finančných prostriedkov má predchádzajúce znalosti,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presvedčivo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opíšte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svoje zázemie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schopnosti a pravdivo 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stručne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opíšte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 projekt.</a:t>
            </a:r>
            <a:endParaRPr sz="2400">
              <a:latin typeface="Calibri"/>
              <a:cs typeface="Calibri"/>
            </a:endParaRPr>
          </a:p>
          <a:p>
            <a:pPr marL="12700" marR="60325">
              <a:lnSpc>
                <a:spcPts val="2590"/>
              </a:lnSpc>
              <a:spcBef>
                <a:spcPts val="1015"/>
              </a:spcBef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TIP 10: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Rozdeľte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si proces podávania žiadosti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menšie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časti.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Mnohí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ľudia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začínajú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dobre, ale 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priebehu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vybavovania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prihlášky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slabnú... Zostaňte silní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počas celého procesu!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00"/>
              </a:spcBef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TIP 11: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Dôkladne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si premyslite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prezentáciu svojej žiadosti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400" spc="-5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vzhľade </a:t>
            </a:r>
            <a:r>
              <a:rPr sz="2400" spc="-50" dirty="0">
                <a:solidFill>
                  <a:srgbClr val="5F210F"/>
                </a:solidFill>
                <a:latin typeface="Calibri"/>
                <a:cs typeface="Calibri"/>
              </a:rPr>
              <a:t>záleží. 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Väčšina poskytovateľov finančných prostriedkov si prečíta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mnoho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žiadostí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 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žiadosť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ľahko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čitateľná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dobre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prezentovaná, </a:t>
            </a:r>
            <a:r>
              <a:rPr sz="2400" spc="-35" dirty="0">
                <a:solidFill>
                  <a:srgbClr val="5F210F"/>
                </a:solidFill>
                <a:latin typeface="Calibri"/>
                <a:cs typeface="Calibri"/>
              </a:rPr>
              <a:t>uľahčuje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im to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život</a:t>
            </a:r>
            <a:r>
              <a:rPr sz="2400" spc="-3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TIP 12: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Nesľubujte príliš veľa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jedného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dňa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budete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musieť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splniť!</a:t>
            </a:r>
            <a:endParaRPr sz="2400">
              <a:latin typeface="Calibri"/>
              <a:cs typeface="Calibri"/>
            </a:endParaRPr>
          </a:p>
          <a:p>
            <a:pPr marL="12700" marR="379095">
              <a:lnSpc>
                <a:spcPts val="2590"/>
              </a:lnSpc>
              <a:spcBef>
                <a:spcPts val="1050"/>
              </a:spcBef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TIP 13: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Príprava žiadosti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financovanie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vždy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trvá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oveľa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dlhšie, než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očakávate.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51812" y="266256"/>
            <a:ext cx="637540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187450" marR="5080" indent="-1175385">
              <a:lnSpc>
                <a:spcPts val="3890"/>
              </a:lnSpc>
              <a:spcBef>
                <a:spcPts val="585"/>
              </a:spcBef>
            </a:pPr>
            <a:r>
              <a:rPr sz="3600" b="1" spc="-15" dirty="0">
                <a:solidFill>
                  <a:srgbClr val="A13A22"/>
                </a:solidFill>
                <a:latin typeface="Calibri"/>
                <a:cs typeface="Calibri"/>
              </a:rPr>
              <a:t>Ďalšie </a:t>
            </a:r>
            <a:r>
              <a:rPr sz="3600" b="1" dirty="0">
                <a:solidFill>
                  <a:srgbClr val="A13A22"/>
                </a:solidFill>
                <a:latin typeface="Calibri"/>
                <a:cs typeface="Calibri"/>
              </a:rPr>
              <a:t>TIPY </a:t>
            </a:r>
            <a:r>
              <a:rPr sz="3600" b="1" spc="-25" dirty="0">
                <a:solidFill>
                  <a:srgbClr val="A13A22"/>
                </a:solidFill>
                <a:latin typeface="Calibri"/>
                <a:cs typeface="Calibri"/>
              </a:rPr>
              <a:t>na </a:t>
            </a:r>
            <a:r>
              <a:rPr sz="3600" b="1" dirty="0">
                <a:solidFill>
                  <a:srgbClr val="A13A22"/>
                </a:solidFill>
                <a:latin typeface="Calibri"/>
                <a:cs typeface="Calibri"/>
              </a:rPr>
              <a:t>úspešné napísanie </a:t>
            </a:r>
            <a:r>
              <a:rPr sz="3600" b="1" spc="-10" dirty="0">
                <a:solidFill>
                  <a:srgbClr val="A13A22"/>
                </a:solidFill>
                <a:latin typeface="Calibri"/>
                <a:cs typeface="Calibri"/>
              </a:rPr>
              <a:t>žiadosti o </a:t>
            </a:r>
            <a:r>
              <a:rPr sz="3600" b="1" dirty="0">
                <a:solidFill>
                  <a:srgbClr val="A13A22"/>
                </a:solidFill>
                <a:latin typeface="Calibri"/>
                <a:cs typeface="Calibri"/>
              </a:rPr>
              <a:t>financovanie...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07136" y="252212"/>
            <a:ext cx="1257067" cy="128882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038883" y="6526624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12192000" cy="5118100"/>
            <a:chOff x="0" y="1740407"/>
            <a:chExt cx="12192000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12192000" cy="5118100"/>
            </a:xfrm>
            <a:custGeom>
              <a:avLst/>
              <a:gdLst/>
              <a:ahLst/>
              <a:cxnLst/>
              <a:rect l="l" t="t" r="r" b="b"/>
              <a:pathLst>
                <a:path w="12192000" h="5118100">
                  <a:moveTo>
                    <a:pt x="12192000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12192000" y="51175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25805" y="1952533"/>
            <a:ext cx="10944225" cy="329628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TIP 14: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Nezabudnite, že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ísť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konkurenčný proces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vydajte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zo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seba to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najlepšie.</a:t>
            </a:r>
            <a:endParaRPr sz="2400">
              <a:latin typeface="Calibri"/>
              <a:cs typeface="Calibri"/>
            </a:endParaRPr>
          </a:p>
          <a:p>
            <a:pPr marL="12700" marR="442595">
              <a:lnSpc>
                <a:spcPts val="2590"/>
              </a:lnSpc>
              <a:spcBef>
                <a:spcPts val="1045"/>
              </a:spcBef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TIP 15: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Píšte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zaujímavým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spôsobom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ktorý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vystihuje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energiu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ducha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vášho presvedčenia, vašej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vízie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vášho projektu.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00"/>
              </a:spcBef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TIP 16: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dôležité poskytnúť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dôkazy o </a:t>
            </a:r>
            <a:r>
              <a:rPr sz="2400" spc="-35" dirty="0">
                <a:solidFill>
                  <a:srgbClr val="5F210F"/>
                </a:solidFill>
                <a:latin typeface="Calibri"/>
                <a:cs typeface="Calibri"/>
              </a:rPr>
              <a:t>"potrebe".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Nestačí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povedať: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"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vieme, že..." alebo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"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myslíme si, že...".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Podložte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tvrdenia relevantným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výskumom.</a:t>
            </a:r>
            <a:endParaRPr sz="2400">
              <a:latin typeface="Calibri"/>
              <a:cs typeface="Calibri"/>
            </a:endParaRPr>
          </a:p>
          <a:p>
            <a:pPr marL="12700" marR="694055">
              <a:lnSpc>
                <a:spcPts val="2590"/>
              </a:lnSpc>
              <a:spcBef>
                <a:spcPts val="1000"/>
              </a:spcBef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TIP 17: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Ukážte, ako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váš navrhovaný projekt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doplnkový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nekonkuruje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 ani nespôsobuje vytláčanie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iných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TIP 18: </a:t>
            </a:r>
            <a:r>
              <a:rPr sz="2400" spc="-80" dirty="0">
                <a:solidFill>
                  <a:srgbClr val="5F210F"/>
                </a:solidFill>
                <a:latin typeface="Calibri"/>
                <a:cs typeface="Calibri"/>
              </a:rPr>
              <a:t>VŽDY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pred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podaním žiadosti poraďte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financujúcou agentúrou (bankou alebo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organizáciou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51812" y="266256"/>
            <a:ext cx="637540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187450" marR="5080" indent="-1175385">
              <a:lnSpc>
                <a:spcPts val="3890"/>
              </a:lnSpc>
              <a:spcBef>
                <a:spcPts val="585"/>
              </a:spcBef>
            </a:pPr>
            <a:r>
              <a:rPr sz="3600" b="1" spc="-15" dirty="0">
                <a:solidFill>
                  <a:srgbClr val="A13A22"/>
                </a:solidFill>
                <a:latin typeface="Calibri"/>
                <a:cs typeface="Calibri"/>
              </a:rPr>
              <a:t>Ďalšie </a:t>
            </a:r>
            <a:r>
              <a:rPr sz="3600" b="1" dirty="0">
                <a:solidFill>
                  <a:srgbClr val="A13A22"/>
                </a:solidFill>
                <a:latin typeface="Calibri"/>
                <a:cs typeface="Calibri"/>
              </a:rPr>
              <a:t>TIPY </a:t>
            </a:r>
            <a:r>
              <a:rPr sz="3600" b="1" spc="-25" dirty="0">
                <a:solidFill>
                  <a:srgbClr val="A13A22"/>
                </a:solidFill>
                <a:latin typeface="Calibri"/>
                <a:cs typeface="Calibri"/>
              </a:rPr>
              <a:t>na </a:t>
            </a:r>
            <a:r>
              <a:rPr sz="3600" b="1" dirty="0">
                <a:solidFill>
                  <a:srgbClr val="A13A22"/>
                </a:solidFill>
                <a:latin typeface="Calibri"/>
                <a:cs typeface="Calibri"/>
              </a:rPr>
              <a:t>úspešné napísanie </a:t>
            </a:r>
            <a:r>
              <a:rPr sz="3600" b="1" spc="-10" dirty="0">
                <a:solidFill>
                  <a:srgbClr val="A13A22"/>
                </a:solidFill>
                <a:latin typeface="Calibri"/>
                <a:cs typeface="Calibri"/>
              </a:rPr>
              <a:t>žiadosti o </a:t>
            </a:r>
            <a:r>
              <a:rPr sz="3600" b="1" dirty="0">
                <a:solidFill>
                  <a:srgbClr val="A13A22"/>
                </a:solidFill>
                <a:latin typeface="Calibri"/>
                <a:cs typeface="Calibri"/>
              </a:rPr>
              <a:t>financovanie...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07136" y="252212"/>
            <a:ext cx="1257067" cy="128882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038883" y="6526624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31686" y="1957708"/>
            <a:ext cx="6471920" cy="39376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36575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Všetky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potrebujú prílev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peňazí na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zaplatenie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účtov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Peňažné prostriedky sú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životnou silou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všetkých podnikov a monitorovanie peňažných tokov je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kľúčovou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súčasťou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riadenia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podniku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 marR="193040">
              <a:lnSpc>
                <a:spcPts val="2590"/>
              </a:lnSpc>
              <a:spcBef>
                <a:spcPts val="1015"/>
              </a:spcBef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 prípade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malých podnikov nie sú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príjmy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peňazí zvyčajne </a:t>
            </a:r>
            <a:r>
              <a:rPr sz="2400" spc="-35" dirty="0">
                <a:solidFill>
                  <a:srgbClr val="5F210F"/>
                </a:solidFill>
                <a:latin typeface="Calibri"/>
                <a:cs typeface="Calibri"/>
              </a:rPr>
              <a:t>pravidelné,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či už ide o ich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výšku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načasovanie,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preto môže byť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plánovanie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peňažných tokov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zložitejšie, ale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aj tak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to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vás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malého poľnohospodára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veľmi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dôležitá úloha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05"/>
              </a:spcBef>
              <a:tabLst>
                <a:tab pos="3018790" algn="l"/>
              </a:tabLst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 cena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klesne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 čase predaja,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pre mnohých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drobných poľnohospodárov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ťažké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upraviť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výdavky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pretože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väčšina peňazí už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bola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vynaložená.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32461" y="324613"/>
            <a:ext cx="411099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570230" marR="5080" indent="-558165">
              <a:lnSpc>
                <a:spcPts val="3890"/>
              </a:lnSpc>
              <a:spcBef>
                <a:spcPts val="585"/>
              </a:spcBef>
            </a:pPr>
            <a:r>
              <a:rPr spc="-5" dirty="0">
                <a:solidFill>
                  <a:srgbClr val="6C6A39"/>
                </a:solidFill>
              </a:rPr>
              <a:t>Finančné plánovanie </a:t>
            </a:r>
            <a:r>
              <a:rPr spc="-25" dirty="0">
                <a:solidFill>
                  <a:srgbClr val="6C6A39"/>
                </a:solidFill>
              </a:rPr>
              <a:t>pre </a:t>
            </a:r>
            <a:r>
              <a:rPr dirty="0">
                <a:solidFill>
                  <a:srgbClr val="6C6A39"/>
                </a:solidFill>
              </a:rPr>
              <a:t>malé podniky...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0"/>
            <a:ext cx="12197080" cy="6858000"/>
            <a:chOff x="-4762" y="0"/>
            <a:chExt cx="12197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498590" cy="6858000"/>
            </a:xfrm>
            <a:custGeom>
              <a:avLst/>
              <a:gdLst/>
              <a:ahLst/>
              <a:cxnLst/>
              <a:rect l="l" t="t" r="r" b="b"/>
              <a:pathLst>
                <a:path w="6498590" h="6858000">
                  <a:moveTo>
                    <a:pt x="6498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498336" y="6858000"/>
                  </a:lnTo>
                  <a:lnTo>
                    <a:pt x="6498336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638" y="5036149"/>
              <a:ext cx="3986645" cy="140540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96823" y="5225973"/>
              <a:ext cx="198120" cy="54610"/>
            </a:xfrm>
            <a:custGeom>
              <a:avLst/>
              <a:gdLst/>
              <a:ahLst/>
              <a:cxnLst/>
              <a:rect l="l" t="t" r="r" b="b"/>
              <a:pathLst>
                <a:path w="198120" h="54610">
                  <a:moveTo>
                    <a:pt x="54978" y="22910"/>
                  </a:moveTo>
                  <a:lnTo>
                    <a:pt x="52908" y="14198"/>
                  </a:lnTo>
                  <a:lnTo>
                    <a:pt x="47409" y="6896"/>
                  </a:lnTo>
                  <a:lnTo>
                    <a:pt x="39509" y="1866"/>
                  </a:lnTo>
                  <a:lnTo>
                    <a:pt x="30276" y="0"/>
                  </a:lnTo>
                  <a:lnTo>
                    <a:pt x="23114" y="711"/>
                  </a:lnTo>
                  <a:lnTo>
                    <a:pt x="15938" y="4292"/>
                  </a:lnTo>
                  <a:lnTo>
                    <a:pt x="4787" y="14325"/>
                  </a:lnTo>
                  <a:lnTo>
                    <a:pt x="800" y="20764"/>
                  </a:lnTo>
                  <a:lnTo>
                    <a:pt x="800" y="27216"/>
                  </a:lnTo>
                  <a:lnTo>
                    <a:pt x="0" y="33655"/>
                  </a:lnTo>
                  <a:lnTo>
                    <a:pt x="3987" y="40106"/>
                  </a:lnTo>
                  <a:lnTo>
                    <a:pt x="11163" y="43688"/>
                  </a:lnTo>
                  <a:lnTo>
                    <a:pt x="16471" y="46380"/>
                  </a:lnTo>
                  <a:lnTo>
                    <a:pt x="22606" y="48069"/>
                  </a:lnTo>
                  <a:lnTo>
                    <a:pt x="29197" y="48818"/>
                  </a:lnTo>
                  <a:lnTo>
                    <a:pt x="35852" y="48691"/>
                  </a:lnTo>
                  <a:lnTo>
                    <a:pt x="44665" y="46583"/>
                  </a:lnTo>
                  <a:lnTo>
                    <a:pt x="50787" y="41440"/>
                  </a:lnTo>
                  <a:lnTo>
                    <a:pt x="54229" y="33489"/>
                  </a:lnTo>
                  <a:lnTo>
                    <a:pt x="54978" y="22910"/>
                  </a:lnTo>
                  <a:close/>
                </a:path>
                <a:path w="198120" h="54610">
                  <a:moveTo>
                    <a:pt x="197586" y="37236"/>
                  </a:moveTo>
                  <a:lnTo>
                    <a:pt x="197167" y="27635"/>
                  </a:lnTo>
                  <a:lnTo>
                    <a:pt x="191909" y="18973"/>
                  </a:lnTo>
                  <a:lnTo>
                    <a:pt x="182905" y="12458"/>
                  </a:lnTo>
                  <a:lnTo>
                    <a:pt x="171297" y="9309"/>
                  </a:lnTo>
                  <a:lnTo>
                    <a:pt x="164922" y="9309"/>
                  </a:lnTo>
                  <a:lnTo>
                    <a:pt x="162534" y="10020"/>
                  </a:lnTo>
                  <a:lnTo>
                    <a:pt x="160934" y="10020"/>
                  </a:lnTo>
                  <a:lnTo>
                    <a:pt x="159346" y="10744"/>
                  </a:lnTo>
                  <a:lnTo>
                    <a:pt x="158546" y="10744"/>
                  </a:lnTo>
                  <a:lnTo>
                    <a:pt x="156946" y="11455"/>
                  </a:lnTo>
                  <a:lnTo>
                    <a:pt x="152171" y="15748"/>
                  </a:lnTo>
                  <a:lnTo>
                    <a:pt x="149783" y="20053"/>
                  </a:lnTo>
                  <a:lnTo>
                    <a:pt x="148183" y="25057"/>
                  </a:lnTo>
                  <a:lnTo>
                    <a:pt x="146596" y="32943"/>
                  </a:lnTo>
                  <a:lnTo>
                    <a:pt x="148183" y="39382"/>
                  </a:lnTo>
                  <a:lnTo>
                    <a:pt x="159346" y="49415"/>
                  </a:lnTo>
                  <a:lnTo>
                    <a:pt x="166509" y="52273"/>
                  </a:lnTo>
                  <a:lnTo>
                    <a:pt x="176072" y="54419"/>
                  </a:lnTo>
                  <a:lnTo>
                    <a:pt x="184480" y="54356"/>
                  </a:lnTo>
                  <a:lnTo>
                    <a:pt x="190715" y="50660"/>
                  </a:lnTo>
                  <a:lnTo>
                    <a:pt x="195008" y="44551"/>
                  </a:lnTo>
                  <a:lnTo>
                    <a:pt x="197586" y="37236"/>
                  </a:lnTo>
                  <a:close/>
                </a:path>
              </a:pathLst>
            </a:custGeom>
            <a:solidFill>
              <a:srgbClr val="404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7576" y="4405947"/>
              <a:ext cx="1112520" cy="725170"/>
            </a:xfrm>
            <a:custGeom>
              <a:avLst/>
              <a:gdLst/>
              <a:ahLst/>
              <a:cxnLst/>
              <a:rect l="l" t="t" r="r" b="b"/>
              <a:pathLst>
                <a:path w="1112520" h="725170">
                  <a:moveTo>
                    <a:pt x="58953" y="18618"/>
                  </a:moveTo>
                  <a:lnTo>
                    <a:pt x="57353" y="12890"/>
                  </a:lnTo>
                  <a:lnTo>
                    <a:pt x="53378" y="9309"/>
                  </a:lnTo>
                  <a:lnTo>
                    <a:pt x="50990" y="6451"/>
                  </a:lnTo>
                  <a:lnTo>
                    <a:pt x="48590" y="5016"/>
                  </a:lnTo>
                  <a:lnTo>
                    <a:pt x="44615" y="3581"/>
                  </a:lnTo>
                  <a:lnTo>
                    <a:pt x="41427" y="2146"/>
                  </a:lnTo>
                  <a:lnTo>
                    <a:pt x="37439" y="1435"/>
                  </a:lnTo>
                  <a:lnTo>
                    <a:pt x="33451" y="1435"/>
                  </a:lnTo>
                  <a:lnTo>
                    <a:pt x="25488" y="0"/>
                  </a:lnTo>
                  <a:lnTo>
                    <a:pt x="15925" y="723"/>
                  </a:lnTo>
                  <a:lnTo>
                    <a:pt x="9550" y="3581"/>
                  </a:lnTo>
                  <a:lnTo>
                    <a:pt x="2387" y="7162"/>
                  </a:lnTo>
                  <a:lnTo>
                    <a:pt x="0" y="13614"/>
                  </a:lnTo>
                  <a:lnTo>
                    <a:pt x="0" y="25781"/>
                  </a:lnTo>
                  <a:lnTo>
                    <a:pt x="23101" y="52285"/>
                  </a:lnTo>
                  <a:lnTo>
                    <a:pt x="26289" y="53721"/>
                  </a:lnTo>
                  <a:lnTo>
                    <a:pt x="33451" y="53721"/>
                  </a:lnTo>
                  <a:lnTo>
                    <a:pt x="39827" y="52285"/>
                  </a:lnTo>
                  <a:lnTo>
                    <a:pt x="46202" y="48704"/>
                  </a:lnTo>
                  <a:lnTo>
                    <a:pt x="51777" y="42252"/>
                  </a:lnTo>
                  <a:lnTo>
                    <a:pt x="56565" y="37249"/>
                  </a:lnTo>
                  <a:lnTo>
                    <a:pt x="58153" y="30086"/>
                  </a:lnTo>
                  <a:lnTo>
                    <a:pt x="58953" y="24345"/>
                  </a:lnTo>
                  <a:lnTo>
                    <a:pt x="58953" y="18618"/>
                  </a:lnTo>
                  <a:close/>
                </a:path>
                <a:path w="1112520" h="725170">
                  <a:moveTo>
                    <a:pt x="196494" y="91147"/>
                  </a:moveTo>
                  <a:lnTo>
                    <a:pt x="194881" y="80835"/>
                  </a:lnTo>
                  <a:lnTo>
                    <a:pt x="188645" y="71475"/>
                  </a:lnTo>
                  <a:lnTo>
                    <a:pt x="178460" y="64452"/>
                  </a:lnTo>
                  <a:lnTo>
                    <a:pt x="169341" y="61861"/>
                  </a:lnTo>
                  <a:lnTo>
                    <a:pt x="160528" y="62484"/>
                  </a:lnTo>
                  <a:lnTo>
                    <a:pt x="152908" y="66065"/>
                  </a:lnTo>
                  <a:lnTo>
                    <a:pt x="147383" y="72339"/>
                  </a:lnTo>
                  <a:lnTo>
                    <a:pt x="144170" y="83616"/>
                  </a:lnTo>
                  <a:lnTo>
                    <a:pt x="146189" y="93814"/>
                  </a:lnTo>
                  <a:lnTo>
                    <a:pt x="152984" y="102946"/>
                  </a:lnTo>
                  <a:lnTo>
                    <a:pt x="164109" y="111010"/>
                  </a:lnTo>
                  <a:lnTo>
                    <a:pt x="172745" y="113868"/>
                  </a:lnTo>
                  <a:lnTo>
                    <a:pt x="180543" y="112445"/>
                  </a:lnTo>
                  <a:lnTo>
                    <a:pt x="187312" y="107784"/>
                  </a:lnTo>
                  <a:lnTo>
                    <a:pt x="192798" y="100977"/>
                  </a:lnTo>
                  <a:lnTo>
                    <a:pt x="196494" y="91147"/>
                  </a:lnTo>
                  <a:close/>
                </a:path>
                <a:path w="1112520" h="725170">
                  <a:moveTo>
                    <a:pt x="326644" y="185483"/>
                  </a:moveTo>
                  <a:lnTo>
                    <a:pt x="309905" y="158991"/>
                  </a:lnTo>
                  <a:lnTo>
                    <a:pt x="309118" y="158991"/>
                  </a:lnTo>
                  <a:lnTo>
                    <a:pt x="308317" y="158280"/>
                  </a:lnTo>
                  <a:lnTo>
                    <a:pt x="306717" y="157556"/>
                  </a:lnTo>
                  <a:lnTo>
                    <a:pt x="301650" y="154698"/>
                  </a:lnTo>
                  <a:lnTo>
                    <a:pt x="295973" y="152996"/>
                  </a:lnTo>
                  <a:lnTo>
                    <a:pt x="272630" y="172326"/>
                  </a:lnTo>
                  <a:lnTo>
                    <a:pt x="274053" y="179755"/>
                  </a:lnTo>
                  <a:lnTo>
                    <a:pt x="310159" y="205206"/>
                  </a:lnTo>
                  <a:lnTo>
                    <a:pt x="317474" y="202679"/>
                  </a:lnTo>
                  <a:lnTo>
                    <a:pt x="323011" y="197459"/>
                  </a:lnTo>
                  <a:lnTo>
                    <a:pt x="325843" y="190500"/>
                  </a:lnTo>
                  <a:lnTo>
                    <a:pt x="326644" y="185483"/>
                  </a:lnTo>
                  <a:close/>
                </a:path>
                <a:path w="1112520" h="725170">
                  <a:moveTo>
                    <a:pt x="473227" y="271424"/>
                  </a:moveTo>
                  <a:lnTo>
                    <a:pt x="472440" y="267843"/>
                  </a:lnTo>
                  <a:lnTo>
                    <a:pt x="470839" y="264985"/>
                  </a:lnTo>
                  <a:lnTo>
                    <a:pt x="469252" y="261404"/>
                  </a:lnTo>
                  <a:lnTo>
                    <a:pt x="466064" y="259257"/>
                  </a:lnTo>
                  <a:lnTo>
                    <a:pt x="463677" y="257098"/>
                  </a:lnTo>
                  <a:lnTo>
                    <a:pt x="458889" y="254952"/>
                  </a:lnTo>
                  <a:lnTo>
                    <a:pt x="455701" y="252806"/>
                  </a:lnTo>
                  <a:lnTo>
                    <a:pt x="452513" y="251371"/>
                  </a:lnTo>
                  <a:lnTo>
                    <a:pt x="445693" y="248970"/>
                  </a:lnTo>
                  <a:lnTo>
                    <a:pt x="439775" y="249313"/>
                  </a:lnTo>
                  <a:lnTo>
                    <a:pt x="435038" y="252488"/>
                  </a:lnTo>
                  <a:lnTo>
                    <a:pt x="431800" y="258533"/>
                  </a:lnTo>
                  <a:lnTo>
                    <a:pt x="430212" y="263550"/>
                  </a:lnTo>
                  <a:lnTo>
                    <a:pt x="429412" y="268566"/>
                  </a:lnTo>
                  <a:lnTo>
                    <a:pt x="431012" y="273570"/>
                  </a:lnTo>
                  <a:lnTo>
                    <a:pt x="433692" y="280200"/>
                  </a:lnTo>
                  <a:lnTo>
                    <a:pt x="438772" y="285750"/>
                  </a:lnTo>
                  <a:lnTo>
                    <a:pt x="445350" y="289687"/>
                  </a:lnTo>
                  <a:lnTo>
                    <a:pt x="452513" y="291477"/>
                  </a:lnTo>
                  <a:lnTo>
                    <a:pt x="462876" y="291477"/>
                  </a:lnTo>
                  <a:lnTo>
                    <a:pt x="469252" y="285750"/>
                  </a:lnTo>
                  <a:lnTo>
                    <a:pt x="472440" y="278587"/>
                  </a:lnTo>
                  <a:lnTo>
                    <a:pt x="473227" y="275005"/>
                  </a:lnTo>
                  <a:lnTo>
                    <a:pt x="473227" y="271424"/>
                  </a:lnTo>
                  <a:close/>
                </a:path>
                <a:path w="1112520" h="725170">
                  <a:moveTo>
                    <a:pt x="614413" y="356781"/>
                  </a:moveTo>
                  <a:lnTo>
                    <a:pt x="586066" y="334276"/>
                  </a:lnTo>
                  <a:lnTo>
                    <a:pt x="578104" y="336537"/>
                  </a:lnTo>
                  <a:lnTo>
                    <a:pt x="572020" y="341617"/>
                  </a:lnTo>
                  <a:lnTo>
                    <a:pt x="568706" y="349123"/>
                  </a:lnTo>
                  <a:lnTo>
                    <a:pt x="568236" y="357632"/>
                  </a:lnTo>
                  <a:lnTo>
                    <a:pt x="570458" y="365480"/>
                  </a:lnTo>
                  <a:lnTo>
                    <a:pt x="575208" y="370979"/>
                  </a:lnTo>
                  <a:lnTo>
                    <a:pt x="583171" y="373443"/>
                  </a:lnTo>
                  <a:lnTo>
                    <a:pt x="592937" y="372503"/>
                  </a:lnTo>
                  <a:lnTo>
                    <a:pt x="602996" y="368452"/>
                  </a:lnTo>
                  <a:lnTo>
                    <a:pt x="611860" y="361670"/>
                  </a:lnTo>
                  <a:lnTo>
                    <a:pt x="614413" y="356781"/>
                  </a:lnTo>
                  <a:close/>
                </a:path>
                <a:path w="1112520" h="725170">
                  <a:moveTo>
                    <a:pt x="734542" y="433285"/>
                  </a:moveTo>
                  <a:lnTo>
                    <a:pt x="710158" y="401853"/>
                  </a:lnTo>
                  <a:lnTo>
                    <a:pt x="703173" y="402932"/>
                  </a:lnTo>
                  <a:lnTo>
                    <a:pt x="697534" y="406844"/>
                  </a:lnTo>
                  <a:lnTo>
                    <a:pt x="693915" y="413232"/>
                  </a:lnTo>
                  <a:lnTo>
                    <a:pt x="693521" y="419963"/>
                  </a:lnTo>
                  <a:lnTo>
                    <a:pt x="695515" y="427367"/>
                  </a:lnTo>
                  <a:lnTo>
                    <a:pt x="699287" y="433971"/>
                  </a:lnTo>
                  <a:lnTo>
                    <a:pt x="704278" y="438289"/>
                  </a:lnTo>
                  <a:lnTo>
                    <a:pt x="710641" y="441871"/>
                  </a:lnTo>
                  <a:lnTo>
                    <a:pt x="717016" y="442595"/>
                  </a:lnTo>
                  <a:lnTo>
                    <a:pt x="723392" y="439724"/>
                  </a:lnTo>
                  <a:lnTo>
                    <a:pt x="728967" y="436867"/>
                  </a:lnTo>
                  <a:lnTo>
                    <a:pt x="734542" y="433285"/>
                  </a:lnTo>
                  <a:close/>
                </a:path>
                <a:path w="1112520" h="725170">
                  <a:moveTo>
                    <a:pt x="878255" y="519938"/>
                  </a:moveTo>
                  <a:lnTo>
                    <a:pt x="876515" y="511606"/>
                  </a:lnTo>
                  <a:lnTo>
                    <a:pt x="871575" y="504901"/>
                  </a:lnTo>
                  <a:lnTo>
                    <a:pt x="865479" y="501281"/>
                  </a:lnTo>
                  <a:lnTo>
                    <a:pt x="859231" y="500151"/>
                  </a:lnTo>
                  <a:lnTo>
                    <a:pt x="852982" y="501573"/>
                  </a:lnTo>
                  <a:lnTo>
                    <a:pt x="846886" y="505612"/>
                  </a:lnTo>
                  <a:lnTo>
                    <a:pt x="841679" y="512800"/>
                  </a:lnTo>
                  <a:lnTo>
                    <a:pt x="839317" y="520649"/>
                  </a:lnTo>
                  <a:lnTo>
                    <a:pt x="839939" y="527977"/>
                  </a:lnTo>
                  <a:lnTo>
                    <a:pt x="843699" y="533539"/>
                  </a:lnTo>
                  <a:lnTo>
                    <a:pt x="850417" y="536892"/>
                  </a:lnTo>
                  <a:lnTo>
                    <a:pt x="858634" y="538289"/>
                  </a:lnTo>
                  <a:lnTo>
                    <a:pt x="866546" y="537667"/>
                  </a:lnTo>
                  <a:lnTo>
                    <a:pt x="872375" y="534974"/>
                  </a:lnTo>
                  <a:lnTo>
                    <a:pt x="876846" y="528256"/>
                  </a:lnTo>
                  <a:lnTo>
                    <a:pt x="878255" y="519938"/>
                  </a:lnTo>
                  <a:close/>
                </a:path>
                <a:path w="1112520" h="725170">
                  <a:moveTo>
                    <a:pt x="989495" y="625208"/>
                  </a:moveTo>
                  <a:lnTo>
                    <a:pt x="960589" y="604532"/>
                  </a:lnTo>
                  <a:lnTo>
                    <a:pt x="954430" y="606590"/>
                  </a:lnTo>
                  <a:lnTo>
                    <a:pt x="948055" y="610882"/>
                  </a:lnTo>
                  <a:lnTo>
                    <a:pt x="945667" y="622350"/>
                  </a:lnTo>
                  <a:lnTo>
                    <a:pt x="949655" y="625932"/>
                  </a:lnTo>
                  <a:lnTo>
                    <a:pt x="953643" y="630224"/>
                  </a:lnTo>
                  <a:lnTo>
                    <a:pt x="960805" y="633095"/>
                  </a:lnTo>
                  <a:lnTo>
                    <a:pt x="973556" y="634517"/>
                  </a:lnTo>
                  <a:lnTo>
                    <a:pt x="979932" y="633095"/>
                  </a:lnTo>
                  <a:lnTo>
                    <a:pt x="983907" y="630224"/>
                  </a:lnTo>
                  <a:lnTo>
                    <a:pt x="989495" y="625208"/>
                  </a:lnTo>
                  <a:close/>
                </a:path>
                <a:path w="1112520" h="725170">
                  <a:moveTo>
                    <a:pt x="1112177" y="702564"/>
                  </a:moveTo>
                  <a:lnTo>
                    <a:pt x="1108989" y="696836"/>
                  </a:lnTo>
                  <a:lnTo>
                    <a:pt x="1104214" y="691819"/>
                  </a:lnTo>
                  <a:lnTo>
                    <a:pt x="1098105" y="687895"/>
                  </a:lnTo>
                  <a:lnTo>
                    <a:pt x="1091171" y="686714"/>
                  </a:lnTo>
                  <a:lnTo>
                    <a:pt x="1084376" y="688086"/>
                  </a:lnTo>
                  <a:lnTo>
                    <a:pt x="1078712" y="691819"/>
                  </a:lnTo>
                  <a:lnTo>
                    <a:pt x="1073937" y="695401"/>
                  </a:lnTo>
                  <a:lnTo>
                    <a:pt x="1072349" y="699693"/>
                  </a:lnTo>
                  <a:lnTo>
                    <a:pt x="1072349" y="708291"/>
                  </a:lnTo>
                  <a:lnTo>
                    <a:pt x="1074737" y="712584"/>
                  </a:lnTo>
                  <a:lnTo>
                    <a:pt x="1078712" y="716876"/>
                  </a:lnTo>
                  <a:lnTo>
                    <a:pt x="1084859" y="722376"/>
                  </a:lnTo>
                  <a:lnTo>
                    <a:pt x="1091361" y="724852"/>
                  </a:lnTo>
                  <a:lnTo>
                    <a:pt x="1098321" y="724230"/>
                  </a:lnTo>
                  <a:lnTo>
                    <a:pt x="1105801" y="720458"/>
                  </a:lnTo>
                  <a:lnTo>
                    <a:pt x="1109789" y="717600"/>
                  </a:lnTo>
                  <a:lnTo>
                    <a:pt x="1112177" y="713308"/>
                  </a:lnTo>
                  <a:lnTo>
                    <a:pt x="1112177" y="702564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496811"/>
              <a:ext cx="4485640" cy="277495"/>
            </a:xfrm>
            <a:custGeom>
              <a:avLst/>
              <a:gdLst/>
              <a:ahLst/>
              <a:cxnLst/>
              <a:rect l="l" t="t" r="r" b="b"/>
              <a:pathLst>
                <a:path w="4485640" h="277495">
                  <a:moveTo>
                    <a:pt x="0" y="0"/>
                  </a:moveTo>
                  <a:lnTo>
                    <a:pt x="4485132" y="0"/>
                  </a:lnTo>
                  <a:lnTo>
                    <a:pt x="4485132" y="277367"/>
                  </a:lnTo>
                  <a:lnTo>
                    <a:pt x="0" y="277367"/>
                  </a:lnTo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595" y="6414515"/>
              <a:ext cx="440435" cy="4419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8188" y="6419088"/>
              <a:ext cx="441959" cy="4389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98335" y="0"/>
              <a:ext cx="5693663" cy="685799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95883" y="1694015"/>
            <a:ext cx="5177790" cy="293990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760730" indent="-342900">
              <a:lnSpc>
                <a:spcPts val="2380"/>
              </a:lnSpc>
              <a:spcBef>
                <a:spcPts val="390"/>
              </a:spcBef>
              <a:buClr>
                <a:srgbClr val="A13A2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1" u="sng" spc="-2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Granty </a:t>
            </a:r>
            <a:r>
              <a:rPr b="1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a </a:t>
            </a:r>
            <a:r>
              <a:rPr b="1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programy - </a:t>
            </a:r>
            <a:r>
              <a:rPr b="1" u="sng" spc="-4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Teagasc </a:t>
            </a:r>
            <a:r>
              <a:rPr b="1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| </a:t>
            </a:r>
            <a:r>
              <a:rPr b="1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Úrad pre </a:t>
            </a:r>
            <a:r>
              <a:rPr b="1" u="sng" spc="-1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rozvoj </a:t>
            </a:r>
            <a:r>
              <a:rPr b="1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poľnohospodárstva a </a:t>
            </a:r>
            <a:r>
              <a:rPr b="1" u="sng" spc="-1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potravinárstva</a:t>
            </a:r>
            <a:endParaRPr dirty="0">
              <a:latin typeface="Calibri"/>
              <a:cs typeface="Calibri"/>
            </a:endParaRPr>
          </a:p>
          <a:p>
            <a:pPr marL="354965" marR="1216025" indent="-342900">
              <a:lnSpc>
                <a:spcPts val="2380"/>
              </a:lnSpc>
              <a:spcBef>
                <a:spcPts val="985"/>
              </a:spcBef>
              <a:buClr>
                <a:srgbClr val="A13A2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1" u="sng" spc="-3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gov.ie </a:t>
            </a:r>
            <a:r>
              <a:rPr b="1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- Schémy </a:t>
            </a:r>
            <a:r>
              <a:rPr b="1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a </a:t>
            </a:r>
            <a:r>
              <a:rPr b="1" u="sng" spc="-2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platby (</a:t>
            </a:r>
            <a:r>
              <a:rPr b="1" u="sng" spc="-3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www.gov.ie)</a:t>
            </a:r>
            <a:endParaRPr dirty="0">
              <a:latin typeface="Calibri"/>
              <a:cs typeface="Calibri"/>
            </a:endParaRPr>
          </a:p>
          <a:p>
            <a:pPr marL="355600" marR="5080" indent="-342900">
              <a:lnSpc>
                <a:spcPts val="2380"/>
              </a:lnSpc>
              <a:spcBef>
                <a:spcPts val="990"/>
              </a:spcBef>
              <a:buClr>
                <a:srgbClr val="A13A2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1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8"/>
              </a:rPr>
              <a:t>Poľnohospodárstvo a poľnohospodárstvo</a:t>
            </a:r>
            <a:r>
              <a:rPr b="1" u="sng" spc="-2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8"/>
              </a:rPr>
              <a:t>, </a:t>
            </a:r>
            <a:r>
              <a:rPr b="1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8"/>
              </a:rPr>
              <a:t>Finančná podpora </a:t>
            </a:r>
            <a:r>
              <a:rPr b="1" u="sng" spc="-2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8"/>
              </a:rPr>
              <a:t>poľnohospodárov </a:t>
            </a:r>
            <a:r>
              <a:rPr b="1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8"/>
              </a:rPr>
              <a:t>| AIB Business</a:t>
            </a:r>
            <a:endParaRPr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lr>
                <a:srgbClr val="A13A2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1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9"/>
              </a:rPr>
              <a:t>Schéma </a:t>
            </a:r>
            <a:r>
              <a:rPr b="1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9"/>
              </a:rPr>
              <a:t>pôžičiek s </a:t>
            </a:r>
            <a:r>
              <a:rPr b="1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9"/>
              </a:rPr>
              <a:t>vplyvom </a:t>
            </a:r>
            <a:r>
              <a:rPr b="1" u="sng" spc="-1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9"/>
              </a:rPr>
              <a:t>brexitu </a:t>
            </a:r>
            <a:r>
              <a:rPr b="1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9"/>
              </a:rPr>
              <a:t>(BILS) - SBCI</a:t>
            </a:r>
            <a:endParaRPr dirty="0">
              <a:latin typeface="Calibri"/>
              <a:cs typeface="Calibri"/>
            </a:endParaRPr>
          </a:p>
          <a:p>
            <a:pPr marL="355600" marR="290195" indent="-343535">
              <a:lnSpc>
                <a:spcPts val="2380"/>
              </a:lnSpc>
              <a:spcBef>
                <a:spcPts val="1030"/>
              </a:spcBef>
              <a:buClr>
                <a:srgbClr val="A13A2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1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10"/>
              </a:rPr>
              <a:t>Crowdfunding </a:t>
            </a:r>
            <a:r>
              <a:rPr b="1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10"/>
              </a:rPr>
              <a:t>v </a:t>
            </a:r>
            <a:r>
              <a:rPr b="1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10"/>
              </a:rPr>
              <a:t>Írsku </a:t>
            </a:r>
            <a:r>
              <a:rPr b="1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10"/>
              </a:rPr>
              <a:t>- </a:t>
            </a:r>
            <a:r>
              <a:rPr b="1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10"/>
              </a:rPr>
              <a:t>stručný </a:t>
            </a:r>
            <a:r>
              <a:rPr b="1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10"/>
              </a:rPr>
              <a:t>sprievodca (thinkbusiness.ie)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96324" y="4064"/>
            <a:ext cx="537400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A13A22"/>
                </a:solidFill>
              </a:rPr>
              <a:t>Preskúmajte </a:t>
            </a:r>
            <a:r>
              <a:rPr sz="3200" spc="-5" dirty="0">
                <a:solidFill>
                  <a:srgbClr val="A13A22"/>
                </a:solidFill>
              </a:rPr>
              <a:t>možnosti, ktoré </a:t>
            </a:r>
            <a:r>
              <a:rPr sz="3200" spc="-25" dirty="0">
                <a:solidFill>
                  <a:srgbClr val="A13A22"/>
                </a:solidFill>
              </a:rPr>
              <a:t>máte</a:t>
            </a:r>
            <a:r>
              <a:rPr sz="3200" spc="-15" dirty="0">
                <a:solidFill>
                  <a:srgbClr val="A13A22"/>
                </a:solidFill>
              </a:rPr>
              <a:t> k dispozícii </a:t>
            </a:r>
            <a:r>
              <a:rPr sz="3200" dirty="0">
                <a:solidFill>
                  <a:srgbClr val="A13A22"/>
                </a:solidFill>
              </a:rPr>
              <a:t>vo </a:t>
            </a:r>
            <a:r>
              <a:rPr sz="3200" spc="-10" dirty="0">
                <a:solidFill>
                  <a:srgbClr val="A13A22"/>
                </a:solidFill>
              </a:rPr>
              <a:t>svojom regióne...</a:t>
            </a:r>
            <a:endParaRPr sz="3200" dirty="0"/>
          </a:p>
        </p:txBody>
      </p:sp>
      <p:grpSp>
        <p:nvGrpSpPr>
          <p:cNvPr id="13" name="object 13"/>
          <p:cNvGrpSpPr/>
          <p:nvPr/>
        </p:nvGrpSpPr>
        <p:grpSpPr>
          <a:xfrm>
            <a:off x="5419090" y="1339343"/>
            <a:ext cx="3267710" cy="1557020"/>
            <a:chOff x="5419090" y="1339343"/>
            <a:chExt cx="2678430" cy="1557020"/>
          </a:xfrm>
        </p:grpSpPr>
        <p:sp>
          <p:nvSpPr>
            <p:cNvPr id="14" name="object 14"/>
            <p:cNvSpPr/>
            <p:nvPr/>
          </p:nvSpPr>
          <p:spPr>
            <a:xfrm>
              <a:off x="5425440" y="1345693"/>
              <a:ext cx="2665730" cy="1544320"/>
            </a:xfrm>
            <a:custGeom>
              <a:avLst/>
              <a:gdLst/>
              <a:ahLst/>
              <a:cxnLst/>
              <a:rect l="l" t="t" r="r" b="b"/>
              <a:pathLst>
                <a:path w="2665729" h="1544320">
                  <a:moveTo>
                    <a:pt x="771906" y="0"/>
                  </a:moveTo>
                  <a:lnTo>
                    <a:pt x="0" y="771905"/>
                  </a:lnTo>
                  <a:lnTo>
                    <a:pt x="771906" y="1543811"/>
                  </a:lnTo>
                  <a:lnTo>
                    <a:pt x="771906" y="1157858"/>
                  </a:lnTo>
                  <a:lnTo>
                    <a:pt x="2665476" y="1157858"/>
                  </a:lnTo>
                  <a:lnTo>
                    <a:pt x="2665476" y="385952"/>
                  </a:lnTo>
                  <a:lnTo>
                    <a:pt x="771906" y="385952"/>
                  </a:lnTo>
                  <a:lnTo>
                    <a:pt x="771906" y="0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25440" y="1345693"/>
              <a:ext cx="2665730" cy="1544320"/>
            </a:xfrm>
            <a:custGeom>
              <a:avLst/>
              <a:gdLst/>
              <a:ahLst/>
              <a:cxnLst/>
              <a:rect l="l" t="t" r="r" b="b"/>
              <a:pathLst>
                <a:path w="2665729" h="1544320">
                  <a:moveTo>
                    <a:pt x="0" y="771905"/>
                  </a:moveTo>
                  <a:lnTo>
                    <a:pt x="771906" y="0"/>
                  </a:lnTo>
                  <a:lnTo>
                    <a:pt x="771906" y="385952"/>
                  </a:lnTo>
                  <a:lnTo>
                    <a:pt x="2665476" y="385952"/>
                  </a:lnTo>
                  <a:lnTo>
                    <a:pt x="2665476" y="1157858"/>
                  </a:lnTo>
                  <a:lnTo>
                    <a:pt x="771906" y="1157858"/>
                  </a:lnTo>
                  <a:lnTo>
                    <a:pt x="771906" y="1543811"/>
                  </a:lnTo>
                  <a:lnTo>
                    <a:pt x="0" y="771905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425030" y="1731754"/>
            <a:ext cx="241023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 err="1">
                <a:solidFill>
                  <a:srgbClr val="FFFFFF"/>
                </a:solidFill>
                <a:latin typeface="Calibri"/>
                <a:cs typeface="Calibri"/>
              </a:rPr>
              <a:t>Niektoré</a:t>
            </a:r>
            <a:r>
              <a:rPr lang="en-GB"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sk-SK" sz="2400" b="1" dirty="0">
                <a:solidFill>
                  <a:srgbClr val="FFFFFF"/>
                </a:solidFill>
                <a:latin typeface="Calibri"/>
                <a:cs typeface="Calibri"/>
              </a:rPr>
              <a:t>írske možnosti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1685" y="655930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44489" y="1677924"/>
            <a:ext cx="1674871" cy="17271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24276" y="1690116"/>
            <a:ext cx="1674872" cy="17271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64437" y="1703832"/>
            <a:ext cx="1674874" cy="17271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66800" y="3811523"/>
            <a:ext cx="3265931" cy="1440138"/>
          </a:xfrm>
          <a:prstGeom prst="rect">
            <a:avLst/>
          </a:prstGeom>
          <a:solidFill>
            <a:srgbClr val="E2E1DB"/>
          </a:solidFill>
        </p:spPr>
        <p:txBody>
          <a:bodyPr vert="horz" wrap="square" lIns="0" tIns="105410" rIns="0" bIns="0" rtlCol="0">
            <a:spAutoFit/>
          </a:bodyPr>
          <a:lstStyle/>
          <a:p>
            <a:pPr marL="915035" marR="906780" indent="-635" algn="ctr">
              <a:lnSpc>
                <a:spcPts val="2590"/>
              </a:lnSpc>
              <a:spcBef>
                <a:spcPts val="830"/>
              </a:spcBef>
            </a:pP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Vytvorenie </a:t>
            </a:r>
            <a:r>
              <a:rPr sz="2400" b="1" spc="-5" dirty="0" err="1">
                <a:solidFill>
                  <a:srgbClr val="5F210F"/>
                </a:solidFill>
                <a:latin typeface="Calibri"/>
                <a:cs typeface="Calibri"/>
              </a:rPr>
              <a:t>solídneho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lang="sk-SK" sz="2400" b="1" spc="5" dirty="0">
                <a:solidFill>
                  <a:srgbClr val="5F210F"/>
                </a:solidFill>
                <a:latin typeface="Calibri"/>
                <a:cs typeface="Calibri"/>
              </a:rPr>
              <a:t>BIZNIS</a:t>
            </a:r>
            <a:r>
              <a:rPr sz="2400" b="1" spc="5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PLÁNU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19400" y="645892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162868" y="258691"/>
            <a:ext cx="5668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A13A22"/>
                </a:solidFill>
                <a:latin typeface="Calibri"/>
                <a:cs typeface="Calibri"/>
              </a:rPr>
              <a:t>3 </a:t>
            </a:r>
            <a:r>
              <a:rPr sz="3600" b="1" spc="-5" dirty="0">
                <a:solidFill>
                  <a:srgbClr val="A13A22"/>
                </a:solidFill>
                <a:latin typeface="Calibri"/>
                <a:cs typeface="Calibri"/>
              </a:rPr>
              <a:t>hlavné </a:t>
            </a:r>
            <a:r>
              <a:rPr sz="3600" b="1" spc="-25" dirty="0">
                <a:solidFill>
                  <a:srgbClr val="A13A22"/>
                </a:solidFill>
                <a:latin typeface="Calibri"/>
                <a:cs typeface="Calibri"/>
              </a:rPr>
              <a:t>kroky </a:t>
            </a:r>
            <a:r>
              <a:rPr sz="3600" b="1" spc="-20" dirty="0">
                <a:solidFill>
                  <a:srgbClr val="A13A22"/>
                </a:solidFill>
                <a:latin typeface="Calibri"/>
                <a:cs typeface="Calibri"/>
              </a:rPr>
              <a:t>k </a:t>
            </a:r>
            <a:r>
              <a:rPr sz="3600" b="1" spc="-5" dirty="0">
                <a:solidFill>
                  <a:srgbClr val="A13A22"/>
                </a:solidFill>
                <a:latin typeface="Calibri"/>
                <a:cs typeface="Calibri"/>
              </a:rPr>
              <a:t>financovaniu...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59218" y="2217559"/>
            <a:ext cx="283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E2E1DB"/>
                </a:solidFill>
                <a:latin typeface="Calibri"/>
                <a:cs typeface="Calibri"/>
              </a:rPr>
              <a:t>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29328" y="3797808"/>
            <a:ext cx="3063240" cy="2192020"/>
          </a:xfrm>
          <a:prstGeom prst="rect">
            <a:avLst/>
          </a:prstGeom>
          <a:solidFill>
            <a:srgbClr val="E2E1DB"/>
          </a:solidFill>
        </p:spPr>
        <p:txBody>
          <a:bodyPr vert="horz" wrap="square" lIns="0" tIns="122555" rIns="0" bIns="0" rtlCol="0">
            <a:spAutoFit/>
          </a:bodyPr>
          <a:lstStyle/>
          <a:p>
            <a:pPr marL="726440" marR="650240" indent="-635" algn="ctr">
              <a:lnSpc>
                <a:spcPts val="2590"/>
              </a:lnSpc>
              <a:spcBef>
                <a:spcPts val="965"/>
              </a:spcBef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Vyplňte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žiadosť o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financovanie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19252" y="2204308"/>
            <a:ext cx="283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E2E1DB"/>
                </a:solidFill>
                <a:latin typeface="Calibri"/>
                <a:cs typeface="Calibri"/>
              </a:rPr>
              <a:t>2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92568" y="3797808"/>
            <a:ext cx="3304032" cy="2155077"/>
          </a:xfrm>
          <a:prstGeom prst="rect">
            <a:avLst/>
          </a:prstGeom>
          <a:solidFill>
            <a:srgbClr val="E2E1DB"/>
          </a:solidFill>
        </p:spPr>
        <p:txBody>
          <a:bodyPr vert="horz" wrap="square" lIns="0" tIns="64135" rIns="0" bIns="0" rtlCol="0">
            <a:spAutoFit/>
          </a:bodyPr>
          <a:lstStyle/>
          <a:p>
            <a:pPr algn="ctr">
              <a:lnSpc>
                <a:spcPts val="2735"/>
              </a:lnSpc>
              <a:spcBef>
                <a:spcPts val="505"/>
              </a:spcBef>
            </a:pP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PITCHING</a:t>
            </a:r>
            <a:endParaRPr sz="2400" dirty="0">
              <a:latin typeface="Calibri"/>
              <a:cs typeface="Calibri"/>
            </a:endParaRPr>
          </a:p>
          <a:p>
            <a:pPr marL="788670" marR="781685" indent="635" algn="ctr">
              <a:lnSpc>
                <a:spcPts val="2590"/>
              </a:lnSpc>
              <a:spcBef>
                <a:spcPts val="185"/>
              </a:spcBef>
            </a:pP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váš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nápad </a:t>
            </a:r>
            <a:r>
              <a:rPr sz="2400" b="1" spc="-10" dirty="0" err="1">
                <a:solidFill>
                  <a:srgbClr val="5F210F"/>
                </a:solidFill>
                <a:latin typeface="Calibri"/>
                <a:cs typeface="Calibri"/>
              </a:rPr>
              <a:t>potenciálnym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z="2400" b="1" spc="-10" dirty="0" err="1">
                <a:solidFill>
                  <a:srgbClr val="5F210F"/>
                </a:solidFill>
                <a:latin typeface="Calibri"/>
                <a:cs typeface="Calibri"/>
              </a:rPr>
              <a:t>sponzorom</a:t>
            </a:r>
            <a:endParaRPr lang="sk-SK" sz="2400" b="1" spc="-10" dirty="0">
              <a:solidFill>
                <a:srgbClr val="5F210F"/>
              </a:solidFill>
              <a:latin typeface="Calibri"/>
              <a:cs typeface="Calibri"/>
            </a:endParaRPr>
          </a:p>
          <a:p>
            <a:pPr marL="788670" marR="781685" indent="635" algn="ctr">
              <a:lnSpc>
                <a:spcPts val="2590"/>
              </a:lnSpc>
              <a:spcBef>
                <a:spcPts val="185"/>
              </a:spcBef>
            </a:pPr>
            <a:endParaRPr lang="sk-SK" sz="2400" b="1" spc="-10" dirty="0">
              <a:solidFill>
                <a:srgbClr val="5F210F"/>
              </a:solidFill>
              <a:latin typeface="Calibri"/>
              <a:cs typeface="Calibri"/>
            </a:endParaRPr>
          </a:p>
          <a:p>
            <a:pPr marL="788670" marR="781685" indent="635" algn="ctr">
              <a:lnSpc>
                <a:spcPts val="2590"/>
              </a:lnSpc>
              <a:spcBef>
                <a:spcPts val="185"/>
              </a:spcBef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52783" y="2204308"/>
            <a:ext cx="283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E2E1DB"/>
                </a:solidFill>
                <a:latin typeface="Calibri"/>
                <a:cs typeface="Calibri"/>
              </a:rPr>
              <a:t>3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99553" y="6413004"/>
            <a:ext cx="5323840" cy="445134"/>
            <a:chOff x="999553" y="6413004"/>
            <a:chExt cx="5323840" cy="445134"/>
          </a:xfrm>
        </p:grpSpPr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0036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89580" y="406165"/>
            <a:ext cx="586549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25" dirty="0">
                <a:solidFill>
                  <a:srgbClr val="A13A22"/>
                </a:solidFill>
              </a:rPr>
              <a:t>Prečo </a:t>
            </a:r>
            <a:r>
              <a:rPr sz="3600" dirty="0">
                <a:solidFill>
                  <a:srgbClr val="A13A22"/>
                </a:solidFill>
              </a:rPr>
              <a:t>a </a:t>
            </a:r>
            <a:r>
              <a:rPr sz="3600" spc="-5" dirty="0">
                <a:solidFill>
                  <a:srgbClr val="A13A22"/>
                </a:solidFill>
              </a:rPr>
              <a:t>kedy budete potrebovať </a:t>
            </a:r>
            <a:r>
              <a:rPr sz="3600" spc="-15" dirty="0">
                <a:solidFill>
                  <a:srgbClr val="A13A22"/>
                </a:solidFill>
              </a:rPr>
              <a:t>PITCH...</a:t>
            </a:r>
            <a:endParaRPr sz="3600"/>
          </a:p>
        </p:txBody>
      </p:sp>
      <p:sp>
        <p:nvSpPr>
          <p:cNvPr id="8" name="object 8"/>
          <p:cNvSpPr txBox="1"/>
          <p:nvPr/>
        </p:nvSpPr>
        <p:spPr>
          <a:xfrm>
            <a:off x="589580" y="1738490"/>
            <a:ext cx="6573220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Niekedy,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keď sa uchádzate 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financovanie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budete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musieť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predstaviť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PITCHOVAŤ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nápad 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projekt sponzorom (bankám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agentúram),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keď sa budete uchádzať o ich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finančnú podporu.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alibri"/>
              <a:cs typeface="Calibri"/>
            </a:endParaRPr>
          </a:p>
          <a:p>
            <a:pPr marL="12700" marR="239395">
              <a:lnSpc>
                <a:spcPct val="100000"/>
              </a:lnSpc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Nenechajte sa odradiť televíznymi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reláciami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Dragons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Den alebo Shark </a:t>
            </a:r>
            <a:r>
              <a:rPr sz="2400" spc="-55" dirty="0">
                <a:solidFill>
                  <a:srgbClr val="5F210F"/>
                </a:solidFill>
                <a:latin typeface="Calibri"/>
                <a:cs typeface="Calibri"/>
              </a:rPr>
              <a:t>Tank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od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predstavy,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čo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proces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podávania návrhov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zahŕňa!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alibri"/>
              <a:cs typeface="Calibri"/>
            </a:endParaRPr>
          </a:p>
          <a:p>
            <a:pPr marL="12700" marR="28575">
              <a:lnSpc>
                <a:spcPct val="100000"/>
              </a:lnSpc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45" dirty="0">
                <a:solidFill>
                  <a:srgbClr val="5F210F"/>
                </a:solidFill>
                <a:latin typeface="Calibri"/>
                <a:cs typeface="Calibri"/>
              </a:rPr>
              <a:t>nasledujúcich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prezentáciách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sa s vami podelíme 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niekoľko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kľúčových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poznatkov o tom,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ako môžete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vytvoriť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takmer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dokonalý pitch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BA4BF09A-54FB-DD60-1FDA-885F6BB45F25}"/>
              </a:ext>
            </a:extLst>
          </p:cNvPr>
          <p:cNvSpPr txBox="1"/>
          <p:nvPr/>
        </p:nvSpPr>
        <p:spPr>
          <a:xfrm>
            <a:off x="2590800" y="6495098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8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4"/>
              <a:ext cx="441959" cy="4404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9583" y="0"/>
              <a:ext cx="4852415" cy="68579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25805" y="2043973"/>
            <a:ext cx="6213475" cy="39376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243840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Pitch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zvyčajne krátka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stručná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prezentácia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ktorá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poskytuje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všetky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relevantné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realistické informácie 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tom,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PREČO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by mali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sponzori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projekt finančne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podporiť.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15"/>
              </a:spcBef>
              <a:tabLst>
                <a:tab pos="3030855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Najlepšie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prezentácie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tie,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rozprávajú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príbeh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podané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vášňou, znalosťou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témy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sebavedomím.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Vytvárajú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emocionálne spojenie 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priťahujú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ľudí,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aby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do projektu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zapojili/investovali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 marR="141605">
              <a:lnSpc>
                <a:spcPts val="2590"/>
              </a:lnSpc>
              <a:spcBef>
                <a:spcPts val="1010"/>
              </a:spcBef>
              <a:tabLst>
                <a:tab pos="3279140" algn="l"/>
              </a:tabLst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Zapojte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najlepší rozprávačský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mód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bude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kľúčom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vášmu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úspechu na ihrisku.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Ľudia,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 ľudia!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61289" y="571501"/>
            <a:ext cx="30549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A13A22"/>
                </a:solidFill>
                <a:latin typeface="Calibri"/>
                <a:cs typeface="Calibri"/>
              </a:rPr>
              <a:t>Čo </a:t>
            </a:r>
            <a:r>
              <a:rPr sz="3600" b="1" dirty="0">
                <a:solidFill>
                  <a:srgbClr val="A13A22"/>
                </a:solidFill>
                <a:latin typeface="Calibri"/>
                <a:cs typeface="Calibri"/>
              </a:rPr>
              <a:t>je to </a:t>
            </a:r>
            <a:r>
              <a:rPr sz="3600" b="1" spc="-10" dirty="0">
                <a:solidFill>
                  <a:srgbClr val="A13A22"/>
                </a:solidFill>
                <a:latin typeface="Calibri"/>
                <a:cs typeface="Calibri"/>
              </a:rPr>
              <a:t>Pitch?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CDED51EA-7F46-227C-653F-4FD837B44138}"/>
              </a:ext>
            </a:extLst>
          </p:cNvPr>
          <p:cNvSpPr txBox="1"/>
          <p:nvPr/>
        </p:nvSpPr>
        <p:spPr>
          <a:xfrm>
            <a:off x="2590800" y="6495098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192" y="291247"/>
            <a:ext cx="11269571" cy="628967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94252" y="2770886"/>
            <a:ext cx="1328420" cy="1232535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 indent="635" algn="ctr">
              <a:lnSpc>
                <a:spcPts val="3070"/>
              </a:lnSpc>
              <a:spcBef>
                <a:spcPts val="439"/>
              </a:spcBef>
            </a:pP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Vaše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riešenie/projekt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4500" y="843888"/>
            <a:ext cx="1258171" cy="927818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4765" marR="5080" indent="-12700">
              <a:lnSpc>
                <a:spcPts val="2210"/>
              </a:lnSpc>
              <a:spcBef>
                <a:spcPts val="33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Presvedčivý </a:t>
            </a:r>
            <a:r>
              <a:rPr sz="2000" dirty="0" err="1">
                <a:solidFill>
                  <a:srgbClr val="FFFFFF"/>
                </a:solidFill>
                <a:latin typeface="Calibri"/>
                <a:cs typeface="Calibri"/>
              </a:rPr>
              <a:t>príbeh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lang="sk-SK" sz="20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24765" marR="5080" indent="-12700">
              <a:lnSpc>
                <a:spcPts val="2210"/>
              </a:lnSpc>
              <a:spcBef>
                <a:spcPts val="335"/>
              </a:spcBef>
            </a:pPr>
            <a:r>
              <a:rPr sz="2000" dirty="0" err="1">
                <a:solidFill>
                  <a:srgbClr val="FFFFFF"/>
                </a:solidFill>
                <a:latin typeface="Calibri"/>
                <a:cs typeface="Calibri"/>
              </a:rPr>
              <a:t>potreba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0164" y="2972522"/>
            <a:ext cx="934719" cy="89026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635" algn="ctr">
              <a:lnSpc>
                <a:spcPct val="91800"/>
              </a:lnSpc>
              <a:spcBef>
                <a:spcPts val="3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Kto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vás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podporuje?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49437" y="4873712"/>
            <a:ext cx="1216660" cy="155575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45720" marR="39370" indent="51435" algn="ctr">
              <a:lnSpc>
                <a:spcPct val="91400"/>
              </a:lnSpc>
              <a:spcBef>
                <a:spcPts val="28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Dôkazy o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úspešnosti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projektu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ts val="1980"/>
              </a:lnSpc>
              <a:spcBef>
                <a:spcPts val="3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- aký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to bude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mať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vplyv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53289" y="2813937"/>
            <a:ext cx="1342511" cy="8879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127635" algn="just">
              <a:lnSpc>
                <a:spcPct val="91700"/>
              </a:lnSpc>
              <a:spcBef>
                <a:spcPts val="30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Ako spĺňa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priority financovania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63979" y="662400"/>
            <a:ext cx="21551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4470" marR="1955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Používajte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výrazné a/alebo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presvedčivé vizuály.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Ľudia </a:t>
            </a:r>
            <a:r>
              <a:rPr sz="1800" spc="-15" dirty="0">
                <a:solidFill>
                  <a:srgbClr val="5F210F"/>
                </a:solidFill>
                <a:latin typeface="Calibri"/>
                <a:cs typeface="Calibri"/>
              </a:rPr>
              <a:t>si zapamätajú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len 10 % toho, čo </a:t>
            </a:r>
            <a:r>
              <a:rPr sz="1800" dirty="0">
                <a:solidFill>
                  <a:srgbClr val="5F210F"/>
                </a:solidFill>
                <a:latin typeface="Calibri"/>
                <a:cs typeface="Calibri"/>
              </a:rPr>
              <a:t>počujú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82292" y="4723255"/>
            <a:ext cx="238188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Uveďte niečo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histórii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vývoja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vašej </a:t>
            </a:r>
            <a:r>
              <a:rPr sz="1800" spc="-30" dirty="0">
                <a:solidFill>
                  <a:srgbClr val="5F210F"/>
                </a:solidFill>
                <a:latin typeface="Calibri"/>
                <a:cs typeface="Calibri"/>
              </a:rPr>
              <a:t>farmy </a:t>
            </a:r>
            <a:r>
              <a:rPr sz="1800" dirty="0">
                <a:solidFill>
                  <a:srgbClr val="5F210F"/>
                </a:solidFill>
                <a:latin typeface="Calibri"/>
                <a:cs typeface="Calibri"/>
              </a:rPr>
              <a:t>a o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tom, kto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podieľa na tomto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projekte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39400" y="4931479"/>
            <a:ext cx="191388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Vyberte si </a:t>
            </a:r>
            <a:r>
              <a:rPr sz="1800" b="1" spc="-15" dirty="0">
                <a:solidFill>
                  <a:srgbClr val="5F210F"/>
                </a:solidFill>
                <a:latin typeface="Calibri"/>
                <a:cs typeface="Calibri"/>
              </a:rPr>
              <a:t>najsilnejšieho </a:t>
            </a:r>
            <a:r>
              <a:rPr sz="1800" b="1" spc="-25" dirty="0">
                <a:solidFill>
                  <a:srgbClr val="5F210F"/>
                </a:solidFill>
                <a:latin typeface="Calibri"/>
                <a:cs typeface="Calibri"/>
              </a:rPr>
              <a:t>prezentujúceho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bez ohľadu na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jeho pozíciu.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3000" y="2057400"/>
            <a:ext cx="1202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271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Poznajte svoje </a:t>
            </a:r>
            <a:r>
              <a:rPr sz="1800" spc="-15" dirty="0">
                <a:solidFill>
                  <a:srgbClr val="5F210F"/>
                </a:solidFill>
                <a:latin typeface="Calibri"/>
                <a:cs typeface="Calibri"/>
              </a:rPr>
              <a:t>náklady na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projekt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7347" y="96011"/>
            <a:ext cx="4098290" cy="1201420"/>
          </a:xfrm>
          <a:prstGeom prst="rect">
            <a:avLst/>
          </a:prstGeom>
          <a:ln w="9525">
            <a:solidFill>
              <a:srgbClr val="E2E1DB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763270" marR="623570" indent="-132715">
              <a:lnSpc>
                <a:spcPct val="100000"/>
              </a:lnSpc>
              <a:spcBef>
                <a:spcPts val="130"/>
              </a:spcBef>
            </a:pPr>
            <a:r>
              <a:rPr sz="3600" b="1" spc="-10" dirty="0">
                <a:solidFill>
                  <a:srgbClr val="A13A22"/>
                </a:solidFill>
                <a:latin typeface="Calibri"/>
                <a:cs typeface="Calibri"/>
              </a:rPr>
              <a:t>DOKONALÉ </a:t>
            </a:r>
            <a:r>
              <a:rPr sz="3600" b="1" spc="-5" dirty="0">
                <a:solidFill>
                  <a:srgbClr val="A13A22"/>
                </a:solidFill>
                <a:latin typeface="Calibri"/>
                <a:cs typeface="Calibri"/>
              </a:rPr>
              <a:t>INGREDIENCIE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8ADB01CA-D70A-091F-AFFC-453CDFE0B6A8}"/>
              </a:ext>
            </a:extLst>
          </p:cNvPr>
          <p:cNvSpPr txBox="1"/>
          <p:nvPr/>
        </p:nvSpPr>
        <p:spPr>
          <a:xfrm>
            <a:off x="2590800" y="6495098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0"/>
            <a:ext cx="4495165" cy="6858000"/>
            <a:chOff x="-4762" y="0"/>
            <a:chExt cx="449516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3657600" cy="6858000"/>
            </a:xfrm>
            <a:custGeom>
              <a:avLst/>
              <a:gdLst/>
              <a:ahLst/>
              <a:cxnLst/>
              <a:rect l="l" t="t" r="r" b="b"/>
              <a:pathLst>
                <a:path w="3657600" h="6858000">
                  <a:moveTo>
                    <a:pt x="36576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657600" y="6858000"/>
                  </a:lnTo>
                  <a:lnTo>
                    <a:pt x="36576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072" y="4781641"/>
              <a:ext cx="3584848" cy="140540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7472" y="4971465"/>
              <a:ext cx="177800" cy="54610"/>
            </a:xfrm>
            <a:custGeom>
              <a:avLst/>
              <a:gdLst/>
              <a:ahLst/>
              <a:cxnLst/>
              <a:rect l="l" t="t" r="r" b="b"/>
              <a:pathLst>
                <a:path w="177800" h="54610">
                  <a:moveTo>
                    <a:pt x="49428" y="22910"/>
                  </a:moveTo>
                  <a:lnTo>
                    <a:pt x="47561" y="14198"/>
                  </a:lnTo>
                  <a:lnTo>
                    <a:pt x="42621" y="6896"/>
                  </a:lnTo>
                  <a:lnTo>
                    <a:pt x="35521" y="1866"/>
                  </a:lnTo>
                  <a:lnTo>
                    <a:pt x="27216" y="0"/>
                  </a:lnTo>
                  <a:lnTo>
                    <a:pt x="20764" y="711"/>
                  </a:lnTo>
                  <a:lnTo>
                    <a:pt x="14325" y="4292"/>
                  </a:lnTo>
                  <a:lnTo>
                    <a:pt x="4292" y="14325"/>
                  </a:lnTo>
                  <a:lnTo>
                    <a:pt x="711" y="20764"/>
                  </a:lnTo>
                  <a:lnTo>
                    <a:pt x="711" y="27216"/>
                  </a:lnTo>
                  <a:lnTo>
                    <a:pt x="0" y="33655"/>
                  </a:lnTo>
                  <a:lnTo>
                    <a:pt x="3581" y="40106"/>
                  </a:lnTo>
                  <a:lnTo>
                    <a:pt x="10020" y="43688"/>
                  </a:lnTo>
                  <a:lnTo>
                    <a:pt x="15760" y="47980"/>
                  </a:lnTo>
                  <a:lnTo>
                    <a:pt x="24345" y="49415"/>
                  </a:lnTo>
                  <a:lnTo>
                    <a:pt x="32232" y="48691"/>
                  </a:lnTo>
                  <a:lnTo>
                    <a:pt x="40157" y="46583"/>
                  </a:lnTo>
                  <a:lnTo>
                    <a:pt x="45669" y="41440"/>
                  </a:lnTo>
                  <a:lnTo>
                    <a:pt x="48755" y="33489"/>
                  </a:lnTo>
                  <a:lnTo>
                    <a:pt x="49428" y="22910"/>
                  </a:lnTo>
                  <a:close/>
                </a:path>
                <a:path w="177800" h="54610">
                  <a:moveTo>
                    <a:pt x="177660" y="37236"/>
                  </a:moveTo>
                  <a:lnTo>
                    <a:pt x="177292" y="27635"/>
                  </a:lnTo>
                  <a:lnTo>
                    <a:pt x="172554" y="18973"/>
                  </a:lnTo>
                  <a:lnTo>
                    <a:pt x="164465" y="12458"/>
                  </a:lnTo>
                  <a:lnTo>
                    <a:pt x="154025" y="9309"/>
                  </a:lnTo>
                  <a:lnTo>
                    <a:pt x="148285" y="9309"/>
                  </a:lnTo>
                  <a:lnTo>
                    <a:pt x="146138" y="10020"/>
                  </a:lnTo>
                  <a:lnTo>
                    <a:pt x="144703" y="10020"/>
                  </a:lnTo>
                  <a:lnTo>
                    <a:pt x="143268" y="10744"/>
                  </a:lnTo>
                  <a:lnTo>
                    <a:pt x="142557" y="10744"/>
                  </a:lnTo>
                  <a:lnTo>
                    <a:pt x="141122" y="11455"/>
                  </a:lnTo>
                  <a:lnTo>
                    <a:pt x="136829" y="15748"/>
                  </a:lnTo>
                  <a:lnTo>
                    <a:pt x="134670" y="20053"/>
                  </a:lnTo>
                  <a:lnTo>
                    <a:pt x="133248" y="25057"/>
                  </a:lnTo>
                  <a:lnTo>
                    <a:pt x="131813" y="32943"/>
                  </a:lnTo>
                  <a:lnTo>
                    <a:pt x="133248" y="39382"/>
                  </a:lnTo>
                  <a:lnTo>
                    <a:pt x="143268" y="49415"/>
                  </a:lnTo>
                  <a:lnTo>
                    <a:pt x="149720" y="52273"/>
                  </a:lnTo>
                  <a:lnTo>
                    <a:pt x="158318" y="54419"/>
                  </a:lnTo>
                  <a:lnTo>
                    <a:pt x="165874" y="54356"/>
                  </a:lnTo>
                  <a:lnTo>
                    <a:pt x="171488" y="50660"/>
                  </a:lnTo>
                  <a:lnTo>
                    <a:pt x="175348" y="44551"/>
                  </a:lnTo>
                  <a:lnTo>
                    <a:pt x="177660" y="37236"/>
                  </a:lnTo>
                  <a:close/>
                </a:path>
              </a:pathLst>
            </a:custGeom>
            <a:solidFill>
              <a:srgbClr val="404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152900"/>
              <a:ext cx="986790" cy="723900"/>
            </a:xfrm>
            <a:custGeom>
              <a:avLst/>
              <a:gdLst/>
              <a:ahLst/>
              <a:cxnLst/>
              <a:rect l="l" t="t" r="r" b="b"/>
              <a:pathLst>
                <a:path w="986790" h="723900">
                  <a:moveTo>
                    <a:pt x="39293" y="17157"/>
                  </a:moveTo>
                  <a:lnTo>
                    <a:pt x="37858" y="11430"/>
                  </a:lnTo>
                  <a:lnTo>
                    <a:pt x="34277" y="7848"/>
                  </a:lnTo>
                  <a:lnTo>
                    <a:pt x="32131" y="4991"/>
                  </a:lnTo>
                  <a:lnTo>
                    <a:pt x="29972" y="3556"/>
                  </a:lnTo>
                  <a:lnTo>
                    <a:pt x="26390" y="2120"/>
                  </a:lnTo>
                  <a:lnTo>
                    <a:pt x="23533" y="685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46901"/>
                  </a:lnTo>
                  <a:lnTo>
                    <a:pt x="1320" y="47955"/>
                  </a:lnTo>
                  <a:lnTo>
                    <a:pt x="4191" y="50101"/>
                  </a:lnTo>
                  <a:lnTo>
                    <a:pt x="7048" y="50825"/>
                  </a:lnTo>
                  <a:lnTo>
                    <a:pt x="9918" y="52260"/>
                  </a:lnTo>
                  <a:lnTo>
                    <a:pt x="16370" y="52260"/>
                  </a:lnTo>
                  <a:lnTo>
                    <a:pt x="22098" y="50825"/>
                  </a:lnTo>
                  <a:lnTo>
                    <a:pt x="27825" y="47244"/>
                  </a:lnTo>
                  <a:lnTo>
                    <a:pt x="32842" y="40792"/>
                  </a:lnTo>
                  <a:lnTo>
                    <a:pt x="37147" y="35788"/>
                  </a:lnTo>
                  <a:lnTo>
                    <a:pt x="38569" y="28625"/>
                  </a:lnTo>
                  <a:lnTo>
                    <a:pt x="39293" y="22885"/>
                  </a:lnTo>
                  <a:lnTo>
                    <a:pt x="39293" y="17157"/>
                  </a:lnTo>
                  <a:close/>
                </a:path>
                <a:path w="986790" h="723900">
                  <a:moveTo>
                    <a:pt x="162966" y="89687"/>
                  </a:moveTo>
                  <a:lnTo>
                    <a:pt x="161531" y="79375"/>
                  </a:lnTo>
                  <a:lnTo>
                    <a:pt x="155917" y="70015"/>
                  </a:lnTo>
                  <a:lnTo>
                    <a:pt x="146748" y="62992"/>
                  </a:lnTo>
                  <a:lnTo>
                    <a:pt x="138557" y="60401"/>
                  </a:lnTo>
                  <a:lnTo>
                    <a:pt x="130632" y="61023"/>
                  </a:lnTo>
                  <a:lnTo>
                    <a:pt x="123786" y="64604"/>
                  </a:lnTo>
                  <a:lnTo>
                    <a:pt x="118808" y="70878"/>
                  </a:lnTo>
                  <a:lnTo>
                    <a:pt x="115925" y="82156"/>
                  </a:lnTo>
                  <a:lnTo>
                    <a:pt x="117741" y="92354"/>
                  </a:lnTo>
                  <a:lnTo>
                    <a:pt x="123850" y="101485"/>
                  </a:lnTo>
                  <a:lnTo>
                    <a:pt x="133858" y="109550"/>
                  </a:lnTo>
                  <a:lnTo>
                    <a:pt x="141617" y="112407"/>
                  </a:lnTo>
                  <a:lnTo>
                    <a:pt x="148628" y="110985"/>
                  </a:lnTo>
                  <a:lnTo>
                    <a:pt x="154711" y="106324"/>
                  </a:lnTo>
                  <a:lnTo>
                    <a:pt x="159651" y="99517"/>
                  </a:lnTo>
                  <a:lnTo>
                    <a:pt x="162966" y="89687"/>
                  </a:lnTo>
                  <a:close/>
                </a:path>
                <a:path w="986790" h="723900">
                  <a:moveTo>
                    <a:pt x="279996" y="184023"/>
                  </a:moveTo>
                  <a:lnTo>
                    <a:pt x="264960" y="157530"/>
                  </a:lnTo>
                  <a:lnTo>
                    <a:pt x="264236" y="157530"/>
                  </a:lnTo>
                  <a:lnTo>
                    <a:pt x="263525" y="156819"/>
                  </a:lnTo>
                  <a:lnTo>
                    <a:pt x="262089" y="156095"/>
                  </a:lnTo>
                  <a:lnTo>
                    <a:pt x="256362" y="151803"/>
                  </a:lnTo>
                  <a:lnTo>
                    <a:pt x="249199" y="148932"/>
                  </a:lnTo>
                  <a:lnTo>
                    <a:pt x="240601" y="153949"/>
                  </a:lnTo>
                  <a:lnTo>
                    <a:pt x="235839" y="158153"/>
                  </a:lnTo>
                  <a:lnTo>
                    <a:pt x="232625" y="163969"/>
                  </a:lnTo>
                  <a:lnTo>
                    <a:pt x="231432" y="170865"/>
                  </a:lnTo>
                  <a:lnTo>
                    <a:pt x="232714" y="178295"/>
                  </a:lnTo>
                  <a:lnTo>
                    <a:pt x="265176" y="203746"/>
                  </a:lnTo>
                  <a:lnTo>
                    <a:pt x="271767" y="201218"/>
                  </a:lnTo>
                  <a:lnTo>
                    <a:pt x="276733" y="195999"/>
                  </a:lnTo>
                  <a:lnTo>
                    <a:pt x="279285" y="189039"/>
                  </a:lnTo>
                  <a:lnTo>
                    <a:pt x="279996" y="184023"/>
                  </a:lnTo>
                  <a:close/>
                </a:path>
                <a:path w="986790" h="723900">
                  <a:moveTo>
                    <a:pt x="411822" y="269963"/>
                  </a:moveTo>
                  <a:lnTo>
                    <a:pt x="411099" y="266382"/>
                  </a:lnTo>
                  <a:lnTo>
                    <a:pt x="409663" y="263525"/>
                  </a:lnTo>
                  <a:lnTo>
                    <a:pt x="408241" y="259943"/>
                  </a:lnTo>
                  <a:lnTo>
                    <a:pt x="405371" y="257797"/>
                  </a:lnTo>
                  <a:lnTo>
                    <a:pt x="403225" y="255638"/>
                  </a:lnTo>
                  <a:lnTo>
                    <a:pt x="398919" y="253492"/>
                  </a:lnTo>
                  <a:lnTo>
                    <a:pt x="396062" y="251345"/>
                  </a:lnTo>
                  <a:lnTo>
                    <a:pt x="393192" y="249910"/>
                  </a:lnTo>
                  <a:lnTo>
                    <a:pt x="384594" y="244906"/>
                  </a:lnTo>
                  <a:lnTo>
                    <a:pt x="377431" y="247053"/>
                  </a:lnTo>
                  <a:lnTo>
                    <a:pt x="373126" y="262089"/>
                  </a:lnTo>
                  <a:lnTo>
                    <a:pt x="372414" y="267106"/>
                  </a:lnTo>
                  <a:lnTo>
                    <a:pt x="373849" y="272110"/>
                  </a:lnTo>
                  <a:lnTo>
                    <a:pt x="376262" y="278739"/>
                  </a:lnTo>
                  <a:lnTo>
                    <a:pt x="380834" y="284289"/>
                  </a:lnTo>
                  <a:lnTo>
                    <a:pt x="386740" y="288226"/>
                  </a:lnTo>
                  <a:lnTo>
                    <a:pt x="393192" y="290017"/>
                  </a:lnTo>
                  <a:lnTo>
                    <a:pt x="402501" y="290017"/>
                  </a:lnTo>
                  <a:lnTo>
                    <a:pt x="408241" y="284289"/>
                  </a:lnTo>
                  <a:lnTo>
                    <a:pt x="411099" y="277126"/>
                  </a:lnTo>
                  <a:lnTo>
                    <a:pt x="411822" y="273545"/>
                  </a:lnTo>
                  <a:lnTo>
                    <a:pt x="411822" y="269963"/>
                  </a:lnTo>
                  <a:close/>
                </a:path>
                <a:path w="986790" h="723900">
                  <a:moveTo>
                    <a:pt x="538759" y="355320"/>
                  </a:moveTo>
                  <a:lnTo>
                    <a:pt x="513283" y="332816"/>
                  </a:lnTo>
                  <a:lnTo>
                    <a:pt x="506120" y="335076"/>
                  </a:lnTo>
                  <a:lnTo>
                    <a:pt x="500646" y="340156"/>
                  </a:lnTo>
                  <a:lnTo>
                    <a:pt x="497674" y="347662"/>
                  </a:lnTo>
                  <a:lnTo>
                    <a:pt x="497243" y="356171"/>
                  </a:lnTo>
                  <a:lnTo>
                    <a:pt x="499237" y="364020"/>
                  </a:lnTo>
                  <a:lnTo>
                    <a:pt x="503516" y="369519"/>
                  </a:lnTo>
                  <a:lnTo>
                    <a:pt x="510679" y="371983"/>
                  </a:lnTo>
                  <a:lnTo>
                    <a:pt x="519455" y="371043"/>
                  </a:lnTo>
                  <a:lnTo>
                    <a:pt x="528497" y="366991"/>
                  </a:lnTo>
                  <a:lnTo>
                    <a:pt x="536473" y="360210"/>
                  </a:lnTo>
                  <a:lnTo>
                    <a:pt x="538759" y="355320"/>
                  </a:lnTo>
                  <a:close/>
                </a:path>
                <a:path w="986790" h="723900">
                  <a:moveTo>
                    <a:pt x="646798" y="431825"/>
                  </a:moveTo>
                  <a:lnTo>
                    <a:pt x="624865" y="400392"/>
                  </a:lnTo>
                  <a:lnTo>
                    <a:pt x="618591" y="401472"/>
                  </a:lnTo>
                  <a:lnTo>
                    <a:pt x="613511" y="405384"/>
                  </a:lnTo>
                  <a:lnTo>
                    <a:pt x="610260" y="411772"/>
                  </a:lnTo>
                  <a:lnTo>
                    <a:pt x="609904" y="418503"/>
                  </a:lnTo>
                  <a:lnTo>
                    <a:pt x="611695" y="425907"/>
                  </a:lnTo>
                  <a:lnTo>
                    <a:pt x="615099" y="432511"/>
                  </a:lnTo>
                  <a:lnTo>
                    <a:pt x="619569" y="436829"/>
                  </a:lnTo>
                  <a:lnTo>
                    <a:pt x="625297" y="440410"/>
                  </a:lnTo>
                  <a:lnTo>
                    <a:pt x="631037" y="441134"/>
                  </a:lnTo>
                  <a:lnTo>
                    <a:pt x="636765" y="438264"/>
                  </a:lnTo>
                  <a:lnTo>
                    <a:pt x="641781" y="435406"/>
                  </a:lnTo>
                  <a:lnTo>
                    <a:pt x="646798" y="431825"/>
                  </a:lnTo>
                  <a:close/>
                </a:path>
                <a:path w="986790" h="723900">
                  <a:moveTo>
                    <a:pt x="776020" y="518477"/>
                  </a:moveTo>
                  <a:lnTo>
                    <a:pt x="774458" y="510146"/>
                  </a:lnTo>
                  <a:lnTo>
                    <a:pt x="770013" y="503440"/>
                  </a:lnTo>
                  <a:lnTo>
                    <a:pt x="764527" y="499821"/>
                  </a:lnTo>
                  <a:lnTo>
                    <a:pt x="758913" y="498690"/>
                  </a:lnTo>
                  <a:lnTo>
                    <a:pt x="753287" y="500113"/>
                  </a:lnTo>
                  <a:lnTo>
                    <a:pt x="747801" y="504151"/>
                  </a:lnTo>
                  <a:lnTo>
                    <a:pt x="743127" y="511340"/>
                  </a:lnTo>
                  <a:lnTo>
                    <a:pt x="741006" y="519188"/>
                  </a:lnTo>
                  <a:lnTo>
                    <a:pt x="741565" y="526516"/>
                  </a:lnTo>
                  <a:lnTo>
                    <a:pt x="744943" y="532079"/>
                  </a:lnTo>
                  <a:lnTo>
                    <a:pt x="750989" y="535432"/>
                  </a:lnTo>
                  <a:lnTo>
                    <a:pt x="758367" y="536829"/>
                  </a:lnTo>
                  <a:lnTo>
                    <a:pt x="765492" y="536219"/>
                  </a:lnTo>
                  <a:lnTo>
                    <a:pt x="770737" y="533514"/>
                  </a:lnTo>
                  <a:lnTo>
                    <a:pt x="774750" y="526796"/>
                  </a:lnTo>
                  <a:lnTo>
                    <a:pt x="776020" y="518477"/>
                  </a:lnTo>
                  <a:close/>
                </a:path>
                <a:path w="986790" h="723900">
                  <a:moveTo>
                    <a:pt x="876046" y="623747"/>
                  </a:moveTo>
                  <a:lnTo>
                    <a:pt x="850049" y="603072"/>
                  </a:lnTo>
                  <a:lnTo>
                    <a:pt x="844524" y="605129"/>
                  </a:lnTo>
                  <a:lnTo>
                    <a:pt x="838784" y="609422"/>
                  </a:lnTo>
                  <a:lnTo>
                    <a:pt x="836637" y="620890"/>
                  </a:lnTo>
                  <a:lnTo>
                    <a:pt x="840219" y="624471"/>
                  </a:lnTo>
                  <a:lnTo>
                    <a:pt x="843800" y="628764"/>
                  </a:lnTo>
                  <a:lnTo>
                    <a:pt x="850252" y="631634"/>
                  </a:lnTo>
                  <a:lnTo>
                    <a:pt x="861720" y="633056"/>
                  </a:lnTo>
                  <a:lnTo>
                    <a:pt x="867448" y="631634"/>
                  </a:lnTo>
                  <a:lnTo>
                    <a:pt x="871029" y="628764"/>
                  </a:lnTo>
                  <a:lnTo>
                    <a:pt x="876046" y="623747"/>
                  </a:lnTo>
                  <a:close/>
                </a:path>
                <a:path w="986790" h="723900">
                  <a:moveTo>
                    <a:pt x="986370" y="701103"/>
                  </a:moveTo>
                  <a:lnTo>
                    <a:pt x="983500" y="695375"/>
                  </a:lnTo>
                  <a:lnTo>
                    <a:pt x="979208" y="690359"/>
                  </a:lnTo>
                  <a:lnTo>
                    <a:pt x="973709" y="686435"/>
                  </a:lnTo>
                  <a:lnTo>
                    <a:pt x="967473" y="685253"/>
                  </a:lnTo>
                  <a:lnTo>
                    <a:pt x="961377" y="686625"/>
                  </a:lnTo>
                  <a:lnTo>
                    <a:pt x="956284" y="690359"/>
                  </a:lnTo>
                  <a:lnTo>
                    <a:pt x="951979" y="693940"/>
                  </a:lnTo>
                  <a:lnTo>
                    <a:pt x="950544" y="698233"/>
                  </a:lnTo>
                  <a:lnTo>
                    <a:pt x="950544" y="706831"/>
                  </a:lnTo>
                  <a:lnTo>
                    <a:pt x="952690" y="711123"/>
                  </a:lnTo>
                  <a:lnTo>
                    <a:pt x="956284" y="715416"/>
                  </a:lnTo>
                  <a:lnTo>
                    <a:pt x="961796" y="720915"/>
                  </a:lnTo>
                  <a:lnTo>
                    <a:pt x="967651" y="723392"/>
                  </a:lnTo>
                  <a:lnTo>
                    <a:pt x="973912" y="722769"/>
                  </a:lnTo>
                  <a:lnTo>
                    <a:pt x="980630" y="718997"/>
                  </a:lnTo>
                  <a:lnTo>
                    <a:pt x="984211" y="716140"/>
                  </a:lnTo>
                  <a:lnTo>
                    <a:pt x="986370" y="711847"/>
                  </a:lnTo>
                  <a:lnTo>
                    <a:pt x="986370" y="701103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496811"/>
              <a:ext cx="4485640" cy="277495"/>
            </a:xfrm>
            <a:custGeom>
              <a:avLst/>
              <a:gdLst/>
              <a:ahLst/>
              <a:cxnLst/>
              <a:rect l="l" t="t" r="r" b="b"/>
              <a:pathLst>
                <a:path w="4485640" h="277495">
                  <a:moveTo>
                    <a:pt x="0" y="0"/>
                  </a:moveTo>
                  <a:lnTo>
                    <a:pt x="4485132" y="0"/>
                  </a:lnTo>
                  <a:lnTo>
                    <a:pt x="4485132" y="277367"/>
                  </a:lnTo>
                  <a:lnTo>
                    <a:pt x="0" y="277367"/>
                  </a:lnTo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71685" y="6521205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96595" y="6414515"/>
            <a:ext cx="3274060" cy="443865"/>
            <a:chOff x="196595" y="6414515"/>
            <a:chExt cx="3274060" cy="44386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595" y="6414515"/>
              <a:ext cx="440435" cy="4419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8188" y="6419087"/>
              <a:ext cx="441959" cy="438912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05281" y="732824"/>
            <a:ext cx="2420620" cy="254952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algn="ctr">
              <a:lnSpc>
                <a:spcPts val="3890"/>
              </a:lnSpc>
              <a:spcBef>
                <a:spcPts val="585"/>
              </a:spcBef>
            </a:pPr>
            <a:r>
              <a:rPr sz="3600" b="1" spc="-5" dirty="0">
                <a:solidFill>
                  <a:srgbClr val="A13A22"/>
                </a:solidFill>
                <a:latin typeface="Calibri"/>
                <a:cs typeface="Calibri"/>
              </a:rPr>
              <a:t>Vyrovnávanie sa </a:t>
            </a:r>
            <a:r>
              <a:rPr sz="3600" b="1" dirty="0">
                <a:solidFill>
                  <a:srgbClr val="A13A22"/>
                </a:solidFill>
                <a:latin typeface="Calibri"/>
                <a:cs typeface="Calibri"/>
              </a:rPr>
              <a:t>s </a:t>
            </a:r>
            <a:r>
              <a:rPr sz="3600" b="1" spc="-5" dirty="0">
                <a:solidFill>
                  <a:srgbClr val="A13A22"/>
                </a:solidFill>
                <a:latin typeface="Calibri"/>
                <a:cs typeface="Calibri"/>
              </a:rPr>
              <a:t>NIE...berte </a:t>
            </a:r>
            <a:r>
              <a:rPr sz="3600" b="1" dirty="0">
                <a:solidFill>
                  <a:srgbClr val="A13A22"/>
                </a:solidFill>
                <a:latin typeface="Calibri"/>
                <a:cs typeface="Calibri"/>
              </a:rPr>
              <a:t>to </a:t>
            </a:r>
            <a:r>
              <a:rPr sz="3600" b="1" spc="-5" dirty="0">
                <a:solidFill>
                  <a:srgbClr val="A13A22"/>
                </a:solidFill>
                <a:latin typeface="Calibri"/>
                <a:cs typeface="Calibri"/>
              </a:rPr>
              <a:t>ako </a:t>
            </a:r>
            <a:r>
              <a:rPr sz="3600" b="1" spc="-10" dirty="0">
                <a:solidFill>
                  <a:srgbClr val="A13A22"/>
                </a:solidFill>
                <a:latin typeface="Calibri"/>
                <a:cs typeface="Calibri"/>
              </a:rPr>
              <a:t>skúsenosť, </a:t>
            </a:r>
            <a:r>
              <a:rPr sz="3600" b="1" spc="-5" dirty="0">
                <a:solidFill>
                  <a:srgbClr val="A13A22"/>
                </a:solidFill>
                <a:latin typeface="Calibri"/>
                <a:cs typeface="Calibri"/>
              </a:rPr>
              <a:t>nie ako </a:t>
            </a:r>
            <a:r>
              <a:rPr sz="3600" b="1" spc="-15" dirty="0">
                <a:solidFill>
                  <a:srgbClr val="A13A22"/>
                </a:solidFill>
                <a:latin typeface="Calibri"/>
                <a:cs typeface="Calibri"/>
              </a:rPr>
              <a:t>zlyhanie!!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32244" y="731300"/>
            <a:ext cx="7265670" cy="97663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7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Ak recept nie je správny 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nezískate grant,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crowdfundingový alebo bankový úver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nezabudnite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využiť tieto odmietnutia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skúsenosť na učenie!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32244" y="1901732"/>
            <a:ext cx="7438390" cy="156210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660"/>
              </a:spcBef>
              <a:tabLst>
                <a:tab pos="5119370" algn="l"/>
                <a:tab pos="6110605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Stretnutie 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odmietnutím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byť skľučujúce. Nenechajte sa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ním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však znechutiť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Zvážte tieto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kroky, aby ste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zvýšili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šance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opätovné posúdenie,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zlepšili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 potenciál na získanie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financovania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budúcnosti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vo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všeobecnosti zmiernili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stres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zabezpečovaní financovania.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32244" y="3657380"/>
            <a:ext cx="7374890" cy="243967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660"/>
              </a:spcBef>
            </a:pP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Zamyslite sa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nad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svojím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prístupom,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buďte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sebe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úprimní.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Ponáhľali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žiadosťou?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Naozaj ste si mysleli, že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splnili priority, alebo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ste si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písaní 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svojom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projekte nepočínali spravodlivo?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 marL="12700" marR="421640" algn="just">
              <a:lnSpc>
                <a:spcPts val="2300"/>
              </a:lnSpc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Požiadajte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spätnú väzbu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aj v prípade,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že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 zamietavom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liste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 uvedený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dôvod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zamietnutia, požiadanie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ústnu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spätnú väzbu vám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niekedy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prinesie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úplnejšiu a otvorenejšiu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odpoveď.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08760"/>
            <a:ext cx="12192000" cy="5349240"/>
            <a:chOff x="0" y="1508760"/>
            <a:chExt cx="12192000" cy="5349240"/>
          </a:xfrm>
        </p:grpSpPr>
        <p:sp>
          <p:nvSpPr>
            <p:cNvPr id="3" name="object 3"/>
            <p:cNvSpPr/>
            <p:nvPr/>
          </p:nvSpPr>
          <p:spPr>
            <a:xfrm>
              <a:off x="0" y="1508760"/>
              <a:ext cx="12192000" cy="5349240"/>
            </a:xfrm>
            <a:custGeom>
              <a:avLst/>
              <a:gdLst/>
              <a:ahLst/>
              <a:cxnLst/>
              <a:rect l="l" t="t" r="r" b="b"/>
              <a:pathLst>
                <a:path w="12192000" h="5349240">
                  <a:moveTo>
                    <a:pt x="12192000" y="0"/>
                  </a:moveTo>
                  <a:lnTo>
                    <a:pt x="0" y="0"/>
                  </a:lnTo>
                  <a:lnTo>
                    <a:pt x="0" y="5349240"/>
                  </a:lnTo>
                  <a:lnTo>
                    <a:pt x="12192000" y="534924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144" y="4483608"/>
            <a:ext cx="7728584" cy="2374900"/>
            <a:chOff x="9144" y="4483608"/>
            <a:chExt cx="7728584" cy="23749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2"/>
              <a:ext cx="440435" cy="4419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7" y="6385572"/>
              <a:ext cx="441947" cy="44194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" y="4483608"/>
              <a:ext cx="2881884" cy="2374392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6668006" y="3087341"/>
            <a:ext cx="5266690" cy="1803058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065" marR="5080" algn="ctr">
              <a:lnSpc>
                <a:spcPts val="3460"/>
              </a:lnSpc>
              <a:spcBef>
                <a:spcPts val="535"/>
              </a:spcBef>
            </a:pPr>
            <a:r>
              <a:rPr spc="-5" dirty="0"/>
              <a:t>26-krát som </a:t>
            </a:r>
            <a:r>
              <a:rPr dirty="0"/>
              <a:t>bol </a:t>
            </a:r>
            <a:r>
              <a:rPr spc="-15" dirty="0"/>
              <a:t>poverený, </a:t>
            </a:r>
            <a:r>
              <a:rPr spc="-25" dirty="0"/>
              <a:t>aby som </a:t>
            </a:r>
            <a:r>
              <a:rPr spc="-5" dirty="0"/>
              <a:t>vystrelil </a:t>
            </a:r>
            <a:r>
              <a:rPr spc="-10" dirty="0"/>
              <a:t>víťaznú </a:t>
            </a:r>
            <a:r>
              <a:rPr spc="-5" dirty="0"/>
              <a:t>strelu </a:t>
            </a:r>
            <a:r>
              <a:rPr i="1" spc="-5" dirty="0"/>
              <a:t>a </a:t>
            </a:r>
            <a:r>
              <a:rPr i="1" dirty="0"/>
              <a:t>netrafil som. </a:t>
            </a:r>
            <a:r>
              <a:rPr i="1" spc="-5" dirty="0"/>
              <a:t>V </a:t>
            </a:r>
            <a:r>
              <a:rPr i="1" spc="-15" dirty="0"/>
              <a:t>živote </a:t>
            </a:r>
            <a:r>
              <a:rPr i="1" spc="-5" dirty="0"/>
              <a:t>som </a:t>
            </a:r>
            <a:r>
              <a:rPr i="1" spc="-10" dirty="0"/>
              <a:t>zlyhal </a:t>
            </a:r>
            <a:r>
              <a:rPr i="1" spc="-5" dirty="0"/>
              <a:t>znova a znova a znova.</a:t>
            </a:r>
          </a:p>
          <a:p>
            <a:pPr marL="5080" algn="ctr">
              <a:lnSpc>
                <a:spcPts val="3400"/>
              </a:lnSpc>
            </a:pPr>
            <a:r>
              <a:rPr b="1" dirty="0">
                <a:latin typeface="Calibri"/>
                <a:cs typeface="Calibri"/>
              </a:rPr>
              <a:t>A </a:t>
            </a:r>
            <a:r>
              <a:rPr b="1" spc="-15" dirty="0">
                <a:latin typeface="Calibri"/>
                <a:cs typeface="Calibri"/>
              </a:rPr>
              <a:t>preto </a:t>
            </a:r>
            <a:r>
              <a:rPr b="1" spc="-10" dirty="0" err="1">
                <a:latin typeface="Calibri"/>
                <a:cs typeface="Calibri"/>
              </a:rPr>
              <a:t>sa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mi</a:t>
            </a:r>
            <a:r>
              <a:rPr b="1" spc="-10" dirty="0">
                <a:latin typeface="Calibri"/>
                <a:cs typeface="Calibri"/>
              </a:rPr>
              <a:t> darí!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06543" y="1602914"/>
            <a:ext cx="11238865" cy="23519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0" spc="-5887" baseline="1620" dirty="0">
                <a:solidFill>
                  <a:srgbClr val="6C6A39"/>
                </a:solidFill>
                <a:latin typeface="Calibri"/>
                <a:cs typeface="Calibri"/>
              </a:rPr>
              <a:t>“</a:t>
            </a:r>
            <a:r>
              <a:rPr sz="3200" i="1" dirty="0">
                <a:solidFill>
                  <a:srgbClr val="5F210F"/>
                </a:solidFill>
                <a:latin typeface="Calibri"/>
                <a:cs typeface="Calibri"/>
              </a:rPr>
              <a:t>Počas svojej </a:t>
            </a:r>
            <a:r>
              <a:rPr sz="3200" i="1" spc="-260" dirty="0">
                <a:solidFill>
                  <a:srgbClr val="5F210F"/>
                </a:solidFill>
                <a:latin typeface="Calibri"/>
                <a:cs typeface="Calibri"/>
              </a:rPr>
              <a:t>kariéry </a:t>
            </a:r>
            <a:r>
              <a:rPr sz="3200" i="1" dirty="0">
                <a:solidFill>
                  <a:srgbClr val="5F210F"/>
                </a:solidFill>
                <a:latin typeface="Calibri"/>
                <a:cs typeface="Calibri"/>
              </a:rPr>
              <a:t>som minul viac ako </a:t>
            </a:r>
            <a:r>
              <a:rPr sz="3200" i="1" spc="-5" dirty="0">
                <a:solidFill>
                  <a:srgbClr val="5F210F"/>
                </a:solidFill>
                <a:latin typeface="Calibri"/>
                <a:cs typeface="Calibri"/>
              </a:rPr>
              <a:t>9 </a:t>
            </a:r>
            <a:r>
              <a:rPr sz="3200" i="1" dirty="0">
                <a:solidFill>
                  <a:srgbClr val="5F210F"/>
                </a:solidFill>
                <a:latin typeface="Calibri"/>
                <a:cs typeface="Calibri"/>
              </a:rPr>
              <a:t>00</a:t>
            </a:r>
            <a:r>
              <a:rPr lang="sk-SK" sz="3200" i="1" dirty="0">
                <a:solidFill>
                  <a:srgbClr val="5F210F"/>
                </a:solidFill>
                <a:latin typeface="Calibri"/>
                <a:cs typeface="Calibri"/>
              </a:rPr>
              <a:t>0 </a:t>
            </a:r>
            <a:r>
              <a:rPr sz="3200" i="1" spc="-5" dirty="0" err="1">
                <a:solidFill>
                  <a:srgbClr val="5F210F"/>
                </a:solidFill>
                <a:latin typeface="Calibri"/>
                <a:cs typeface="Calibri"/>
              </a:rPr>
              <a:t>striel</a:t>
            </a:r>
            <a:r>
              <a:rPr sz="3200" i="1" dirty="0">
                <a:solidFill>
                  <a:srgbClr val="5F210F"/>
                </a:solidFill>
                <a:latin typeface="Calibri"/>
                <a:cs typeface="Calibri"/>
              </a:rPr>
              <a:t>. Prehral som </a:t>
            </a:r>
            <a:r>
              <a:rPr sz="3200" i="1" dirty="0" err="1">
                <a:solidFill>
                  <a:srgbClr val="5F210F"/>
                </a:solidFill>
                <a:latin typeface="Calibri"/>
                <a:cs typeface="Calibri"/>
              </a:rPr>
              <a:t>takmer</a:t>
            </a:r>
            <a:r>
              <a:rPr sz="3200" i="1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z="3200" i="1" spc="-5" dirty="0">
                <a:solidFill>
                  <a:srgbClr val="5F210F"/>
                </a:solidFill>
                <a:latin typeface="Calibri"/>
                <a:cs typeface="Calibri"/>
              </a:rPr>
              <a:t>300</a:t>
            </a:r>
            <a:r>
              <a:rPr lang="sk-SK" sz="3200" i="1" spc="-5" dirty="0">
                <a:solidFill>
                  <a:srgbClr val="5F210F"/>
                </a:solidFill>
                <a:latin typeface="Calibri"/>
                <a:cs typeface="Calibri"/>
              </a:rPr>
              <a:t> zápasov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Správny prístup</a:t>
            </a:r>
            <a:r>
              <a:rPr spc="5" dirty="0"/>
              <a:t>.</a:t>
            </a:r>
            <a:r>
              <a:rPr dirty="0"/>
              <a:t>..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205607" y="4032225"/>
            <a:ext cx="66357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0" dirty="0">
                <a:solidFill>
                  <a:srgbClr val="6C6A39"/>
                </a:solidFill>
                <a:latin typeface="Calibri"/>
                <a:cs typeface="Calibri"/>
              </a:rPr>
              <a:t>"</a:t>
            </a:r>
            <a:endParaRPr sz="1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89655" y="5495945"/>
            <a:ext cx="46501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Michael </a:t>
            </a:r>
            <a:r>
              <a:rPr sz="2400" spc="-10" dirty="0">
                <a:latin typeface="Calibri"/>
                <a:cs typeface="Calibri"/>
              </a:rPr>
              <a:t>Jordan, </a:t>
            </a:r>
            <a:r>
              <a:rPr sz="2400" spc="-5" dirty="0">
                <a:latin typeface="Calibri"/>
                <a:cs typeface="Calibri"/>
              </a:rPr>
              <a:t>americký </a:t>
            </a:r>
            <a:r>
              <a:rPr sz="2400" spc="-10" dirty="0">
                <a:latin typeface="Calibri"/>
                <a:cs typeface="Calibri"/>
              </a:rPr>
              <a:t>podnikateľ </a:t>
            </a:r>
            <a:r>
              <a:rPr sz="2400" spc="-5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bývalý </a:t>
            </a:r>
            <a:r>
              <a:rPr sz="2400" spc="-15" dirty="0">
                <a:latin typeface="Calibri"/>
                <a:cs typeface="Calibri"/>
              </a:rPr>
              <a:t>profesionálny basketbalista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0"/>
            <a:ext cx="4495165" cy="6858000"/>
            <a:chOff x="-4762" y="0"/>
            <a:chExt cx="449516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3657600" cy="6858000"/>
            </a:xfrm>
            <a:custGeom>
              <a:avLst/>
              <a:gdLst/>
              <a:ahLst/>
              <a:cxnLst/>
              <a:rect l="l" t="t" r="r" b="b"/>
              <a:pathLst>
                <a:path w="3657600" h="6858000">
                  <a:moveTo>
                    <a:pt x="36576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657600" y="6858000"/>
                  </a:lnTo>
                  <a:lnTo>
                    <a:pt x="36576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072" y="4781641"/>
              <a:ext cx="3584848" cy="140540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7472" y="4971465"/>
              <a:ext cx="177800" cy="54610"/>
            </a:xfrm>
            <a:custGeom>
              <a:avLst/>
              <a:gdLst/>
              <a:ahLst/>
              <a:cxnLst/>
              <a:rect l="l" t="t" r="r" b="b"/>
              <a:pathLst>
                <a:path w="177800" h="54610">
                  <a:moveTo>
                    <a:pt x="49428" y="22910"/>
                  </a:moveTo>
                  <a:lnTo>
                    <a:pt x="47561" y="14198"/>
                  </a:lnTo>
                  <a:lnTo>
                    <a:pt x="42621" y="6896"/>
                  </a:lnTo>
                  <a:lnTo>
                    <a:pt x="35521" y="1866"/>
                  </a:lnTo>
                  <a:lnTo>
                    <a:pt x="27216" y="0"/>
                  </a:lnTo>
                  <a:lnTo>
                    <a:pt x="20764" y="711"/>
                  </a:lnTo>
                  <a:lnTo>
                    <a:pt x="14325" y="4292"/>
                  </a:lnTo>
                  <a:lnTo>
                    <a:pt x="4292" y="14325"/>
                  </a:lnTo>
                  <a:lnTo>
                    <a:pt x="711" y="20764"/>
                  </a:lnTo>
                  <a:lnTo>
                    <a:pt x="711" y="27216"/>
                  </a:lnTo>
                  <a:lnTo>
                    <a:pt x="0" y="33655"/>
                  </a:lnTo>
                  <a:lnTo>
                    <a:pt x="3581" y="40106"/>
                  </a:lnTo>
                  <a:lnTo>
                    <a:pt x="10020" y="43688"/>
                  </a:lnTo>
                  <a:lnTo>
                    <a:pt x="15760" y="47980"/>
                  </a:lnTo>
                  <a:lnTo>
                    <a:pt x="24345" y="49415"/>
                  </a:lnTo>
                  <a:lnTo>
                    <a:pt x="32232" y="48691"/>
                  </a:lnTo>
                  <a:lnTo>
                    <a:pt x="40157" y="46583"/>
                  </a:lnTo>
                  <a:lnTo>
                    <a:pt x="45669" y="41440"/>
                  </a:lnTo>
                  <a:lnTo>
                    <a:pt x="48755" y="33489"/>
                  </a:lnTo>
                  <a:lnTo>
                    <a:pt x="49428" y="22910"/>
                  </a:lnTo>
                  <a:close/>
                </a:path>
                <a:path w="177800" h="54610">
                  <a:moveTo>
                    <a:pt x="177660" y="37236"/>
                  </a:moveTo>
                  <a:lnTo>
                    <a:pt x="177292" y="27635"/>
                  </a:lnTo>
                  <a:lnTo>
                    <a:pt x="172554" y="18973"/>
                  </a:lnTo>
                  <a:lnTo>
                    <a:pt x="164465" y="12458"/>
                  </a:lnTo>
                  <a:lnTo>
                    <a:pt x="154025" y="9309"/>
                  </a:lnTo>
                  <a:lnTo>
                    <a:pt x="148285" y="9309"/>
                  </a:lnTo>
                  <a:lnTo>
                    <a:pt x="146138" y="10020"/>
                  </a:lnTo>
                  <a:lnTo>
                    <a:pt x="144703" y="10020"/>
                  </a:lnTo>
                  <a:lnTo>
                    <a:pt x="143268" y="10744"/>
                  </a:lnTo>
                  <a:lnTo>
                    <a:pt x="142557" y="10744"/>
                  </a:lnTo>
                  <a:lnTo>
                    <a:pt x="141122" y="11455"/>
                  </a:lnTo>
                  <a:lnTo>
                    <a:pt x="136829" y="15748"/>
                  </a:lnTo>
                  <a:lnTo>
                    <a:pt x="134670" y="20053"/>
                  </a:lnTo>
                  <a:lnTo>
                    <a:pt x="133248" y="25057"/>
                  </a:lnTo>
                  <a:lnTo>
                    <a:pt x="131813" y="32943"/>
                  </a:lnTo>
                  <a:lnTo>
                    <a:pt x="133248" y="39382"/>
                  </a:lnTo>
                  <a:lnTo>
                    <a:pt x="143268" y="49415"/>
                  </a:lnTo>
                  <a:lnTo>
                    <a:pt x="149720" y="52273"/>
                  </a:lnTo>
                  <a:lnTo>
                    <a:pt x="158318" y="54419"/>
                  </a:lnTo>
                  <a:lnTo>
                    <a:pt x="165874" y="54356"/>
                  </a:lnTo>
                  <a:lnTo>
                    <a:pt x="171488" y="50660"/>
                  </a:lnTo>
                  <a:lnTo>
                    <a:pt x="175348" y="44551"/>
                  </a:lnTo>
                  <a:lnTo>
                    <a:pt x="177660" y="37236"/>
                  </a:lnTo>
                  <a:close/>
                </a:path>
              </a:pathLst>
            </a:custGeom>
            <a:solidFill>
              <a:srgbClr val="404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152900"/>
              <a:ext cx="986790" cy="723900"/>
            </a:xfrm>
            <a:custGeom>
              <a:avLst/>
              <a:gdLst/>
              <a:ahLst/>
              <a:cxnLst/>
              <a:rect l="l" t="t" r="r" b="b"/>
              <a:pathLst>
                <a:path w="986790" h="723900">
                  <a:moveTo>
                    <a:pt x="39293" y="17157"/>
                  </a:moveTo>
                  <a:lnTo>
                    <a:pt x="37858" y="11430"/>
                  </a:lnTo>
                  <a:lnTo>
                    <a:pt x="34277" y="7848"/>
                  </a:lnTo>
                  <a:lnTo>
                    <a:pt x="32131" y="4991"/>
                  </a:lnTo>
                  <a:lnTo>
                    <a:pt x="29972" y="3556"/>
                  </a:lnTo>
                  <a:lnTo>
                    <a:pt x="26390" y="2120"/>
                  </a:lnTo>
                  <a:lnTo>
                    <a:pt x="23533" y="685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46901"/>
                  </a:lnTo>
                  <a:lnTo>
                    <a:pt x="1320" y="47955"/>
                  </a:lnTo>
                  <a:lnTo>
                    <a:pt x="4191" y="50101"/>
                  </a:lnTo>
                  <a:lnTo>
                    <a:pt x="7048" y="50825"/>
                  </a:lnTo>
                  <a:lnTo>
                    <a:pt x="9918" y="52260"/>
                  </a:lnTo>
                  <a:lnTo>
                    <a:pt x="16370" y="52260"/>
                  </a:lnTo>
                  <a:lnTo>
                    <a:pt x="22098" y="50825"/>
                  </a:lnTo>
                  <a:lnTo>
                    <a:pt x="27825" y="47244"/>
                  </a:lnTo>
                  <a:lnTo>
                    <a:pt x="32842" y="40792"/>
                  </a:lnTo>
                  <a:lnTo>
                    <a:pt x="37147" y="35788"/>
                  </a:lnTo>
                  <a:lnTo>
                    <a:pt x="38569" y="28625"/>
                  </a:lnTo>
                  <a:lnTo>
                    <a:pt x="39293" y="22885"/>
                  </a:lnTo>
                  <a:lnTo>
                    <a:pt x="39293" y="17157"/>
                  </a:lnTo>
                  <a:close/>
                </a:path>
                <a:path w="986790" h="723900">
                  <a:moveTo>
                    <a:pt x="162966" y="89687"/>
                  </a:moveTo>
                  <a:lnTo>
                    <a:pt x="161531" y="79375"/>
                  </a:lnTo>
                  <a:lnTo>
                    <a:pt x="155917" y="70015"/>
                  </a:lnTo>
                  <a:lnTo>
                    <a:pt x="146748" y="62992"/>
                  </a:lnTo>
                  <a:lnTo>
                    <a:pt x="138557" y="60401"/>
                  </a:lnTo>
                  <a:lnTo>
                    <a:pt x="130632" y="61023"/>
                  </a:lnTo>
                  <a:lnTo>
                    <a:pt x="123786" y="64604"/>
                  </a:lnTo>
                  <a:lnTo>
                    <a:pt x="118808" y="70878"/>
                  </a:lnTo>
                  <a:lnTo>
                    <a:pt x="115925" y="82156"/>
                  </a:lnTo>
                  <a:lnTo>
                    <a:pt x="117741" y="92354"/>
                  </a:lnTo>
                  <a:lnTo>
                    <a:pt x="123850" y="101485"/>
                  </a:lnTo>
                  <a:lnTo>
                    <a:pt x="133858" y="109550"/>
                  </a:lnTo>
                  <a:lnTo>
                    <a:pt x="141617" y="112407"/>
                  </a:lnTo>
                  <a:lnTo>
                    <a:pt x="148628" y="110985"/>
                  </a:lnTo>
                  <a:lnTo>
                    <a:pt x="154711" y="106324"/>
                  </a:lnTo>
                  <a:lnTo>
                    <a:pt x="159651" y="99517"/>
                  </a:lnTo>
                  <a:lnTo>
                    <a:pt x="162966" y="89687"/>
                  </a:lnTo>
                  <a:close/>
                </a:path>
                <a:path w="986790" h="723900">
                  <a:moveTo>
                    <a:pt x="279996" y="184023"/>
                  </a:moveTo>
                  <a:lnTo>
                    <a:pt x="264960" y="157530"/>
                  </a:lnTo>
                  <a:lnTo>
                    <a:pt x="264236" y="157530"/>
                  </a:lnTo>
                  <a:lnTo>
                    <a:pt x="263525" y="156819"/>
                  </a:lnTo>
                  <a:lnTo>
                    <a:pt x="262089" y="156095"/>
                  </a:lnTo>
                  <a:lnTo>
                    <a:pt x="256362" y="151803"/>
                  </a:lnTo>
                  <a:lnTo>
                    <a:pt x="249199" y="148932"/>
                  </a:lnTo>
                  <a:lnTo>
                    <a:pt x="240601" y="153949"/>
                  </a:lnTo>
                  <a:lnTo>
                    <a:pt x="235839" y="158153"/>
                  </a:lnTo>
                  <a:lnTo>
                    <a:pt x="232625" y="163969"/>
                  </a:lnTo>
                  <a:lnTo>
                    <a:pt x="231432" y="170865"/>
                  </a:lnTo>
                  <a:lnTo>
                    <a:pt x="232714" y="178295"/>
                  </a:lnTo>
                  <a:lnTo>
                    <a:pt x="265176" y="203746"/>
                  </a:lnTo>
                  <a:lnTo>
                    <a:pt x="271767" y="201218"/>
                  </a:lnTo>
                  <a:lnTo>
                    <a:pt x="276733" y="195999"/>
                  </a:lnTo>
                  <a:lnTo>
                    <a:pt x="279285" y="189039"/>
                  </a:lnTo>
                  <a:lnTo>
                    <a:pt x="279996" y="184023"/>
                  </a:lnTo>
                  <a:close/>
                </a:path>
                <a:path w="986790" h="723900">
                  <a:moveTo>
                    <a:pt x="411822" y="269963"/>
                  </a:moveTo>
                  <a:lnTo>
                    <a:pt x="411099" y="266382"/>
                  </a:lnTo>
                  <a:lnTo>
                    <a:pt x="409663" y="263525"/>
                  </a:lnTo>
                  <a:lnTo>
                    <a:pt x="408241" y="259943"/>
                  </a:lnTo>
                  <a:lnTo>
                    <a:pt x="405371" y="257797"/>
                  </a:lnTo>
                  <a:lnTo>
                    <a:pt x="403225" y="255638"/>
                  </a:lnTo>
                  <a:lnTo>
                    <a:pt x="398919" y="253492"/>
                  </a:lnTo>
                  <a:lnTo>
                    <a:pt x="396062" y="251345"/>
                  </a:lnTo>
                  <a:lnTo>
                    <a:pt x="393192" y="249910"/>
                  </a:lnTo>
                  <a:lnTo>
                    <a:pt x="384594" y="244906"/>
                  </a:lnTo>
                  <a:lnTo>
                    <a:pt x="377431" y="247053"/>
                  </a:lnTo>
                  <a:lnTo>
                    <a:pt x="373126" y="262089"/>
                  </a:lnTo>
                  <a:lnTo>
                    <a:pt x="372414" y="267106"/>
                  </a:lnTo>
                  <a:lnTo>
                    <a:pt x="373849" y="272110"/>
                  </a:lnTo>
                  <a:lnTo>
                    <a:pt x="376262" y="278739"/>
                  </a:lnTo>
                  <a:lnTo>
                    <a:pt x="380834" y="284289"/>
                  </a:lnTo>
                  <a:lnTo>
                    <a:pt x="386740" y="288226"/>
                  </a:lnTo>
                  <a:lnTo>
                    <a:pt x="393192" y="290017"/>
                  </a:lnTo>
                  <a:lnTo>
                    <a:pt x="402501" y="290017"/>
                  </a:lnTo>
                  <a:lnTo>
                    <a:pt x="408241" y="284289"/>
                  </a:lnTo>
                  <a:lnTo>
                    <a:pt x="411099" y="277126"/>
                  </a:lnTo>
                  <a:lnTo>
                    <a:pt x="411822" y="273545"/>
                  </a:lnTo>
                  <a:lnTo>
                    <a:pt x="411822" y="269963"/>
                  </a:lnTo>
                  <a:close/>
                </a:path>
                <a:path w="986790" h="723900">
                  <a:moveTo>
                    <a:pt x="538759" y="355320"/>
                  </a:moveTo>
                  <a:lnTo>
                    <a:pt x="513283" y="332816"/>
                  </a:lnTo>
                  <a:lnTo>
                    <a:pt x="506120" y="335076"/>
                  </a:lnTo>
                  <a:lnTo>
                    <a:pt x="500646" y="340156"/>
                  </a:lnTo>
                  <a:lnTo>
                    <a:pt x="497674" y="347662"/>
                  </a:lnTo>
                  <a:lnTo>
                    <a:pt x="497243" y="356171"/>
                  </a:lnTo>
                  <a:lnTo>
                    <a:pt x="499237" y="364020"/>
                  </a:lnTo>
                  <a:lnTo>
                    <a:pt x="503516" y="369519"/>
                  </a:lnTo>
                  <a:lnTo>
                    <a:pt x="510679" y="371983"/>
                  </a:lnTo>
                  <a:lnTo>
                    <a:pt x="519455" y="371043"/>
                  </a:lnTo>
                  <a:lnTo>
                    <a:pt x="528497" y="366991"/>
                  </a:lnTo>
                  <a:lnTo>
                    <a:pt x="536473" y="360210"/>
                  </a:lnTo>
                  <a:lnTo>
                    <a:pt x="538759" y="355320"/>
                  </a:lnTo>
                  <a:close/>
                </a:path>
                <a:path w="986790" h="723900">
                  <a:moveTo>
                    <a:pt x="646798" y="431825"/>
                  </a:moveTo>
                  <a:lnTo>
                    <a:pt x="624865" y="400392"/>
                  </a:lnTo>
                  <a:lnTo>
                    <a:pt x="618591" y="401472"/>
                  </a:lnTo>
                  <a:lnTo>
                    <a:pt x="613511" y="405384"/>
                  </a:lnTo>
                  <a:lnTo>
                    <a:pt x="610260" y="411772"/>
                  </a:lnTo>
                  <a:lnTo>
                    <a:pt x="609904" y="418503"/>
                  </a:lnTo>
                  <a:lnTo>
                    <a:pt x="611695" y="425907"/>
                  </a:lnTo>
                  <a:lnTo>
                    <a:pt x="615099" y="432511"/>
                  </a:lnTo>
                  <a:lnTo>
                    <a:pt x="619569" y="436829"/>
                  </a:lnTo>
                  <a:lnTo>
                    <a:pt x="625297" y="440410"/>
                  </a:lnTo>
                  <a:lnTo>
                    <a:pt x="631037" y="441134"/>
                  </a:lnTo>
                  <a:lnTo>
                    <a:pt x="636765" y="438264"/>
                  </a:lnTo>
                  <a:lnTo>
                    <a:pt x="641781" y="435406"/>
                  </a:lnTo>
                  <a:lnTo>
                    <a:pt x="646798" y="431825"/>
                  </a:lnTo>
                  <a:close/>
                </a:path>
                <a:path w="986790" h="723900">
                  <a:moveTo>
                    <a:pt x="776020" y="518477"/>
                  </a:moveTo>
                  <a:lnTo>
                    <a:pt x="774458" y="510146"/>
                  </a:lnTo>
                  <a:lnTo>
                    <a:pt x="770013" y="503440"/>
                  </a:lnTo>
                  <a:lnTo>
                    <a:pt x="764527" y="499821"/>
                  </a:lnTo>
                  <a:lnTo>
                    <a:pt x="758913" y="498690"/>
                  </a:lnTo>
                  <a:lnTo>
                    <a:pt x="753287" y="500113"/>
                  </a:lnTo>
                  <a:lnTo>
                    <a:pt x="747801" y="504151"/>
                  </a:lnTo>
                  <a:lnTo>
                    <a:pt x="743127" y="511340"/>
                  </a:lnTo>
                  <a:lnTo>
                    <a:pt x="741006" y="519188"/>
                  </a:lnTo>
                  <a:lnTo>
                    <a:pt x="741565" y="526516"/>
                  </a:lnTo>
                  <a:lnTo>
                    <a:pt x="744943" y="532079"/>
                  </a:lnTo>
                  <a:lnTo>
                    <a:pt x="750989" y="535432"/>
                  </a:lnTo>
                  <a:lnTo>
                    <a:pt x="758367" y="536829"/>
                  </a:lnTo>
                  <a:lnTo>
                    <a:pt x="765492" y="536219"/>
                  </a:lnTo>
                  <a:lnTo>
                    <a:pt x="770737" y="533514"/>
                  </a:lnTo>
                  <a:lnTo>
                    <a:pt x="774750" y="526796"/>
                  </a:lnTo>
                  <a:lnTo>
                    <a:pt x="776020" y="518477"/>
                  </a:lnTo>
                  <a:close/>
                </a:path>
                <a:path w="986790" h="723900">
                  <a:moveTo>
                    <a:pt x="876046" y="623747"/>
                  </a:moveTo>
                  <a:lnTo>
                    <a:pt x="850049" y="603072"/>
                  </a:lnTo>
                  <a:lnTo>
                    <a:pt x="844524" y="605129"/>
                  </a:lnTo>
                  <a:lnTo>
                    <a:pt x="838784" y="609422"/>
                  </a:lnTo>
                  <a:lnTo>
                    <a:pt x="836637" y="620890"/>
                  </a:lnTo>
                  <a:lnTo>
                    <a:pt x="840219" y="624471"/>
                  </a:lnTo>
                  <a:lnTo>
                    <a:pt x="843800" y="628764"/>
                  </a:lnTo>
                  <a:lnTo>
                    <a:pt x="850252" y="631634"/>
                  </a:lnTo>
                  <a:lnTo>
                    <a:pt x="861720" y="633056"/>
                  </a:lnTo>
                  <a:lnTo>
                    <a:pt x="867448" y="631634"/>
                  </a:lnTo>
                  <a:lnTo>
                    <a:pt x="871029" y="628764"/>
                  </a:lnTo>
                  <a:lnTo>
                    <a:pt x="876046" y="623747"/>
                  </a:lnTo>
                  <a:close/>
                </a:path>
                <a:path w="986790" h="723900">
                  <a:moveTo>
                    <a:pt x="986370" y="701103"/>
                  </a:moveTo>
                  <a:lnTo>
                    <a:pt x="983500" y="695375"/>
                  </a:lnTo>
                  <a:lnTo>
                    <a:pt x="979208" y="690359"/>
                  </a:lnTo>
                  <a:lnTo>
                    <a:pt x="973709" y="686435"/>
                  </a:lnTo>
                  <a:lnTo>
                    <a:pt x="967473" y="685253"/>
                  </a:lnTo>
                  <a:lnTo>
                    <a:pt x="961377" y="686625"/>
                  </a:lnTo>
                  <a:lnTo>
                    <a:pt x="956284" y="690359"/>
                  </a:lnTo>
                  <a:lnTo>
                    <a:pt x="951979" y="693940"/>
                  </a:lnTo>
                  <a:lnTo>
                    <a:pt x="950544" y="698233"/>
                  </a:lnTo>
                  <a:lnTo>
                    <a:pt x="950544" y="706831"/>
                  </a:lnTo>
                  <a:lnTo>
                    <a:pt x="952690" y="711123"/>
                  </a:lnTo>
                  <a:lnTo>
                    <a:pt x="956284" y="715416"/>
                  </a:lnTo>
                  <a:lnTo>
                    <a:pt x="961796" y="720915"/>
                  </a:lnTo>
                  <a:lnTo>
                    <a:pt x="967651" y="723392"/>
                  </a:lnTo>
                  <a:lnTo>
                    <a:pt x="973912" y="722769"/>
                  </a:lnTo>
                  <a:lnTo>
                    <a:pt x="980630" y="718997"/>
                  </a:lnTo>
                  <a:lnTo>
                    <a:pt x="984211" y="716140"/>
                  </a:lnTo>
                  <a:lnTo>
                    <a:pt x="986370" y="711847"/>
                  </a:lnTo>
                  <a:lnTo>
                    <a:pt x="986370" y="701103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496811"/>
              <a:ext cx="4485640" cy="277495"/>
            </a:xfrm>
            <a:custGeom>
              <a:avLst/>
              <a:gdLst/>
              <a:ahLst/>
              <a:cxnLst/>
              <a:rect l="l" t="t" r="r" b="b"/>
              <a:pathLst>
                <a:path w="4485640" h="277495">
                  <a:moveTo>
                    <a:pt x="0" y="0"/>
                  </a:moveTo>
                  <a:lnTo>
                    <a:pt x="4485132" y="0"/>
                  </a:lnTo>
                  <a:lnTo>
                    <a:pt x="4485132" y="277367"/>
                  </a:lnTo>
                  <a:lnTo>
                    <a:pt x="0" y="277367"/>
                  </a:lnTo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595" y="6414515"/>
              <a:ext cx="440435" cy="4419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8188" y="6419088"/>
              <a:ext cx="441959" cy="438912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05281" y="732824"/>
            <a:ext cx="2420620" cy="254952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algn="ctr">
              <a:lnSpc>
                <a:spcPts val="3890"/>
              </a:lnSpc>
              <a:spcBef>
                <a:spcPts val="585"/>
              </a:spcBef>
            </a:pPr>
            <a:r>
              <a:rPr sz="3600" b="1" spc="-5" dirty="0">
                <a:solidFill>
                  <a:srgbClr val="A13A22"/>
                </a:solidFill>
                <a:latin typeface="Calibri"/>
                <a:cs typeface="Calibri"/>
              </a:rPr>
              <a:t>Vyrovnávanie sa </a:t>
            </a:r>
            <a:r>
              <a:rPr sz="3600" b="1" dirty="0">
                <a:solidFill>
                  <a:srgbClr val="A13A22"/>
                </a:solidFill>
                <a:latin typeface="Calibri"/>
                <a:cs typeface="Calibri"/>
              </a:rPr>
              <a:t>s </a:t>
            </a:r>
            <a:r>
              <a:rPr sz="3600" b="1" spc="-5" dirty="0">
                <a:solidFill>
                  <a:srgbClr val="A13A22"/>
                </a:solidFill>
                <a:latin typeface="Calibri"/>
                <a:cs typeface="Calibri"/>
              </a:rPr>
              <a:t>NIE...berte </a:t>
            </a:r>
            <a:r>
              <a:rPr sz="3600" b="1" dirty="0">
                <a:solidFill>
                  <a:srgbClr val="A13A22"/>
                </a:solidFill>
                <a:latin typeface="Calibri"/>
                <a:cs typeface="Calibri"/>
              </a:rPr>
              <a:t>to </a:t>
            </a:r>
            <a:r>
              <a:rPr sz="3600" b="1" spc="-5" dirty="0">
                <a:solidFill>
                  <a:srgbClr val="A13A22"/>
                </a:solidFill>
                <a:latin typeface="Calibri"/>
                <a:cs typeface="Calibri"/>
              </a:rPr>
              <a:t>ako </a:t>
            </a:r>
            <a:r>
              <a:rPr sz="3600" b="1" spc="-10" dirty="0">
                <a:solidFill>
                  <a:srgbClr val="A13A22"/>
                </a:solidFill>
                <a:latin typeface="Calibri"/>
                <a:cs typeface="Calibri"/>
              </a:rPr>
              <a:t>skúsenosť, </a:t>
            </a:r>
            <a:r>
              <a:rPr sz="3600" b="1" spc="-5" dirty="0">
                <a:solidFill>
                  <a:srgbClr val="A13A22"/>
                </a:solidFill>
                <a:latin typeface="Calibri"/>
                <a:cs typeface="Calibri"/>
              </a:rPr>
              <a:t>nie ako </a:t>
            </a:r>
            <a:r>
              <a:rPr sz="3600" b="1" spc="-15" dirty="0">
                <a:solidFill>
                  <a:srgbClr val="A13A22"/>
                </a:solidFill>
                <a:latin typeface="Calibri"/>
                <a:cs typeface="Calibri"/>
              </a:rPr>
              <a:t>zlyhanie!!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1685" y="655930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55104" y="484927"/>
            <a:ext cx="7629525" cy="2129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Aj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keď ste sklamaní, </a:t>
            </a:r>
            <a:r>
              <a:rPr sz="2300" b="1" spc="-5" dirty="0">
                <a:solidFill>
                  <a:srgbClr val="5F210F"/>
                </a:solidFill>
                <a:latin typeface="Calibri"/>
                <a:cs typeface="Calibri"/>
              </a:rPr>
              <a:t>správajte sa profesionálne, </a:t>
            </a:r>
            <a:r>
              <a:rPr sz="2300" spc="-20" dirty="0">
                <a:solidFill>
                  <a:srgbClr val="5F210F"/>
                </a:solidFill>
                <a:latin typeface="Calibri"/>
                <a:cs typeface="Calibri"/>
              </a:rPr>
              <a:t>zachovajte si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čo naj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profesionálnejšie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správanie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konanie. Ak prípadnému podporovateľovi zdvorilo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poďakujete </a:t>
            </a:r>
            <a:r>
              <a:rPr sz="2300" spc="-20" dirty="0">
                <a:solidFill>
                  <a:srgbClr val="5F210F"/>
                </a:solidFill>
                <a:latin typeface="Calibri"/>
                <a:cs typeface="Calibri"/>
              </a:rPr>
              <a:t>za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jeho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čas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budete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ho sledovať o </a:t>
            </a:r>
            <a:r>
              <a:rPr sz="2300" spc="-25" dirty="0">
                <a:solidFill>
                  <a:srgbClr val="5F210F"/>
                </a:solidFill>
                <a:latin typeface="Calibri"/>
                <a:cs typeface="Calibri"/>
              </a:rPr>
              <a:t>niekoľko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týždňov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, keď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získate viac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informácií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upravíte svoj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obchodný model, </a:t>
            </a:r>
            <a:r>
              <a:rPr sz="2300" spc="-20" dirty="0">
                <a:solidFill>
                  <a:srgbClr val="5F210F"/>
                </a:solidFill>
                <a:latin typeface="Calibri"/>
                <a:cs typeface="Calibri"/>
              </a:rPr>
              <a:t>môžete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mať oveľa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väčšiu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šancu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získať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toto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financovanie.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55104" y="2938738"/>
            <a:ext cx="7736840" cy="727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300" b="1" spc="-5" dirty="0">
                <a:solidFill>
                  <a:srgbClr val="5F210F"/>
                </a:solidFill>
                <a:latin typeface="Calibri"/>
                <a:cs typeface="Calibri"/>
              </a:rPr>
              <a:t>Zistite, </a:t>
            </a:r>
            <a:r>
              <a:rPr sz="2300" b="1" spc="-10" dirty="0">
                <a:solidFill>
                  <a:srgbClr val="5F210F"/>
                </a:solidFill>
                <a:latin typeface="Calibri"/>
                <a:cs typeface="Calibri"/>
              </a:rPr>
              <a:t>čo </a:t>
            </a:r>
            <a:r>
              <a:rPr sz="2300" b="1" spc="-5" dirty="0">
                <a:solidFill>
                  <a:srgbClr val="5F210F"/>
                </a:solidFill>
                <a:latin typeface="Calibri"/>
                <a:cs typeface="Calibri"/>
              </a:rPr>
              <a:t>bolo financované: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poskytovatelia finančných prostriedkov často zverejňujú zoznamy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projektov, ktoré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financovali. To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vám môže poskytnúť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prehľad...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55104" y="3990127"/>
            <a:ext cx="7256780" cy="212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Čo si všímate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projektoch,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ktoré boli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financované?</a:t>
            </a:r>
            <a:endParaRPr sz="23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spc="-30" dirty="0">
                <a:solidFill>
                  <a:srgbClr val="5F210F"/>
                </a:solidFill>
                <a:latin typeface="Calibri"/>
                <a:cs typeface="Calibri"/>
              </a:rPr>
              <a:t>Boli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tieto podniky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v inej </a:t>
            </a:r>
            <a:r>
              <a:rPr sz="2300" spc="-20" dirty="0">
                <a:solidFill>
                  <a:srgbClr val="5F210F"/>
                </a:solidFill>
                <a:latin typeface="Calibri"/>
                <a:cs typeface="Calibri"/>
              </a:rPr>
              <a:t>fáze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vy?</a:t>
            </a:r>
            <a:endParaRPr sz="23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spc="-20" dirty="0">
                <a:solidFill>
                  <a:srgbClr val="5F210F"/>
                </a:solidFill>
                <a:latin typeface="Calibri"/>
                <a:cs typeface="Calibri"/>
              </a:rPr>
              <a:t>Žiadali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ste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oveľa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viac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(alebo menej) peňazí, ako dostali?</a:t>
            </a:r>
            <a:endParaRPr sz="2300">
              <a:latin typeface="Calibri"/>
              <a:cs typeface="Calibri"/>
            </a:endParaRPr>
          </a:p>
          <a:p>
            <a:pPr marL="355600" marR="4368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Žiadali ste o </a:t>
            </a:r>
            <a:r>
              <a:rPr sz="2300" spc="-20" dirty="0">
                <a:solidFill>
                  <a:srgbClr val="5F210F"/>
                </a:solidFill>
                <a:latin typeface="Calibri"/>
                <a:cs typeface="Calibri"/>
              </a:rPr>
              <a:t>podporu na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činnosti,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tento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poskytovateľ nepodporil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?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0"/>
            <a:ext cx="4495165" cy="6858000"/>
            <a:chOff x="-4762" y="0"/>
            <a:chExt cx="449516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3657600" cy="6858000"/>
            </a:xfrm>
            <a:custGeom>
              <a:avLst/>
              <a:gdLst/>
              <a:ahLst/>
              <a:cxnLst/>
              <a:rect l="l" t="t" r="r" b="b"/>
              <a:pathLst>
                <a:path w="3657600" h="6858000">
                  <a:moveTo>
                    <a:pt x="36576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657600" y="6858000"/>
                  </a:lnTo>
                  <a:lnTo>
                    <a:pt x="36576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072" y="4781641"/>
              <a:ext cx="3584848" cy="140540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7472" y="4971465"/>
              <a:ext cx="177800" cy="54610"/>
            </a:xfrm>
            <a:custGeom>
              <a:avLst/>
              <a:gdLst/>
              <a:ahLst/>
              <a:cxnLst/>
              <a:rect l="l" t="t" r="r" b="b"/>
              <a:pathLst>
                <a:path w="177800" h="54610">
                  <a:moveTo>
                    <a:pt x="49428" y="22910"/>
                  </a:moveTo>
                  <a:lnTo>
                    <a:pt x="47561" y="14198"/>
                  </a:lnTo>
                  <a:lnTo>
                    <a:pt x="42621" y="6896"/>
                  </a:lnTo>
                  <a:lnTo>
                    <a:pt x="35521" y="1866"/>
                  </a:lnTo>
                  <a:lnTo>
                    <a:pt x="27216" y="0"/>
                  </a:lnTo>
                  <a:lnTo>
                    <a:pt x="20764" y="711"/>
                  </a:lnTo>
                  <a:lnTo>
                    <a:pt x="14325" y="4292"/>
                  </a:lnTo>
                  <a:lnTo>
                    <a:pt x="4292" y="14325"/>
                  </a:lnTo>
                  <a:lnTo>
                    <a:pt x="711" y="20764"/>
                  </a:lnTo>
                  <a:lnTo>
                    <a:pt x="711" y="27216"/>
                  </a:lnTo>
                  <a:lnTo>
                    <a:pt x="0" y="33655"/>
                  </a:lnTo>
                  <a:lnTo>
                    <a:pt x="3581" y="40106"/>
                  </a:lnTo>
                  <a:lnTo>
                    <a:pt x="10020" y="43688"/>
                  </a:lnTo>
                  <a:lnTo>
                    <a:pt x="15760" y="47980"/>
                  </a:lnTo>
                  <a:lnTo>
                    <a:pt x="24345" y="49415"/>
                  </a:lnTo>
                  <a:lnTo>
                    <a:pt x="32232" y="48691"/>
                  </a:lnTo>
                  <a:lnTo>
                    <a:pt x="40157" y="46583"/>
                  </a:lnTo>
                  <a:lnTo>
                    <a:pt x="45669" y="41440"/>
                  </a:lnTo>
                  <a:lnTo>
                    <a:pt x="48755" y="33489"/>
                  </a:lnTo>
                  <a:lnTo>
                    <a:pt x="49428" y="22910"/>
                  </a:lnTo>
                  <a:close/>
                </a:path>
                <a:path w="177800" h="54610">
                  <a:moveTo>
                    <a:pt x="177660" y="37236"/>
                  </a:moveTo>
                  <a:lnTo>
                    <a:pt x="177292" y="27635"/>
                  </a:lnTo>
                  <a:lnTo>
                    <a:pt x="172554" y="18973"/>
                  </a:lnTo>
                  <a:lnTo>
                    <a:pt x="164465" y="12458"/>
                  </a:lnTo>
                  <a:lnTo>
                    <a:pt x="154025" y="9309"/>
                  </a:lnTo>
                  <a:lnTo>
                    <a:pt x="148285" y="9309"/>
                  </a:lnTo>
                  <a:lnTo>
                    <a:pt x="146138" y="10020"/>
                  </a:lnTo>
                  <a:lnTo>
                    <a:pt x="144703" y="10020"/>
                  </a:lnTo>
                  <a:lnTo>
                    <a:pt x="143268" y="10744"/>
                  </a:lnTo>
                  <a:lnTo>
                    <a:pt x="142557" y="10744"/>
                  </a:lnTo>
                  <a:lnTo>
                    <a:pt x="141122" y="11455"/>
                  </a:lnTo>
                  <a:lnTo>
                    <a:pt x="136829" y="15748"/>
                  </a:lnTo>
                  <a:lnTo>
                    <a:pt x="134670" y="20053"/>
                  </a:lnTo>
                  <a:lnTo>
                    <a:pt x="133248" y="25057"/>
                  </a:lnTo>
                  <a:lnTo>
                    <a:pt x="131813" y="32943"/>
                  </a:lnTo>
                  <a:lnTo>
                    <a:pt x="133248" y="39382"/>
                  </a:lnTo>
                  <a:lnTo>
                    <a:pt x="143268" y="49415"/>
                  </a:lnTo>
                  <a:lnTo>
                    <a:pt x="149720" y="52273"/>
                  </a:lnTo>
                  <a:lnTo>
                    <a:pt x="158318" y="54419"/>
                  </a:lnTo>
                  <a:lnTo>
                    <a:pt x="165874" y="54356"/>
                  </a:lnTo>
                  <a:lnTo>
                    <a:pt x="171488" y="50660"/>
                  </a:lnTo>
                  <a:lnTo>
                    <a:pt x="175348" y="44551"/>
                  </a:lnTo>
                  <a:lnTo>
                    <a:pt x="177660" y="37236"/>
                  </a:lnTo>
                  <a:close/>
                </a:path>
              </a:pathLst>
            </a:custGeom>
            <a:solidFill>
              <a:srgbClr val="404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152900"/>
              <a:ext cx="986790" cy="723900"/>
            </a:xfrm>
            <a:custGeom>
              <a:avLst/>
              <a:gdLst/>
              <a:ahLst/>
              <a:cxnLst/>
              <a:rect l="l" t="t" r="r" b="b"/>
              <a:pathLst>
                <a:path w="986790" h="723900">
                  <a:moveTo>
                    <a:pt x="39293" y="17157"/>
                  </a:moveTo>
                  <a:lnTo>
                    <a:pt x="37858" y="11430"/>
                  </a:lnTo>
                  <a:lnTo>
                    <a:pt x="34277" y="7848"/>
                  </a:lnTo>
                  <a:lnTo>
                    <a:pt x="32131" y="4991"/>
                  </a:lnTo>
                  <a:lnTo>
                    <a:pt x="29972" y="3556"/>
                  </a:lnTo>
                  <a:lnTo>
                    <a:pt x="26390" y="2120"/>
                  </a:lnTo>
                  <a:lnTo>
                    <a:pt x="23533" y="685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46901"/>
                  </a:lnTo>
                  <a:lnTo>
                    <a:pt x="1320" y="47955"/>
                  </a:lnTo>
                  <a:lnTo>
                    <a:pt x="4191" y="50101"/>
                  </a:lnTo>
                  <a:lnTo>
                    <a:pt x="7048" y="50825"/>
                  </a:lnTo>
                  <a:lnTo>
                    <a:pt x="9918" y="52260"/>
                  </a:lnTo>
                  <a:lnTo>
                    <a:pt x="16370" y="52260"/>
                  </a:lnTo>
                  <a:lnTo>
                    <a:pt x="22098" y="50825"/>
                  </a:lnTo>
                  <a:lnTo>
                    <a:pt x="27825" y="47244"/>
                  </a:lnTo>
                  <a:lnTo>
                    <a:pt x="32842" y="40792"/>
                  </a:lnTo>
                  <a:lnTo>
                    <a:pt x="37147" y="35788"/>
                  </a:lnTo>
                  <a:lnTo>
                    <a:pt x="38569" y="28625"/>
                  </a:lnTo>
                  <a:lnTo>
                    <a:pt x="39293" y="22885"/>
                  </a:lnTo>
                  <a:lnTo>
                    <a:pt x="39293" y="17157"/>
                  </a:lnTo>
                  <a:close/>
                </a:path>
                <a:path w="986790" h="723900">
                  <a:moveTo>
                    <a:pt x="162966" y="89687"/>
                  </a:moveTo>
                  <a:lnTo>
                    <a:pt x="161531" y="79375"/>
                  </a:lnTo>
                  <a:lnTo>
                    <a:pt x="155917" y="70015"/>
                  </a:lnTo>
                  <a:lnTo>
                    <a:pt x="146748" y="62992"/>
                  </a:lnTo>
                  <a:lnTo>
                    <a:pt x="138557" y="60401"/>
                  </a:lnTo>
                  <a:lnTo>
                    <a:pt x="130632" y="61023"/>
                  </a:lnTo>
                  <a:lnTo>
                    <a:pt x="123786" y="64604"/>
                  </a:lnTo>
                  <a:lnTo>
                    <a:pt x="118808" y="70878"/>
                  </a:lnTo>
                  <a:lnTo>
                    <a:pt x="115925" y="82156"/>
                  </a:lnTo>
                  <a:lnTo>
                    <a:pt x="117741" y="92354"/>
                  </a:lnTo>
                  <a:lnTo>
                    <a:pt x="123850" y="101485"/>
                  </a:lnTo>
                  <a:lnTo>
                    <a:pt x="133858" y="109550"/>
                  </a:lnTo>
                  <a:lnTo>
                    <a:pt x="141617" y="112407"/>
                  </a:lnTo>
                  <a:lnTo>
                    <a:pt x="148628" y="110985"/>
                  </a:lnTo>
                  <a:lnTo>
                    <a:pt x="154711" y="106324"/>
                  </a:lnTo>
                  <a:lnTo>
                    <a:pt x="159651" y="99517"/>
                  </a:lnTo>
                  <a:lnTo>
                    <a:pt x="162966" y="89687"/>
                  </a:lnTo>
                  <a:close/>
                </a:path>
                <a:path w="986790" h="723900">
                  <a:moveTo>
                    <a:pt x="279996" y="184023"/>
                  </a:moveTo>
                  <a:lnTo>
                    <a:pt x="264960" y="157530"/>
                  </a:lnTo>
                  <a:lnTo>
                    <a:pt x="264236" y="157530"/>
                  </a:lnTo>
                  <a:lnTo>
                    <a:pt x="263525" y="156819"/>
                  </a:lnTo>
                  <a:lnTo>
                    <a:pt x="262089" y="156095"/>
                  </a:lnTo>
                  <a:lnTo>
                    <a:pt x="256362" y="151803"/>
                  </a:lnTo>
                  <a:lnTo>
                    <a:pt x="249199" y="148932"/>
                  </a:lnTo>
                  <a:lnTo>
                    <a:pt x="240601" y="153949"/>
                  </a:lnTo>
                  <a:lnTo>
                    <a:pt x="235839" y="158153"/>
                  </a:lnTo>
                  <a:lnTo>
                    <a:pt x="232625" y="163969"/>
                  </a:lnTo>
                  <a:lnTo>
                    <a:pt x="231432" y="170865"/>
                  </a:lnTo>
                  <a:lnTo>
                    <a:pt x="232714" y="178295"/>
                  </a:lnTo>
                  <a:lnTo>
                    <a:pt x="265176" y="203746"/>
                  </a:lnTo>
                  <a:lnTo>
                    <a:pt x="271767" y="201218"/>
                  </a:lnTo>
                  <a:lnTo>
                    <a:pt x="276733" y="195999"/>
                  </a:lnTo>
                  <a:lnTo>
                    <a:pt x="279285" y="189039"/>
                  </a:lnTo>
                  <a:lnTo>
                    <a:pt x="279996" y="184023"/>
                  </a:lnTo>
                  <a:close/>
                </a:path>
                <a:path w="986790" h="723900">
                  <a:moveTo>
                    <a:pt x="411822" y="269963"/>
                  </a:moveTo>
                  <a:lnTo>
                    <a:pt x="411099" y="266382"/>
                  </a:lnTo>
                  <a:lnTo>
                    <a:pt x="409663" y="263525"/>
                  </a:lnTo>
                  <a:lnTo>
                    <a:pt x="408241" y="259943"/>
                  </a:lnTo>
                  <a:lnTo>
                    <a:pt x="405371" y="257797"/>
                  </a:lnTo>
                  <a:lnTo>
                    <a:pt x="403225" y="255638"/>
                  </a:lnTo>
                  <a:lnTo>
                    <a:pt x="398919" y="253492"/>
                  </a:lnTo>
                  <a:lnTo>
                    <a:pt x="396062" y="251345"/>
                  </a:lnTo>
                  <a:lnTo>
                    <a:pt x="393192" y="249910"/>
                  </a:lnTo>
                  <a:lnTo>
                    <a:pt x="384594" y="244906"/>
                  </a:lnTo>
                  <a:lnTo>
                    <a:pt x="377431" y="247053"/>
                  </a:lnTo>
                  <a:lnTo>
                    <a:pt x="373126" y="262089"/>
                  </a:lnTo>
                  <a:lnTo>
                    <a:pt x="372414" y="267106"/>
                  </a:lnTo>
                  <a:lnTo>
                    <a:pt x="373849" y="272110"/>
                  </a:lnTo>
                  <a:lnTo>
                    <a:pt x="376262" y="278739"/>
                  </a:lnTo>
                  <a:lnTo>
                    <a:pt x="380834" y="284289"/>
                  </a:lnTo>
                  <a:lnTo>
                    <a:pt x="386740" y="288226"/>
                  </a:lnTo>
                  <a:lnTo>
                    <a:pt x="393192" y="290017"/>
                  </a:lnTo>
                  <a:lnTo>
                    <a:pt x="402501" y="290017"/>
                  </a:lnTo>
                  <a:lnTo>
                    <a:pt x="408241" y="284289"/>
                  </a:lnTo>
                  <a:lnTo>
                    <a:pt x="411099" y="277126"/>
                  </a:lnTo>
                  <a:lnTo>
                    <a:pt x="411822" y="273545"/>
                  </a:lnTo>
                  <a:lnTo>
                    <a:pt x="411822" y="269963"/>
                  </a:lnTo>
                  <a:close/>
                </a:path>
                <a:path w="986790" h="723900">
                  <a:moveTo>
                    <a:pt x="538759" y="355320"/>
                  </a:moveTo>
                  <a:lnTo>
                    <a:pt x="513283" y="332816"/>
                  </a:lnTo>
                  <a:lnTo>
                    <a:pt x="506120" y="335076"/>
                  </a:lnTo>
                  <a:lnTo>
                    <a:pt x="500646" y="340156"/>
                  </a:lnTo>
                  <a:lnTo>
                    <a:pt x="497674" y="347662"/>
                  </a:lnTo>
                  <a:lnTo>
                    <a:pt x="497243" y="356171"/>
                  </a:lnTo>
                  <a:lnTo>
                    <a:pt x="499237" y="364020"/>
                  </a:lnTo>
                  <a:lnTo>
                    <a:pt x="503516" y="369519"/>
                  </a:lnTo>
                  <a:lnTo>
                    <a:pt x="510679" y="371983"/>
                  </a:lnTo>
                  <a:lnTo>
                    <a:pt x="519455" y="371043"/>
                  </a:lnTo>
                  <a:lnTo>
                    <a:pt x="528497" y="366991"/>
                  </a:lnTo>
                  <a:lnTo>
                    <a:pt x="536473" y="360210"/>
                  </a:lnTo>
                  <a:lnTo>
                    <a:pt x="538759" y="355320"/>
                  </a:lnTo>
                  <a:close/>
                </a:path>
                <a:path w="986790" h="723900">
                  <a:moveTo>
                    <a:pt x="646798" y="431825"/>
                  </a:moveTo>
                  <a:lnTo>
                    <a:pt x="624865" y="400392"/>
                  </a:lnTo>
                  <a:lnTo>
                    <a:pt x="618591" y="401472"/>
                  </a:lnTo>
                  <a:lnTo>
                    <a:pt x="613511" y="405384"/>
                  </a:lnTo>
                  <a:lnTo>
                    <a:pt x="610260" y="411772"/>
                  </a:lnTo>
                  <a:lnTo>
                    <a:pt x="609904" y="418503"/>
                  </a:lnTo>
                  <a:lnTo>
                    <a:pt x="611695" y="425907"/>
                  </a:lnTo>
                  <a:lnTo>
                    <a:pt x="615099" y="432511"/>
                  </a:lnTo>
                  <a:lnTo>
                    <a:pt x="619569" y="436829"/>
                  </a:lnTo>
                  <a:lnTo>
                    <a:pt x="625297" y="440410"/>
                  </a:lnTo>
                  <a:lnTo>
                    <a:pt x="631037" y="441134"/>
                  </a:lnTo>
                  <a:lnTo>
                    <a:pt x="636765" y="438264"/>
                  </a:lnTo>
                  <a:lnTo>
                    <a:pt x="641781" y="435406"/>
                  </a:lnTo>
                  <a:lnTo>
                    <a:pt x="646798" y="431825"/>
                  </a:lnTo>
                  <a:close/>
                </a:path>
                <a:path w="986790" h="723900">
                  <a:moveTo>
                    <a:pt x="776020" y="518477"/>
                  </a:moveTo>
                  <a:lnTo>
                    <a:pt x="774458" y="510146"/>
                  </a:lnTo>
                  <a:lnTo>
                    <a:pt x="770013" y="503440"/>
                  </a:lnTo>
                  <a:lnTo>
                    <a:pt x="764527" y="499821"/>
                  </a:lnTo>
                  <a:lnTo>
                    <a:pt x="758913" y="498690"/>
                  </a:lnTo>
                  <a:lnTo>
                    <a:pt x="753287" y="500113"/>
                  </a:lnTo>
                  <a:lnTo>
                    <a:pt x="747801" y="504151"/>
                  </a:lnTo>
                  <a:lnTo>
                    <a:pt x="743127" y="511340"/>
                  </a:lnTo>
                  <a:lnTo>
                    <a:pt x="741006" y="519188"/>
                  </a:lnTo>
                  <a:lnTo>
                    <a:pt x="741565" y="526516"/>
                  </a:lnTo>
                  <a:lnTo>
                    <a:pt x="744943" y="532079"/>
                  </a:lnTo>
                  <a:lnTo>
                    <a:pt x="750989" y="535432"/>
                  </a:lnTo>
                  <a:lnTo>
                    <a:pt x="758367" y="536829"/>
                  </a:lnTo>
                  <a:lnTo>
                    <a:pt x="765492" y="536219"/>
                  </a:lnTo>
                  <a:lnTo>
                    <a:pt x="770737" y="533514"/>
                  </a:lnTo>
                  <a:lnTo>
                    <a:pt x="774750" y="526796"/>
                  </a:lnTo>
                  <a:lnTo>
                    <a:pt x="776020" y="518477"/>
                  </a:lnTo>
                  <a:close/>
                </a:path>
                <a:path w="986790" h="723900">
                  <a:moveTo>
                    <a:pt x="876046" y="623747"/>
                  </a:moveTo>
                  <a:lnTo>
                    <a:pt x="850049" y="603072"/>
                  </a:lnTo>
                  <a:lnTo>
                    <a:pt x="844524" y="605129"/>
                  </a:lnTo>
                  <a:lnTo>
                    <a:pt x="838784" y="609422"/>
                  </a:lnTo>
                  <a:lnTo>
                    <a:pt x="836637" y="620890"/>
                  </a:lnTo>
                  <a:lnTo>
                    <a:pt x="840219" y="624471"/>
                  </a:lnTo>
                  <a:lnTo>
                    <a:pt x="843800" y="628764"/>
                  </a:lnTo>
                  <a:lnTo>
                    <a:pt x="850252" y="631634"/>
                  </a:lnTo>
                  <a:lnTo>
                    <a:pt x="861720" y="633056"/>
                  </a:lnTo>
                  <a:lnTo>
                    <a:pt x="867448" y="631634"/>
                  </a:lnTo>
                  <a:lnTo>
                    <a:pt x="871029" y="628764"/>
                  </a:lnTo>
                  <a:lnTo>
                    <a:pt x="876046" y="623747"/>
                  </a:lnTo>
                  <a:close/>
                </a:path>
                <a:path w="986790" h="723900">
                  <a:moveTo>
                    <a:pt x="986370" y="701103"/>
                  </a:moveTo>
                  <a:lnTo>
                    <a:pt x="983500" y="695375"/>
                  </a:lnTo>
                  <a:lnTo>
                    <a:pt x="979208" y="690359"/>
                  </a:lnTo>
                  <a:lnTo>
                    <a:pt x="973709" y="686435"/>
                  </a:lnTo>
                  <a:lnTo>
                    <a:pt x="967473" y="685253"/>
                  </a:lnTo>
                  <a:lnTo>
                    <a:pt x="961377" y="686625"/>
                  </a:lnTo>
                  <a:lnTo>
                    <a:pt x="956284" y="690359"/>
                  </a:lnTo>
                  <a:lnTo>
                    <a:pt x="951979" y="693940"/>
                  </a:lnTo>
                  <a:lnTo>
                    <a:pt x="950544" y="698233"/>
                  </a:lnTo>
                  <a:lnTo>
                    <a:pt x="950544" y="706831"/>
                  </a:lnTo>
                  <a:lnTo>
                    <a:pt x="952690" y="711123"/>
                  </a:lnTo>
                  <a:lnTo>
                    <a:pt x="956284" y="715416"/>
                  </a:lnTo>
                  <a:lnTo>
                    <a:pt x="961796" y="720915"/>
                  </a:lnTo>
                  <a:lnTo>
                    <a:pt x="967651" y="723392"/>
                  </a:lnTo>
                  <a:lnTo>
                    <a:pt x="973912" y="722769"/>
                  </a:lnTo>
                  <a:lnTo>
                    <a:pt x="980630" y="718997"/>
                  </a:lnTo>
                  <a:lnTo>
                    <a:pt x="984211" y="716140"/>
                  </a:lnTo>
                  <a:lnTo>
                    <a:pt x="986370" y="711847"/>
                  </a:lnTo>
                  <a:lnTo>
                    <a:pt x="986370" y="701103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496811"/>
              <a:ext cx="4485640" cy="277495"/>
            </a:xfrm>
            <a:custGeom>
              <a:avLst/>
              <a:gdLst/>
              <a:ahLst/>
              <a:cxnLst/>
              <a:rect l="l" t="t" r="r" b="b"/>
              <a:pathLst>
                <a:path w="4485640" h="277495">
                  <a:moveTo>
                    <a:pt x="0" y="0"/>
                  </a:moveTo>
                  <a:lnTo>
                    <a:pt x="4485132" y="0"/>
                  </a:lnTo>
                  <a:lnTo>
                    <a:pt x="4485132" y="277367"/>
                  </a:lnTo>
                  <a:lnTo>
                    <a:pt x="0" y="277367"/>
                  </a:lnTo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595" y="6414515"/>
              <a:ext cx="440435" cy="4419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8188" y="6419088"/>
              <a:ext cx="441959" cy="438912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05281" y="732824"/>
            <a:ext cx="2420620" cy="254952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algn="ctr">
              <a:lnSpc>
                <a:spcPts val="3890"/>
              </a:lnSpc>
              <a:spcBef>
                <a:spcPts val="585"/>
              </a:spcBef>
            </a:pPr>
            <a:r>
              <a:rPr sz="3600" b="1" spc="-5" dirty="0">
                <a:solidFill>
                  <a:srgbClr val="A13A22"/>
                </a:solidFill>
                <a:latin typeface="Calibri"/>
                <a:cs typeface="Calibri"/>
              </a:rPr>
              <a:t>Vyrovnávanie sa </a:t>
            </a:r>
            <a:r>
              <a:rPr sz="3600" b="1" dirty="0">
                <a:solidFill>
                  <a:srgbClr val="A13A22"/>
                </a:solidFill>
                <a:latin typeface="Calibri"/>
                <a:cs typeface="Calibri"/>
              </a:rPr>
              <a:t>s </a:t>
            </a:r>
            <a:r>
              <a:rPr sz="3600" b="1" spc="-5" dirty="0">
                <a:solidFill>
                  <a:srgbClr val="A13A22"/>
                </a:solidFill>
                <a:latin typeface="Calibri"/>
                <a:cs typeface="Calibri"/>
              </a:rPr>
              <a:t>NIE... berte </a:t>
            </a:r>
            <a:r>
              <a:rPr sz="3600" b="1" dirty="0">
                <a:solidFill>
                  <a:srgbClr val="A13A22"/>
                </a:solidFill>
                <a:latin typeface="Calibri"/>
                <a:cs typeface="Calibri"/>
              </a:rPr>
              <a:t>to </a:t>
            </a:r>
            <a:r>
              <a:rPr sz="3600" b="1" spc="-5" dirty="0">
                <a:solidFill>
                  <a:srgbClr val="A13A22"/>
                </a:solidFill>
                <a:latin typeface="Calibri"/>
                <a:cs typeface="Calibri"/>
              </a:rPr>
              <a:t>ako </a:t>
            </a:r>
            <a:r>
              <a:rPr sz="3600" b="1" spc="-10" dirty="0">
                <a:solidFill>
                  <a:srgbClr val="A13A22"/>
                </a:solidFill>
                <a:latin typeface="Calibri"/>
                <a:cs typeface="Calibri"/>
              </a:rPr>
              <a:t>skúsenosť, </a:t>
            </a:r>
            <a:r>
              <a:rPr sz="3600" b="1" spc="-5" dirty="0">
                <a:solidFill>
                  <a:srgbClr val="A13A22"/>
                </a:solidFill>
                <a:latin typeface="Calibri"/>
                <a:cs typeface="Calibri"/>
              </a:rPr>
              <a:t>nie ako </a:t>
            </a:r>
            <a:r>
              <a:rPr sz="3600" b="1" spc="-15" dirty="0">
                <a:solidFill>
                  <a:srgbClr val="A13A22"/>
                </a:solidFill>
                <a:latin typeface="Calibri"/>
                <a:cs typeface="Calibri"/>
              </a:rPr>
              <a:t>zlyhanie!!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1685" y="655930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32244" y="796832"/>
            <a:ext cx="7642859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Zvážte </a:t>
            </a:r>
            <a:r>
              <a:rPr sz="2400" b="1" spc="-50" dirty="0">
                <a:solidFill>
                  <a:srgbClr val="5F210F"/>
                </a:solidFill>
                <a:latin typeface="Calibri"/>
                <a:cs typeface="Calibri"/>
              </a:rPr>
              <a:t>svoje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možnosti: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Neexistuje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správny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nesprávny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spôsob,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získať finančné prostriedky. Ak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sa zdá,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že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jeden kanál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vytvára viac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prekážok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príležitostí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pokrok,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možno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čas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zmeniť </a:t>
            </a:r>
            <a:r>
              <a:rPr sz="2400" spc="-35" dirty="0">
                <a:solidFill>
                  <a:srgbClr val="5F210F"/>
                </a:solidFill>
                <a:latin typeface="Calibri"/>
                <a:cs typeface="Calibri"/>
              </a:rPr>
              <a:t>stratégiu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Zvýšenie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vašich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šancí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získanie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"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áno"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môže byť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jednoducho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otázkou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výberu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správneho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kanála (alebo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skupiny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kanálov),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ktorý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použijete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získanie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finančných prostriedkov.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32244" y="3357152"/>
            <a:ext cx="764540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Pozrite sa </a:t>
            </a:r>
            <a:r>
              <a:rPr sz="2400" b="1" spc="-4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b="1" spc="-50" dirty="0">
                <a:solidFill>
                  <a:srgbClr val="5F210F"/>
                </a:solidFill>
                <a:latin typeface="Calibri"/>
                <a:cs typeface="Calibri"/>
              </a:rPr>
              <a:t>svoj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obchodný model: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Využite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odmietnutie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príležitosť 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učenie. Pozrite sa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obchodný model 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zistite, či 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ňom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nie sú nejaké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závažné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chyby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nedostatky. Odstránením týchto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nedostatkov sa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váš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celkový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podnikateľský nápad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stane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atraktívnejším pre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ďalších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potenciálnych sponzorov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stačiť na to, aby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ste zmenili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názor pôvodných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zamietajúcich subjektov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2E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1" y="6083811"/>
            <a:ext cx="1843402" cy="4117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323846" y="6086876"/>
            <a:ext cx="45751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just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Tento projekt bol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financovaný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s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podporou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Európskej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komisie.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Táto publikácia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[oznámenie]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vyjadruje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len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názory autora a Komisia nenesie zodpovednosť za akékoľvek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použitie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informácií,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ktoré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sú v nej obsiahnuté.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40311" y="4550105"/>
            <a:ext cx="344170" cy="343535"/>
          </a:xfrm>
          <a:custGeom>
            <a:avLst/>
            <a:gdLst/>
            <a:ahLst/>
            <a:cxnLst/>
            <a:rect l="l" t="t" r="r" b="b"/>
            <a:pathLst>
              <a:path w="344170" h="343535">
                <a:moveTo>
                  <a:pt x="343763" y="171132"/>
                </a:moveTo>
                <a:lnTo>
                  <a:pt x="337591" y="125704"/>
                </a:lnTo>
                <a:lnTo>
                  <a:pt x="320167" y="84848"/>
                </a:lnTo>
                <a:lnTo>
                  <a:pt x="315823" y="79273"/>
                </a:lnTo>
                <a:lnTo>
                  <a:pt x="315823" y="171132"/>
                </a:lnTo>
                <a:lnTo>
                  <a:pt x="312889" y="200228"/>
                </a:lnTo>
                <a:lnTo>
                  <a:pt x="311734" y="203923"/>
                </a:lnTo>
                <a:lnTo>
                  <a:pt x="304482" y="205994"/>
                </a:lnTo>
                <a:lnTo>
                  <a:pt x="304482" y="227317"/>
                </a:lnTo>
                <a:lnTo>
                  <a:pt x="273202" y="273113"/>
                </a:lnTo>
                <a:lnTo>
                  <a:pt x="227520" y="304368"/>
                </a:lnTo>
                <a:lnTo>
                  <a:pt x="206171" y="311048"/>
                </a:lnTo>
                <a:lnTo>
                  <a:pt x="214350" y="303149"/>
                </a:lnTo>
                <a:lnTo>
                  <a:pt x="240093" y="262458"/>
                </a:lnTo>
                <a:lnTo>
                  <a:pt x="247827" y="240055"/>
                </a:lnTo>
                <a:lnTo>
                  <a:pt x="248132" y="240017"/>
                </a:lnTo>
                <a:lnTo>
                  <a:pt x="285762" y="232613"/>
                </a:lnTo>
                <a:lnTo>
                  <a:pt x="304482" y="227317"/>
                </a:lnTo>
                <a:lnTo>
                  <a:pt x="304482" y="205994"/>
                </a:lnTo>
                <a:lnTo>
                  <a:pt x="281051" y="212648"/>
                </a:lnTo>
                <a:lnTo>
                  <a:pt x="255498" y="217754"/>
                </a:lnTo>
                <a:lnTo>
                  <a:pt x="260629" y="171132"/>
                </a:lnTo>
                <a:lnTo>
                  <a:pt x="255536" y="125222"/>
                </a:lnTo>
                <a:lnTo>
                  <a:pt x="281051" y="130314"/>
                </a:lnTo>
                <a:lnTo>
                  <a:pt x="311924" y="139103"/>
                </a:lnTo>
                <a:lnTo>
                  <a:pt x="312889" y="142138"/>
                </a:lnTo>
                <a:lnTo>
                  <a:pt x="315823" y="171132"/>
                </a:lnTo>
                <a:lnTo>
                  <a:pt x="315823" y="79273"/>
                </a:lnTo>
                <a:lnTo>
                  <a:pt x="304596" y="64846"/>
                </a:lnTo>
                <a:lnTo>
                  <a:pt x="304596" y="115697"/>
                </a:lnTo>
                <a:lnTo>
                  <a:pt x="285762" y="110350"/>
                </a:lnTo>
                <a:lnTo>
                  <a:pt x="248132" y="102933"/>
                </a:lnTo>
                <a:lnTo>
                  <a:pt x="247891" y="102908"/>
                </a:lnTo>
                <a:lnTo>
                  <a:pt x="240360" y="81191"/>
                </a:lnTo>
                <a:lnTo>
                  <a:pt x="240360" y="171132"/>
                </a:lnTo>
                <a:lnTo>
                  <a:pt x="235356" y="213156"/>
                </a:lnTo>
                <a:lnTo>
                  <a:pt x="232486" y="221335"/>
                </a:lnTo>
                <a:lnTo>
                  <a:pt x="225018" y="222224"/>
                </a:lnTo>
                <a:lnTo>
                  <a:pt x="225018" y="242697"/>
                </a:lnTo>
                <a:lnTo>
                  <a:pt x="221322" y="253288"/>
                </a:lnTo>
                <a:lnTo>
                  <a:pt x="198107" y="289890"/>
                </a:lnTo>
                <a:lnTo>
                  <a:pt x="171780" y="315341"/>
                </a:lnTo>
                <a:lnTo>
                  <a:pt x="144348" y="289890"/>
                </a:lnTo>
                <a:lnTo>
                  <a:pt x="136271" y="277545"/>
                </a:lnTo>
                <a:lnTo>
                  <a:pt x="136271" y="310781"/>
                </a:lnTo>
                <a:lnTo>
                  <a:pt x="91122" y="290969"/>
                </a:lnTo>
                <a:lnTo>
                  <a:pt x="52019" y="251866"/>
                </a:lnTo>
                <a:lnTo>
                  <a:pt x="38519" y="227101"/>
                </a:lnTo>
                <a:lnTo>
                  <a:pt x="58013" y="232613"/>
                </a:lnTo>
                <a:lnTo>
                  <a:pt x="93459" y="239598"/>
                </a:lnTo>
                <a:lnTo>
                  <a:pt x="101752" y="262724"/>
                </a:lnTo>
                <a:lnTo>
                  <a:pt x="128409" y="303441"/>
                </a:lnTo>
                <a:lnTo>
                  <a:pt x="136271" y="310781"/>
                </a:lnTo>
                <a:lnTo>
                  <a:pt x="136271" y="277545"/>
                </a:lnTo>
                <a:lnTo>
                  <a:pt x="120535" y="253466"/>
                </a:lnTo>
                <a:lnTo>
                  <a:pt x="116586" y="242443"/>
                </a:lnTo>
                <a:lnTo>
                  <a:pt x="133667" y="244411"/>
                </a:lnTo>
                <a:lnTo>
                  <a:pt x="171894" y="245872"/>
                </a:lnTo>
                <a:lnTo>
                  <a:pt x="210108" y="244411"/>
                </a:lnTo>
                <a:lnTo>
                  <a:pt x="225018" y="242697"/>
                </a:lnTo>
                <a:lnTo>
                  <a:pt x="225018" y="222224"/>
                </a:lnTo>
                <a:lnTo>
                  <a:pt x="208534" y="224167"/>
                </a:lnTo>
                <a:lnTo>
                  <a:pt x="171894" y="225615"/>
                </a:lnTo>
                <a:lnTo>
                  <a:pt x="135242" y="224167"/>
                </a:lnTo>
                <a:lnTo>
                  <a:pt x="108927" y="221056"/>
                </a:lnTo>
                <a:lnTo>
                  <a:pt x="106146" y="213245"/>
                </a:lnTo>
                <a:lnTo>
                  <a:pt x="101320" y="171132"/>
                </a:lnTo>
                <a:lnTo>
                  <a:pt x="106146" y="129400"/>
                </a:lnTo>
                <a:lnTo>
                  <a:pt x="108826" y="121920"/>
                </a:lnTo>
                <a:lnTo>
                  <a:pt x="135242" y="118783"/>
                </a:lnTo>
                <a:lnTo>
                  <a:pt x="171881" y="117348"/>
                </a:lnTo>
                <a:lnTo>
                  <a:pt x="208534" y="118783"/>
                </a:lnTo>
                <a:lnTo>
                  <a:pt x="232587" y="121640"/>
                </a:lnTo>
                <a:lnTo>
                  <a:pt x="235356" y="129501"/>
                </a:lnTo>
                <a:lnTo>
                  <a:pt x="240360" y="171132"/>
                </a:lnTo>
                <a:lnTo>
                  <a:pt x="240360" y="81191"/>
                </a:lnTo>
                <a:lnTo>
                  <a:pt x="240093" y="80416"/>
                </a:lnTo>
                <a:lnTo>
                  <a:pt x="225082" y="56743"/>
                </a:lnTo>
                <a:lnTo>
                  <a:pt x="225082" y="100279"/>
                </a:lnTo>
                <a:lnTo>
                  <a:pt x="210108" y="98539"/>
                </a:lnTo>
                <a:lnTo>
                  <a:pt x="171881" y="97091"/>
                </a:lnTo>
                <a:lnTo>
                  <a:pt x="133667" y="98539"/>
                </a:lnTo>
                <a:lnTo>
                  <a:pt x="116509" y="100533"/>
                </a:lnTo>
                <a:lnTo>
                  <a:pt x="120535" y="89319"/>
                </a:lnTo>
                <a:lnTo>
                  <a:pt x="144348" y="52768"/>
                </a:lnTo>
                <a:lnTo>
                  <a:pt x="171450" y="27330"/>
                </a:lnTo>
                <a:lnTo>
                  <a:pt x="198107" y="53060"/>
                </a:lnTo>
                <a:lnTo>
                  <a:pt x="221322" y="89573"/>
                </a:lnTo>
                <a:lnTo>
                  <a:pt x="225082" y="100279"/>
                </a:lnTo>
                <a:lnTo>
                  <a:pt x="225082" y="56743"/>
                </a:lnTo>
                <a:lnTo>
                  <a:pt x="214350" y="39801"/>
                </a:lnTo>
                <a:lnTo>
                  <a:pt x="206171" y="31915"/>
                </a:lnTo>
                <a:lnTo>
                  <a:pt x="227520" y="38582"/>
                </a:lnTo>
                <a:lnTo>
                  <a:pt x="273202" y="69850"/>
                </a:lnTo>
                <a:lnTo>
                  <a:pt x="304469" y="115252"/>
                </a:lnTo>
                <a:lnTo>
                  <a:pt x="304596" y="115697"/>
                </a:lnTo>
                <a:lnTo>
                  <a:pt x="304596" y="64846"/>
                </a:lnTo>
                <a:lnTo>
                  <a:pt x="293204" y="50203"/>
                </a:lnTo>
                <a:lnTo>
                  <a:pt x="263347" y="27241"/>
                </a:lnTo>
                <a:lnTo>
                  <a:pt x="258368" y="23406"/>
                </a:lnTo>
                <a:lnTo>
                  <a:pt x="217373" y="6121"/>
                </a:lnTo>
                <a:lnTo>
                  <a:pt x="171881" y="0"/>
                </a:lnTo>
                <a:lnTo>
                  <a:pt x="136271" y="4775"/>
                </a:lnTo>
                <a:lnTo>
                  <a:pt x="136271" y="32181"/>
                </a:lnTo>
                <a:lnTo>
                  <a:pt x="128409" y="39509"/>
                </a:lnTo>
                <a:lnTo>
                  <a:pt x="101752" y="80149"/>
                </a:lnTo>
                <a:lnTo>
                  <a:pt x="93383" y="103378"/>
                </a:lnTo>
                <a:lnTo>
                  <a:pt x="85623" y="104914"/>
                </a:lnTo>
                <a:lnTo>
                  <a:pt x="85623" y="217233"/>
                </a:lnTo>
                <a:lnTo>
                  <a:pt x="62725" y="212648"/>
                </a:lnTo>
                <a:lnTo>
                  <a:pt x="31254" y="203708"/>
                </a:lnTo>
                <a:lnTo>
                  <a:pt x="30175" y="200228"/>
                </a:lnTo>
                <a:lnTo>
                  <a:pt x="27254" y="171132"/>
                </a:lnTo>
                <a:lnTo>
                  <a:pt x="30175" y="142138"/>
                </a:lnTo>
                <a:lnTo>
                  <a:pt x="31051" y="139319"/>
                </a:lnTo>
                <a:lnTo>
                  <a:pt x="62725" y="130314"/>
                </a:lnTo>
                <a:lnTo>
                  <a:pt x="85585" y="125742"/>
                </a:lnTo>
                <a:lnTo>
                  <a:pt x="80352" y="171132"/>
                </a:lnTo>
                <a:lnTo>
                  <a:pt x="85623" y="217233"/>
                </a:lnTo>
                <a:lnTo>
                  <a:pt x="85623" y="104914"/>
                </a:lnTo>
                <a:lnTo>
                  <a:pt x="58013" y="110350"/>
                </a:lnTo>
                <a:lnTo>
                  <a:pt x="38392" y="115912"/>
                </a:lnTo>
                <a:lnTo>
                  <a:pt x="38608" y="115252"/>
                </a:lnTo>
                <a:lnTo>
                  <a:pt x="69875" y="69850"/>
                </a:lnTo>
                <a:lnTo>
                  <a:pt x="115646" y="38582"/>
                </a:lnTo>
                <a:lnTo>
                  <a:pt x="136271" y="32181"/>
                </a:lnTo>
                <a:lnTo>
                  <a:pt x="136271" y="4775"/>
                </a:lnTo>
                <a:lnTo>
                  <a:pt x="85090" y="23406"/>
                </a:lnTo>
                <a:lnTo>
                  <a:pt x="50317" y="50203"/>
                </a:lnTo>
                <a:lnTo>
                  <a:pt x="23444" y="84848"/>
                </a:lnTo>
                <a:lnTo>
                  <a:pt x="6134" y="125704"/>
                </a:lnTo>
                <a:lnTo>
                  <a:pt x="0" y="171132"/>
                </a:lnTo>
                <a:lnTo>
                  <a:pt x="6134" y="216839"/>
                </a:lnTo>
                <a:lnTo>
                  <a:pt x="23444" y="257898"/>
                </a:lnTo>
                <a:lnTo>
                  <a:pt x="50317" y="292671"/>
                </a:lnTo>
                <a:lnTo>
                  <a:pt x="85090" y="319519"/>
                </a:lnTo>
                <a:lnTo>
                  <a:pt x="126161" y="336829"/>
                </a:lnTo>
                <a:lnTo>
                  <a:pt x="171881" y="342963"/>
                </a:lnTo>
                <a:lnTo>
                  <a:pt x="217373" y="336829"/>
                </a:lnTo>
                <a:lnTo>
                  <a:pt x="258368" y="319519"/>
                </a:lnTo>
                <a:lnTo>
                  <a:pt x="293204" y="292671"/>
                </a:lnTo>
                <a:lnTo>
                  <a:pt x="320167" y="257898"/>
                </a:lnTo>
                <a:lnTo>
                  <a:pt x="337591" y="216839"/>
                </a:lnTo>
                <a:lnTo>
                  <a:pt x="343763" y="171132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4856" y="0"/>
            <a:ext cx="2628899" cy="350367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45331" y="6679824"/>
            <a:ext cx="149482" cy="13800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64935" y="6463636"/>
            <a:ext cx="118401" cy="13886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20389" y="6159668"/>
            <a:ext cx="112846" cy="14590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31162" y="5585369"/>
            <a:ext cx="110378" cy="10265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11154" y="5870428"/>
            <a:ext cx="101986" cy="11014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1219" y="5014646"/>
            <a:ext cx="106710" cy="9099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55931" y="5387964"/>
            <a:ext cx="96030" cy="10575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49282" y="5237849"/>
            <a:ext cx="94208" cy="10022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40580" y="5049375"/>
            <a:ext cx="97824" cy="9234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01898" y="4953757"/>
            <a:ext cx="102877" cy="8598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05923" y="5121928"/>
            <a:ext cx="95161" cy="7599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3370" y="4885284"/>
            <a:ext cx="82006" cy="7836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7016" y="3584540"/>
            <a:ext cx="67163" cy="64743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193080" y="3647376"/>
            <a:ext cx="59055" cy="65405"/>
          </a:xfrm>
          <a:custGeom>
            <a:avLst/>
            <a:gdLst/>
            <a:ahLst/>
            <a:cxnLst/>
            <a:rect l="l" t="t" r="r" b="b"/>
            <a:pathLst>
              <a:path w="59054" h="65404">
                <a:moveTo>
                  <a:pt x="23514" y="61998"/>
                </a:moveTo>
                <a:lnTo>
                  <a:pt x="0" y="27825"/>
                </a:lnTo>
                <a:lnTo>
                  <a:pt x="1401" y="21103"/>
                </a:lnTo>
                <a:lnTo>
                  <a:pt x="22304" y="0"/>
                </a:lnTo>
                <a:lnTo>
                  <a:pt x="23206" y="303"/>
                </a:lnTo>
                <a:lnTo>
                  <a:pt x="25315" y="4"/>
                </a:lnTo>
                <a:lnTo>
                  <a:pt x="27119" y="612"/>
                </a:lnTo>
                <a:lnTo>
                  <a:pt x="30131" y="617"/>
                </a:lnTo>
                <a:lnTo>
                  <a:pt x="37347" y="3048"/>
                </a:lnTo>
                <a:lnTo>
                  <a:pt x="49150" y="11473"/>
                </a:lnTo>
                <a:lnTo>
                  <a:pt x="56562" y="23151"/>
                </a:lnTo>
                <a:lnTo>
                  <a:pt x="58829" y="36126"/>
                </a:lnTo>
                <a:lnTo>
                  <a:pt x="55199" y="48439"/>
                </a:lnTo>
                <a:lnTo>
                  <a:pt x="49160" y="56723"/>
                </a:lnTo>
                <a:lnTo>
                  <a:pt x="41692" y="62821"/>
                </a:lnTo>
                <a:lnTo>
                  <a:pt x="33056" y="65118"/>
                </a:lnTo>
                <a:lnTo>
                  <a:pt x="23514" y="61998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4982" y="3733214"/>
            <a:ext cx="59690" cy="64769"/>
          </a:xfrm>
          <a:custGeom>
            <a:avLst/>
            <a:gdLst/>
            <a:ahLst/>
            <a:cxnLst/>
            <a:rect l="l" t="t" r="r" b="b"/>
            <a:pathLst>
              <a:path w="59690" h="64770">
                <a:moveTo>
                  <a:pt x="32249" y="62923"/>
                </a:moveTo>
                <a:lnTo>
                  <a:pt x="909" y="29758"/>
                </a:lnTo>
                <a:lnTo>
                  <a:pt x="0" y="21137"/>
                </a:lnTo>
                <a:lnTo>
                  <a:pt x="1684" y="13201"/>
                </a:lnTo>
                <a:lnTo>
                  <a:pt x="6016" y="6631"/>
                </a:lnTo>
                <a:lnTo>
                  <a:pt x="12929" y="1670"/>
                </a:lnTo>
                <a:lnTo>
                  <a:pt x="20051" y="0"/>
                </a:lnTo>
                <a:lnTo>
                  <a:pt x="27386" y="1051"/>
                </a:lnTo>
                <a:lnTo>
                  <a:pt x="34937" y="4257"/>
                </a:lnTo>
                <a:lnTo>
                  <a:pt x="36436" y="5771"/>
                </a:lnTo>
                <a:lnTo>
                  <a:pt x="40044" y="6987"/>
                </a:lnTo>
                <a:lnTo>
                  <a:pt x="48820" y="14755"/>
                </a:lnTo>
                <a:lnTo>
                  <a:pt x="55576" y="25724"/>
                </a:lnTo>
                <a:lnTo>
                  <a:pt x="59335" y="37765"/>
                </a:lnTo>
                <a:lnTo>
                  <a:pt x="59118" y="48751"/>
                </a:lnTo>
                <a:lnTo>
                  <a:pt x="54681" y="56706"/>
                </a:lnTo>
                <a:lnTo>
                  <a:pt x="48024" y="62305"/>
                </a:lnTo>
                <a:lnTo>
                  <a:pt x="40197" y="64669"/>
                </a:lnTo>
                <a:lnTo>
                  <a:pt x="32249" y="62923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0960" y="3972225"/>
            <a:ext cx="52069" cy="49530"/>
          </a:xfrm>
          <a:custGeom>
            <a:avLst/>
            <a:gdLst/>
            <a:ahLst/>
            <a:cxnLst/>
            <a:rect l="l" t="t" r="r" b="b"/>
            <a:pathLst>
              <a:path w="52070" h="49529">
                <a:moveTo>
                  <a:pt x="8761" y="46972"/>
                </a:moveTo>
                <a:lnTo>
                  <a:pt x="3156" y="40131"/>
                </a:lnTo>
                <a:lnTo>
                  <a:pt x="108" y="30174"/>
                </a:lnTo>
                <a:lnTo>
                  <a:pt x="0" y="19315"/>
                </a:lnTo>
                <a:lnTo>
                  <a:pt x="3216" y="9766"/>
                </a:lnTo>
                <a:lnTo>
                  <a:pt x="10131" y="3308"/>
                </a:lnTo>
                <a:lnTo>
                  <a:pt x="18810" y="0"/>
                </a:lnTo>
                <a:lnTo>
                  <a:pt x="28205" y="151"/>
                </a:lnTo>
                <a:lnTo>
                  <a:pt x="37273" y="4074"/>
                </a:lnTo>
                <a:lnTo>
                  <a:pt x="45844" y="11473"/>
                </a:lnTo>
                <a:lnTo>
                  <a:pt x="50716" y="18951"/>
                </a:lnTo>
                <a:lnTo>
                  <a:pt x="51693" y="26254"/>
                </a:lnTo>
                <a:lnTo>
                  <a:pt x="48578" y="33124"/>
                </a:lnTo>
                <a:lnTo>
                  <a:pt x="39403" y="41960"/>
                </a:lnTo>
                <a:lnTo>
                  <a:pt x="28746" y="47647"/>
                </a:lnTo>
                <a:lnTo>
                  <a:pt x="18051" y="49534"/>
                </a:lnTo>
                <a:lnTo>
                  <a:pt x="8761" y="46972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9878" y="3859000"/>
            <a:ext cx="49530" cy="52069"/>
          </a:xfrm>
          <a:custGeom>
            <a:avLst/>
            <a:gdLst/>
            <a:ahLst/>
            <a:cxnLst/>
            <a:rect l="l" t="t" r="r" b="b"/>
            <a:pathLst>
              <a:path w="49529" h="52070">
                <a:moveTo>
                  <a:pt x="18899" y="50653"/>
                </a:moveTo>
                <a:lnTo>
                  <a:pt x="0" y="20527"/>
                </a:lnTo>
                <a:lnTo>
                  <a:pt x="28" y="14479"/>
                </a:lnTo>
                <a:lnTo>
                  <a:pt x="2828" y="6587"/>
                </a:lnTo>
                <a:lnTo>
                  <a:pt x="7731" y="1676"/>
                </a:lnTo>
                <a:lnTo>
                  <a:pt x="14369" y="0"/>
                </a:lnTo>
                <a:lnTo>
                  <a:pt x="22373" y="1813"/>
                </a:lnTo>
                <a:lnTo>
                  <a:pt x="26578" y="4239"/>
                </a:lnTo>
                <a:lnTo>
                  <a:pt x="30186" y="5454"/>
                </a:lnTo>
                <a:lnTo>
                  <a:pt x="34390" y="7880"/>
                </a:lnTo>
                <a:lnTo>
                  <a:pt x="36194" y="8488"/>
                </a:lnTo>
                <a:lnTo>
                  <a:pt x="37693" y="10002"/>
                </a:lnTo>
                <a:lnTo>
                  <a:pt x="39497" y="10610"/>
                </a:lnTo>
                <a:lnTo>
                  <a:pt x="44519" y="16198"/>
                </a:lnTo>
                <a:lnTo>
                  <a:pt x="47759" y="22606"/>
                </a:lnTo>
                <a:lnTo>
                  <a:pt x="49021" y="29295"/>
                </a:lnTo>
                <a:lnTo>
                  <a:pt x="48110" y="35725"/>
                </a:lnTo>
                <a:lnTo>
                  <a:pt x="44909" y="41966"/>
                </a:lnTo>
                <a:lnTo>
                  <a:pt x="40077" y="46901"/>
                </a:lnTo>
                <a:lnTo>
                  <a:pt x="33897" y="50247"/>
                </a:lnTo>
                <a:lnTo>
                  <a:pt x="26653" y="51719"/>
                </a:lnTo>
                <a:lnTo>
                  <a:pt x="18899" y="50653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93445" y="4601754"/>
            <a:ext cx="46990" cy="45085"/>
          </a:xfrm>
          <a:custGeom>
            <a:avLst/>
            <a:gdLst/>
            <a:ahLst/>
            <a:cxnLst/>
            <a:rect l="l" t="t" r="r" b="b"/>
            <a:pathLst>
              <a:path w="46990" h="45085">
                <a:moveTo>
                  <a:pt x="21812" y="44787"/>
                </a:moveTo>
                <a:lnTo>
                  <a:pt x="12680" y="40496"/>
                </a:lnTo>
                <a:lnTo>
                  <a:pt x="4668" y="32323"/>
                </a:lnTo>
                <a:lnTo>
                  <a:pt x="807" y="25011"/>
                </a:lnTo>
                <a:lnTo>
                  <a:pt x="0" y="16741"/>
                </a:lnTo>
                <a:lnTo>
                  <a:pt x="2239" y="8929"/>
                </a:lnTo>
                <a:lnTo>
                  <a:pt x="7518" y="2992"/>
                </a:lnTo>
                <a:lnTo>
                  <a:pt x="15306" y="0"/>
                </a:lnTo>
                <a:lnTo>
                  <a:pt x="24998" y="298"/>
                </a:lnTo>
                <a:lnTo>
                  <a:pt x="34449" y="3545"/>
                </a:lnTo>
                <a:lnTo>
                  <a:pt x="41517" y="9397"/>
                </a:lnTo>
                <a:lnTo>
                  <a:pt x="45737" y="17413"/>
                </a:lnTo>
                <a:lnTo>
                  <a:pt x="46821" y="26077"/>
                </a:lnTo>
                <a:lnTo>
                  <a:pt x="44914" y="34111"/>
                </a:lnTo>
                <a:lnTo>
                  <a:pt x="40166" y="40242"/>
                </a:lnTo>
                <a:lnTo>
                  <a:pt x="31246" y="44826"/>
                </a:lnTo>
                <a:lnTo>
                  <a:pt x="21812" y="44787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3684" y="4065725"/>
            <a:ext cx="43815" cy="52069"/>
          </a:xfrm>
          <a:custGeom>
            <a:avLst/>
            <a:gdLst/>
            <a:ahLst/>
            <a:cxnLst/>
            <a:rect l="l" t="t" r="r" b="b"/>
            <a:pathLst>
              <a:path w="43815" h="52070">
                <a:moveTo>
                  <a:pt x="21623" y="51990"/>
                </a:moveTo>
                <a:lnTo>
                  <a:pt x="0" y="18958"/>
                </a:lnTo>
                <a:lnTo>
                  <a:pt x="2244" y="11132"/>
                </a:lnTo>
                <a:lnTo>
                  <a:pt x="7422" y="3679"/>
                </a:lnTo>
                <a:lnTo>
                  <a:pt x="14531" y="0"/>
                </a:lnTo>
                <a:lnTo>
                  <a:pt x="22580" y="234"/>
                </a:lnTo>
                <a:lnTo>
                  <a:pt x="43386" y="35088"/>
                </a:lnTo>
                <a:lnTo>
                  <a:pt x="42746" y="42950"/>
                </a:lnTo>
                <a:lnTo>
                  <a:pt x="36404" y="46872"/>
                </a:lnTo>
                <a:lnTo>
                  <a:pt x="29464" y="49583"/>
                </a:lnTo>
                <a:lnTo>
                  <a:pt x="21623" y="51990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80413" y="4186586"/>
            <a:ext cx="43180" cy="47625"/>
          </a:xfrm>
          <a:custGeom>
            <a:avLst/>
            <a:gdLst/>
            <a:ahLst/>
            <a:cxnLst/>
            <a:rect l="l" t="t" r="r" b="b"/>
            <a:pathLst>
              <a:path w="43180" h="47625">
                <a:moveTo>
                  <a:pt x="14250" y="46905"/>
                </a:moveTo>
                <a:lnTo>
                  <a:pt x="6736" y="43869"/>
                </a:lnTo>
                <a:lnTo>
                  <a:pt x="1795" y="36967"/>
                </a:lnTo>
                <a:lnTo>
                  <a:pt x="0" y="27717"/>
                </a:lnTo>
                <a:lnTo>
                  <a:pt x="1313" y="17621"/>
                </a:lnTo>
                <a:lnTo>
                  <a:pt x="5701" y="8182"/>
                </a:lnTo>
                <a:lnTo>
                  <a:pt x="12085" y="2602"/>
                </a:lnTo>
                <a:lnTo>
                  <a:pt x="18878" y="0"/>
                </a:lnTo>
                <a:lnTo>
                  <a:pt x="25938" y="516"/>
                </a:lnTo>
                <a:lnTo>
                  <a:pt x="33124" y="4294"/>
                </a:lnTo>
                <a:lnTo>
                  <a:pt x="39571" y="11987"/>
                </a:lnTo>
                <a:lnTo>
                  <a:pt x="42901" y="22228"/>
                </a:lnTo>
                <a:lnTo>
                  <a:pt x="42728" y="32803"/>
                </a:lnTo>
                <a:lnTo>
                  <a:pt x="38668" y="41500"/>
                </a:lnTo>
                <a:lnTo>
                  <a:pt x="32137" y="45611"/>
                </a:lnTo>
                <a:lnTo>
                  <a:pt x="23357" y="47449"/>
                </a:lnTo>
                <a:lnTo>
                  <a:pt x="14250" y="46905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1218" y="4455548"/>
            <a:ext cx="43180" cy="48260"/>
          </a:xfrm>
          <a:custGeom>
            <a:avLst/>
            <a:gdLst/>
            <a:ahLst/>
            <a:cxnLst/>
            <a:rect l="l" t="t" r="r" b="b"/>
            <a:pathLst>
              <a:path w="43180" h="48260">
                <a:moveTo>
                  <a:pt x="16288" y="47375"/>
                </a:moveTo>
                <a:lnTo>
                  <a:pt x="9055" y="42667"/>
                </a:lnTo>
                <a:lnTo>
                  <a:pt x="3027" y="33821"/>
                </a:lnTo>
                <a:lnTo>
                  <a:pt x="0" y="24313"/>
                </a:lnTo>
                <a:lnTo>
                  <a:pt x="666" y="15861"/>
                </a:lnTo>
                <a:lnTo>
                  <a:pt x="4883" y="8604"/>
                </a:lnTo>
                <a:lnTo>
                  <a:pt x="12511" y="2686"/>
                </a:lnTo>
                <a:lnTo>
                  <a:pt x="19803" y="0"/>
                </a:lnTo>
                <a:lnTo>
                  <a:pt x="27389" y="631"/>
                </a:lnTo>
                <a:lnTo>
                  <a:pt x="34229" y="4039"/>
                </a:lnTo>
                <a:lnTo>
                  <a:pt x="39279" y="9684"/>
                </a:lnTo>
                <a:lnTo>
                  <a:pt x="42490" y="20137"/>
                </a:lnTo>
                <a:lnTo>
                  <a:pt x="42684" y="29763"/>
                </a:lnTo>
                <a:lnTo>
                  <a:pt x="39780" y="37966"/>
                </a:lnTo>
                <a:lnTo>
                  <a:pt x="33694" y="44151"/>
                </a:lnTo>
                <a:lnTo>
                  <a:pt x="24557" y="47889"/>
                </a:lnTo>
                <a:lnTo>
                  <a:pt x="16288" y="47375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02158" y="4745110"/>
            <a:ext cx="41275" cy="46990"/>
          </a:xfrm>
          <a:custGeom>
            <a:avLst/>
            <a:gdLst/>
            <a:ahLst/>
            <a:cxnLst/>
            <a:rect l="l" t="t" r="r" b="b"/>
            <a:pathLst>
              <a:path w="41275" h="46989">
                <a:moveTo>
                  <a:pt x="17135" y="45774"/>
                </a:moveTo>
                <a:lnTo>
                  <a:pt x="10062" y="41987"/>
                </a:lnTo>
                <a:lnTo>
                  <a:pt x="4272" y="35509"/>
                </a:lnTo>
                <a:lnTo>
                  <a:pt x="753" y="25410"/>
                </a:lnTo>
                <a:lnTo>
                  <a:pt x="0" y="15769"/>
                </a:lnTo>
                <a:lnTo>
                  <a:pt x="1949" y="7607"/>
                </a:lnTo>
                <a:lnTo>
                  <a:pt x="6540" y="1944"/>
                </a:lnTo>
                <a:lnTo>
                  <a:pt x="14257" y="0"/>
                </a:lnTo>
                <a:lnTo>
                  <a:pt x="23932" y="1744"/>
                </a:lnTo>
                <a:lnTo>
                  <a:pt x="33029" y="6323"/>
                </a:lnTo>
                <a:lnTo>
                  <a:pt x="39011" y="12882"/>
                </a:lnTo>
                <a:lnTo>
                  <a:pt x="40781" y="20814"/>
                </a:lnTo>
                <a:lnTo>
                  <a:pt x="40058" y="30273"/>
                </a:lnTo>
                <a:lnTo>
                  <a:pt x="37194" y="38821"/>
                </a:lnTo>
                <a:lnTo>
                  <a:pt x="32539" y="44021"/>
                </a:lnTo>
                <a:lnTo>
                  <a:pt x="24843" y="46556"/>
                </a:lnTo>
                <a:lnTo>
                  <a:pt x="17135" y="45774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01280" y="4314777"/>
            <a:ext cx="44450" cy="38100"/>
          </a:xfrm>
          <a:custGeom>
            <a:avLst/>
            <a:gdLst/>
            <a:ahLst/>
            <a:cxnLst/>
            <a:rect l="l" t="t" r="r" b="b"/>
            <a:pathLst>
              <a:path w="44450" h="38100">
                <a:moveTo>
                  <a:pt x="18964" y="36365"/>
                </a:moveTo>
                <a:lnTo>
                  <a:pt x="9184" y="31856"/>
                </a:lnTo>
                <a:lnTo>
                  <a:pt x="1588" y="25337"/>
                </a:lnTo>
                <a:lnTo>
                  <a:pt x="0" y="19990"/>
                </a:lnTo>
                <a:lnTo>
                  <a:pt x="1156" y="13201"/>
                </a:lnTo>
                <a:lnTo>
                  <a:pt x="4515" y="6586"/>
                </a:lnTo>
                <a:lnTo>
                  <a:pt x="9530" y="1760"/>
                </a:lnTo>
                <a:lnTo>
                  <a:pt x="16573" y="0"/>
                </a:lnTo>
                <a:lnTo>
                  <a:pt x="25155" y="1218"/>
                </a:lnTo>
                <a:lnTo>
                  <a:pt x="33442" y="4988"/>
                </a:lnTo>
                <a:lnTo>
                  <a:pt x="39601" y="10881"/>
                </a:lnTo>
                <a:lnTo>
                  <a:pt x="43592" y="18599"/>
                </a:lnTo>
                <a:lnTo>
                  <a:pt x="44424" y="25631"/>
                </a:lnTo>
                <a:lnTo>
                  <a:pt x="42212" y="31638"/>
                </a:lnTo>
                <a:lnTo>
                  <a:pt x="37071" y="36280"/>
                </a:lnTo>
                <a:lnTo>
                  <a:pt x="28927" y="38096"/>
                </a:lnTo>
                <a:lnTo>
                  <a:pt x="18964" y="36365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08174" y="4907067"/>
            <a:ext cx="34925" cy="38735"/>
          </a:xfrm>
          <a:custGeom>
            <a:avLst/>
            <a:gdLst/>
            <a:ahLst/>
            <a:cxnLst/>
            <a:rect l="l" t="t" r="r" b="b"/>
            <a:pathLst>
              <a:path w="34925" h="38735">
                <a:moveTo>
                  <a:pt x="9016" y="36364"/>
                </a:moveTo>
                <a:lnTo>
                  <a:pt x="3503" y="32187"/>
                </a:lnTo>
                <a:lnTo>
                  <a:pt x="209" y="25335"/>
                </a:lnTo>
                <a:lnTo>
                  <a:pt x="0" y="16872"/>
                </a:lnTo>
                <a:lnTo>
                  <a:pt x="2556" y="8583"/>
                </a:lnTo>
                <a:lnTo>
                  <a:pt x="7560" y="2254"/>
                </a:lnTo>
                <a:lnTo>
                  <a:pt x="13231" y="0"/>
                </a:lnTo>
                <a:lnTo>
                  <a:pt x="19653" y="270"/>
                </a:lnTo>
                <a:lnTo>
                  <a:pt x="25895" y="2751"/>
                </a:lnTo>
                <a:lnTo>
                  <a:pt x="31026" y="7130"/>
                </a:lnTo>
                <a:lnTo>
                  <a:pt x="34447" y="14119"/>
                </a:lnTo>
                <a:lnTo>
                  <a:pt x="34792" y="17213"/>
                </a:lnTo>
                <a:lnTo>
                  <a:pt x="28651" y="35446"/>
                </a:lnTo>
                <a:lnTo>
                  <a:pt x="23464" y="37918"/>
                </a:lnTo>
                <a:lnTo>
                  <a:pt x="16121" y="38331"/>
                </a:lnTo>
                <a:lnTo>
                  <a:pt x="9016" y="36364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907402" y="4954908"/>
            <a:ext cx="186943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17"/>
              </a:rPr>
              <a:t>www.small-holders.eu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2751278" y="913935"/>
            <a:ext cx="26054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5" dirty="0">
                <a:solidFill>
                  <a:srgbClr val="A13A22"/>
                </a:solidFill>
              </a:rPr>
              <a:t>Výborne</a:t>
            </a:r>
            <a:r>
              <a:rPr sz="4000" spc="-5" dirty="0">
                <a:solidFill>
                  <a:srgbClr val="A13A22"/>
                </a:solidFill>
              </a:rPr>
              <a:t>!!!</a:t>
            </a:r>
            <a:endParaRPr sz="4000"/>
          </a:p>
        </p:txBody>
      </p:sp>
      <p:sp>
        <p:nvSpPr>
          <p:cNvPr id="33" name="object 33"/>
          <p:cNvSpPr txBox="1"/>
          <p:nvPr/>
        </p:nvSpPr>
        <p:spPr>
          <a:xfrm>
            <a:off x="727406" y="1627167"/>
            <a:ext cx="6652259" cy="17081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ctr">
              <a:lnSpc>
                <a:spcPts val="2590"/>
              </a:lnSpc>
              <a:spcBef>
                <a:spcPts val="425"/>
              </a:spcBef>
              <a:tabLst>
                <a:tab pos="3131820" algn="l"/>
                <a:tab pos="3434715" algn="l"/>
              </a:tabLst>
            </a:pP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Práve </a:t>
            </a:r>
            <a:r>
              <a:rPr sz="2400" spc="-70" dirty="0">
                <a:solidFill>
                  <a:srgbClr val="A13A22"/>
                </a:solidFill>
                <a:latin typeface="Calibri"/>
                <a:cs typeface="Calibri"/>
              </a:rPr>
              <a:t>ste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dokončili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modul 2.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Nebolo to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ľahké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prebrali sme mnohé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finančné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témy, ktoré </a:t>
            </a:r>
            <a:r>
              <a:rPr sz="2400" spc="-20" dirty="0">
                <a:solidFill>
                  <a:srgbClr val="A13A22"/>
                </a:solidFill>
                <a:latin typeface="Calibri"/>
                <a:cs typeface="Calibri"/>
              </a:rPr>
              <a:t>ste možno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nepoznali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.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Pokračujte teraz ďalej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a skočte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do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modulu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3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, kde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sa budeme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hlbšie učiť na tému </a:t>
            </a:r>
            <a:r>
              <a:rPr sz="2400" b="1" dirty="0">
                <a:solidFill>
                  <a:srgbClr val="A13A22"/>
                </a:solidFill>
                <a:latin typeface="Calibri"/>
                <a:cs typeface="Calibri"/>
              </a:rPr>
              <a:t>Spoznávanie </a:t>
            </a:r>
            <a:r>
              <a:rPr sz="2400" b="1" spc="-10" dirty="0">
                <a:solidFill>
                  <a:srgbClr val="A13A22"/>
                </a:solidFill>
                <a:latin typeface="Calibri"/>
                <a:cs typeface="Calibri"/>
              </a:rPr>
              <a:t>vášho </a:t>
            </a:r>
            <a:r>
              <a:rPr sz="2400" b="1" spc="-15" dirty="0">
                <a:solidFill>
                  <a:srgbClr val="A13A22"/>
                </a:solidFill>
                <a:latin typeface="Calibri"/>
                <a:cs typeface="Calibri"/>
              </a:rPr>
              <a:t>trhu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4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5805" y="2043973"/>
            <a:ext cx="6143625" cy="34061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Jednoduchý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rozpočet peňažných tokov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poukáže na potenciálne požiadavky na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pôžičky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pomôže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manažérovi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banky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preukázať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že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ste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schopní efektívne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spravovať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financie 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splácať všetky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pôžičky.</a:t>
            </a:r>
            <a:endParaRPr sz="2400">
              <a:latin typeface="Calibri"/>
              <a:cs typeface="Calibri"/>
            </a:endParaRPr>
          </a:p>
          <a:p>
            <a:pPr marL="12700" marR="70485">
              <a:lnSpc>
                <a:spcPts val="2590"/>
              </a:lnSpc>
              <a:spcBef>
                <a:spcPts val="1019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Existujú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dva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kľúčové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prvky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rozpočtovania peňažných tokov.  Sú to: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212121"/>
                </a:solidFill>
                <a:latin typeface="Calibri"/>
                <a:cs typeface="Calibri"/>
              </a:rPr>
              <a:t>Plánovanie </a:t>
            </a:r>
            <a:r>
              <a:rPr sz="2400" b="1" dirty="0">
                <a:solidFill>
                  <a:srgbClr val="212121"/>
                </a:solidFill>
                <a:latin typeface="Calibri"/>
                <a:cs typeface="Calibri"/>
              </a:rPr>
              <a:t>peňažných tokov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1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b="1" spc="-10" dirty="0">
                <a:solidFill>
                  <a:srgbClr val="212121"/>
                </a:solidFill>
                <a:latin typeface="Calibri"/>
                <a:cs typeface="Calibri"/>
              </a:rPr>
              <a:t>Preskúmanie/kontrola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189616"/>
            <a:ext cx="6477000" cy="12302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">
              <a:lnSpc>
                <a:spcPct val="113100"/>
              </a:lnSpc>
              <a:spcBef>
                <a:spcPts val="100"/>
              </a:spcBef>
            </a:pPr>
            <a:r>
              <a:rPr spc="-10" dirty="0">
                <a:solidFill>
                  <a:srgbClr val="6C6A39"/>
                </a:solidFill>
              </a:rPr>
              <a:t>Východiskový </a:t>
            </a:r>
            <a:r>
              <a:rPr spc="-25" dirty="0">
                <a:solidFill>
                  <a:srgbClr val="6C6A39"/>
                </a:solidFill>
              </a:rPr>
              <a:t>bod </a:t>
            </a:r>
            <a:r>
              <a:rPr spc="-5" dirty="0">
                <a:solidFill>
                  <a:srgbClr val="6C6A39"/>
                </a:solidFill>
              </a:rPr>
              <a:t>.. </a:t>
            </a:r>
            <a:r>
              <a:rPr spc="-10" dirty="0">
                <a:solidFill>
                  <a:srgbClr val="6C6A39"/>
                </a:solidFill>
              </a:rPr>
              <a:t>Rozpočtovanie </a:t>
            </a:r>
            <a:r>
              <a:rPr spc="-5" dirty="0">
                <a:solidFill>
                  <a:srgbClr val="6C6A39"/>
                </a:solidFill>
              </a:rPr>
              <a:t>peňažných tokov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872" y="2043973"/>
            <a:ext cx="6596380" cy="37350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1763395" algn="l"/>
              </a:tabLst>
            </a:pP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Cash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flow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pohyb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peňazí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podniku a mimo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neho za určité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obdobie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Predpovedanie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peňažných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tokov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zahŕňa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predpovedanie </a:t>
            </a:r>
            <a:r>
              <a:rPr sz="2400" u="sng" spc="-10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</a:rPr>
              <a:t>budúceho toku hotovosti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bankové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účty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z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nich.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Pravidelné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prognózovanie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prílevu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odlevu peňažných prostriedkov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dôležité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najmä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tri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typy podnikov: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nové podniky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rýchlo rastúce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podniky</a:t>
            </a:r>
            <a:endParaRPr sz="2400">
              <a:latin typeface="Calibri"/>
              <a:cs typeface="Calibri"/>
            </a:endParaRPr>
          </a:p>
          <a:p>
            <a:pPr marL="355600" marR="216535" indent="-342900">
              <a:lnSpc>
                <a:spcPts val="2590"/>
              </a:lnSpc>
              <a:spcBef>
                <a:spcPts val="10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nepredvídateľnými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štruktúrami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predaja,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napríklad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sezónne podniky,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ako sú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drobní poľnohospodári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6417" y="571785"/>
            <a:ext cx="4246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4040" algn="l"/>
              </a:tabLst>
            </a:pPr>
            <a:r>
              <a:rPr dirty="0">
                <a:solidFill>
                  <a:srgbClr val="AD523B"/>
                </a:solidFill>
              </a:rPr>
              <a:t>1. </a:t>
            </a:r>
            <a:r>
              <a:rPr spc="-5" dirty="0">
                <a:solidFill>
                  <a:srgbClr val="AD523B"/>
                </a:solidFill>
              </a:rPr>
              <a:t>Plánovanie peňažných tokov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7339965" cy="5118100"/>
            <a:chOff x="0" y="1740407"/>
            <a:chExt cx="7339965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258877" y="0"/>
            <a:ext cx="5851525" cy="6864350"/>
            <a:chOff x="6258877" y="0"/>
            <a:chExt cx="5851525" cy="6864350"/>
          </a:xfrm>
        </p:grpSpPr>
        <p:sp>
          <p:nvSpPr>
            <p:cNvPr id="6" name="object 6"/>
            <p:cNvSpPr/>
            <p:nvPr/>
          </p:nvSpPr>
          <p:spPr>
            <a:xfrm>
              <a:off x="6263640" y="0"/>
              <a:ext cx="5847080" cy="304165"/>
            </a:xfrm>
            <a:custGeom>
              <a:avLst/>
              <a:gdLst/>
              <a:ahLst/>
              <a:cxnLst/>
              <a:rect l="l" t="t" r="r" b="b"/>
              <a:pathLst>
                <a:path w="5847080" h="304165">
                  <a:moveTo>
                    <a:pt x="5846750" y="0"/>
                  </a:moveTo>
                  <a:lnTo>
                    <a:pt x="3897846" y="0"/>
                  </a:lnTo>
                  <a:lnTo>
                    <a:pt x="1948929" y="0"/>
                  </a:lnTo>
                  <a:lnTo>
                    <a:pt x="0" y="0"/>
                  </a:lnTo>
                  <a:lnTo>
                    <a:pt x="0" y="304063"/>
                  </a:lnTo>
                  <a:lnTo>
                    <a:pt x="1948929" y="304063"/>
                  </a:lnTo>
                  <a:lnTo>
                    <a:pt x="3897846" y="304063"/>
                  </a:lnTo>
                  <a:lnTo>
                    <a:pt x="5846750" y="304063"/>
                  </a:lnTo>
                  <a:lnTo>
                    <a:pt x="5846750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58878" y="304058"/>
              <a:ext cx="5851525" cy="0"/>
            </a:xfrm>
            <a:custGeom>
              <a:avLst/>
              <a:gdLst/>
              <a:ahLst/>
              <a:cxnLst/>
              <a:rect l="l" t="t" r="r" b="b"/>
              <a:pathLst>
                <a:path w="5851525">
                  <a:moveTo>
                    <a:pt x="0" y="0"/>
                  </a:moveTo>
                  <a:lnTo>
                    <a:pt x="5851525" y="0"/>
                  </a:lnTo>
                </a:path>
              </a:pathLst>
            </a:custGeom>
            <a:ln w="63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63640" y="608113"/>
              <a:ext cx="5847080" cy="304165"/>
            </a:xfrm>
            <a:custGeom>
              <a:avLst/>
              <a:gdLst/>
              <a:ahLst/>
              <a:cxnLst/>
              <a:rect l="l" t="t" r="r" b="b"/>
              <a:pathLst>
                <a:path w="5847080" h="304165">
                  <a:moveTo>
                    <a:pt x="5846750" y="0"/>
                  </a:moveTo>
                  <a:lnTo>
                    <a:pt x="3897846" y="0"/>
                  </a:lnTo>
                  <a:lnTo>
                    <a:pt x="1948929" y="0"/>
                  </a:lnTo>
                  <a:lnTo>
                    <a:pt x="0" y="0"/>
                  </a:lnTo>
                  <a:lnTo>
                    <a:pt x="0" y="304063"/>
                  </a:lnTo>
                  <a:lnTo>
                    <a:pt x="1948929" y="304063"/>
                  </a:lnTo>
                  <a:lnTo>
                    <a:pt x="3897846" y="304063"/>
                  </a:lnTo>
                  <a:lnTo>
                    <a:pt x="5846750" y="304063"/>
                  </a:lnTo>
                  <a:lnTo>
                    <a:pt x="5846750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58878" y="608115"/>
              <a:ext cx="5851525" cy="0"/>
            </a:xfrm>
            <a:custGeom>
              <a:avLst/>
              <a:gdLst/>
              <a:ahLst/>
              <a:cxnLst/>
              <a:rect l="l" t="t" r="r" b="b"/>
              <a:pathLst>
                <a:path w="5851525">
                  <a:moveTo>
                    <a:pt x="0" y="0"/>
                  </a:moveTo>
                  <a:lnTo>
                    <a:pt x="5851525" y="0"/>
                  </a:lnTo>
                </a:path>
              </a:pathLst>
            </a:custGeom>
            <a:ln w="63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58878" y="912173"/>
              <a:ext cx="5851525" cy="0"/>
            </a:xfrm>
            <a:custGeom>
              <a:avLst/>
              <a:gdLst/>
              <a:ahLst/>
              <a:cxnLst/>
              <a:rect l="l" t="t" r="r" b="b"/>
              <a:pathLst>
                <a:path w="5851525">
                  <a:moveTo>
                    <a:pt x="0" y="0"/>
                  </a:moveTo>
                  <a:lnTo>
                    <a:pt x="5851525" y="0"/>
                  </a:lnTo>
                </a:path>
              </a:pathLst>
            </a:custGeom>
            <a:ln w="63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63640" y="1216227"/>
              <a:ext cx="5847080" cy="535305"/>
            </a:xfrm>
            <a:custGeom>
              <a:avLst/>
              <a:gdLst/>
              <a:ahLst/>
              <a:cxnLst/>
              <a:rect l="l" t="t" r="r" b="b"/>
              <a:pathLst>
                <a:path w="5847080" h="535305">
                  <a:moveTo>
                    <a:pt x="5846750" y="0"/>
                  </a:moveTo>
                  <a:lnTo>
                    <a:pt x="3897846" y="0"/>
                  </a:lnTo>
                  <a:lnTo>
                    <a:pt x="1948929" y="0"/>
                  </a:lnTo>
                  <a:lnTo>
                    <a:pt x="0" y="0"/>
                  </a:lnTo>
                  <a:lnTo>
                    <a:pt x="0" y="534898"/>
                  </a:lnTo>
                  <a:lnTo>
                    <a:pt x="1948929" y="534898"/>
                  </a:lnTo>
                  <a:lnTo>
                    <a:pt x="3897846" y="534898"/>
                  </a:lnTo>
                  <a:lnTo>
                    <a:pt x="5846750" y="534898"/>
                  </a:lnTo>
                  <a:lnTo>
                    <a:pt x="5846750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63640" y="1751114"/>
              <a:ext cx="1949450" cy="535305"/>
            </a:xfrm>
            <a:custGeom>
              <a:avLst/>
              <a:gdLst/>
              <a:ahLst/>
              <a:cxnLst/>
              <a:rect l="l" t="t" r="r" b="b"/>
              <a:pathLst>
                <a:path w="1949450" h="535305">
                  <a:moveTo>
                    <a:pt x="1948929" y="0"/>
                  </a:moveTo>
                  <a:lnTo>
                    <a:pt x="0" y="0"/>
                  </a:lnTo>
                  <a:lnTo>
                    <a:pt x="0" y="534885"/>
                  </a:lnTo>
                  <a:lnTo>
                    <a:pt x="1948929" y="534885"/>
                  </a:lnTo>
                  <a:lnTo>
                    <a:pt x="1948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63640" y="2285999"/>
              <a:ext cx="5847080" cy="304165"/>
            </a:xfrm>
            <a:custGeom>
              <a:avLst/>
              <a:gdLst/>
              <a:ahLst/>
              <a:cxnLst/>
              <a:rect l="l" t="t" r="r" b="b"/>
              <a:pathLst>
                <a:path w="5847080" h="304164">
                  <a:moveTo>
                    <a:pt x="5846750" y="0"/>
                  </a:moveTo>
                  <a:lnTo>
                    <a:pt x="3897846" y="0"/>
                  </a:lnTo>
                  <a:lnTo>
                    <a:pt x="1948929" y="0"/>
                  </a:lnTo>
                  <a:lnTo>
                    <a:pt x="0" y="0"/>
                  </a:lnTo>
                  <a:lnTo>
                    <a:pt x="0" y="304063"/>
                  </a:lnTo>
                  <a:lnTo>
                    <a:pt x="1948929" y="304063"/>
                  </a:lnTo>
                  <a:lnTo>
                    <a:pt x="3897846" y="304063"/>
                  </a:lnTo>
                  <a:lnTo>
                    <a:pt x="5846750" y="304063"/>
                  </a:lnTo>
                  <a:lnTo>
                    <a:pt x="5846750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63640" y="2590063"/>
              <a:ext cx="1949450" cy="304165"/>
            </a:xfrm>
            <a:custGeom>
              <a:avLst/>
              <a:gdLst/>
              <a:ahLst/>
              <a:cxnLst/>
              <a:rect l="l" t="t" r="r" b="b"/>
              <a:pathLst>
                <a:path w="1949450" h="304164">
                  <a:moveTo>
                    <a:pt x="1948929" y="0"/>
                  </a:moveTo>
                  <a:lnTo>
                    <a:pt x="0" y="0"/>
                  </a:lnTo>
                  <a:lnTo>
                    <a:pt x="0" y="304063"/>
                  </a:lnTo>
                  <a:lnTo>
                    <a:pt x="1948929" y="304063"/>
                  </a:lnTo>
                  <a:lnTo>
                    <a:pt x="1948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63640" y="2894113"/>
              <a:ext cx="5847080" cy="304165"/>
            </a:xfrm>
            <a:custGeom>
              <a:avLst/>
              <a:gdLst/>
              <a:ahLst/>
              <a:cxnLst/>
              <a:rect l="l" t="t" r="r" b="b"/>
              <a:pathLst>
                <a:path w="5847080" h="304164">
                  <a:moveTo>
                    <a:pt x="5846750" y="0"/>
                  </a:moveTo>
                  <a:lnTo>
                    <a:pt x="3897846" y="0"/>
                  </a:lnTo>
                  <a:lnTo>
                    <a:pt x="1948929" y="0"/>
                  </a:lnTo>
                  <a:lnTo>
                    <a:pt x="0" y="0"/>
                  </a:lnTo>
                  <a:lnTo>
                    <a:pt x="0" y="304063"/>
                  </a:lnTo>
                  <a:lnTo>
                    <a:pt x="1948929" y="304063"/>
                  </a:lnTo>
                  <a:lnTo>
                    <a:pt x="3897846" y="304063"/>
                  </a:lnTo>
                  <a:lnTo>
                    <a:pt x="5846750" y="304063"/>
                  </a:lnTo>
                  <a:lnTo>
                    <a:pt x="5846750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63640" y="3198177"/>
              <a:ext cx="1949450" cy="304165"/>
            </a:xfrm>
            <a:custGeom>
              <a:avLst/>
              <a:gdLst/>
              <a:ahLst/>
              <a:cxnLst/>
              <a:rect l="l" t="t" r="r" b="b"/>
              <a:pathLst>
                <a:path w="1949450" h="304164">
                  <a:moveTo>
                    <a:pt x="1948929" y="0"/>
                  </a:moveTo>
                  <a:lnTo>
                    <a:pt x="0" y="0"/>
                  </a:lnTo>
                  <a:lnTo>
                    <a:pt x="0" y="304063"/>
                  </a:lnTo>
                  <a:lnTo>
                    <a:pt x="1948929" y="304063"/>
                  </a:lnTo>
                  <a:lnTo>
                    <a:pt x="1948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63640" y="3502228"/>
              <a:ext cx="5847080" cy="304165"/>
            </a:xfrm>
            <a:custGeom>
              <a:avLst/>
              <a:gdLst/>
              <a:ahLst/>
              <a:cxnLst/>
              <a:rect l="l" t="t" r="r" b="b"/>
              <a:pathLst>
                <a:path w="5847080" h="304164">
                  <a:moveTo>
                    <a:pt x="5846750" y="0"/>
                  </a:moveTo>
                  <a:lnTo>
                    <a:pt x="3897846" y="0"/>
                  </a:lnTo>
                  <a:lnTo>
                    <a:pt x="1948929" y="0"/>
                  </a:lnTo>
                  <a:lnTo>
                    <a:pt x="0" y="0"/>
                  </a:lnTo>
                  <a:lnTo>
                    <a:pt x="0" y="304076"/>
                  </a:lnTo>
                  <a:lnTo>
                    <a:pt x="1948929" y="304076"/>
                  </a:lnTo>
                  <a:lnTo>
                    <a:pt x="3897846" y="304076"/>
                  </a:lnTo>
                  <a:lnTo>
                    <a:pt x="5846750" y="304076"/>
                  </a:lnTo>
                  <a:lnTo>
                    <a:pt x="5846750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63640" y="3806291"/>
              <a:ext cx="1949450" cy="304165"/>
            </a:xfrm>
            <a:custGeom>
              <a:avLst/>
              <a:gdLst/>
              <a:ahLst/>
              <a:cxnLst/>
              <a:rect l="l" t="t" r="r" b="b"/>
              <a:pathLst>
                <a:path w="1949450" h="304164">
                  <a:moveTo>
                    <a:pt x="1948929" y="0"/>
                  </a:moveTo>
                  <a:lnTo>
                    <a:pt x="0" y="0"/>
                  </a:lnTo>
                  <a:lnTo>
                    <a:pt x="0" y="304063"/>
                  </a:lnTo>
                  <a:lnTo>
                    <a:pt x="1948929" y="304063"/>
                  </a:lnTo>
                  <a:lnTo>
                    <a:pt x="1948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63640" y="4110354"/>
              <a:ext cx="5847080" cy="765810"/>
            </a:xfrm>
            <a:custGeom>
              <a:avLst/>
              <a:gdLst/>
              <a:ahLst/>
              <a:cxnLst/>
              <a:rect l="l" t="t" r="r" b="b"/>
              <a:pathLst>
                <a:path w="5847080" h="765810">
                  <a:moveTo>
                    <a:pt x="5846750" y="0"/>
                  </a:moveTo>
                  <a:lnTo>
                    <a:pt x="3897846" y="0"/>
                  </a:lnTo>
                  <a:lnTo>
                    <a:pt x="1948929" y="0"/>
                  </a:lnTo>
                  <a:lnTo>
                    <a:pt x="0" y="0"/>
                  </a:lnTo>
                  <a:lnTo>
                    <a:pt x="0" y="765708"/>
                  </a:lnTo>
                  <a:lnTo>
                    <a:pt x="1948929" y="765708"/>
                  </a:lnTo>
                  <a:lnTo>
                    <a:pt x="3897846" y="765708"/>
                  </a:lnTo>
                  <a:lnTo>
                    <a:pt x="5846750" y="765708"/>
                  </a:lnTo>
                  <a:lnTo>
                    <a:pt x="5846750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63640" y="4876063"/>
              <a:ext cx="1949450" cy="304165"/>
            </a:xfrm>
            <a:custGeom>
              <a:avLst/>
              <a:gdLst/>
              <a:ahLst/>
              <a:cxnLst/>
              <a:rect l="l" t="t" r="r" b="b"/>
              <a:pathLst>
                <a:path w="1949450" h="304164">
                  <a:moveTo>
                    <a:pt x="1948929" y="0"/>
                  </a:moveTo>
                  <a:lnTo>
                    <a:pt x="0" y="0"/>
                  </a:lnTo>
                  <a:lnTo>
                    <a:pt x="0" y="304063"/>
                  </a:lnTo>
                  <a:lnTo>
                    <a:pt x="1948929" y="304063"/>
                  </a:lnTo>
                  <a:lnTo>
                    <a:pt x="1948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63640" y="5180114"/>
              <a:ext cx="5847080" cy="304165"/>
            </a:xfrm>
            <a:custGeom>
              <a:avLst/>
              <a:gdLst/>
              <a:ahLst/>
              <a:cxnLst/>
              <a:rect l="l" t="t" r="r" b="b"/>
              <a:pathLst>
                <a:path w="5847080" h="304164">
                  <a:moveTo>
                    <a:pt x="5846750" y="0"/>
                  </a:moveTo>
                  <a:lnTo>
                    <a:pt x="3897846" y="0"/>
                  </a:lnTo>
                  <a:lnTo>
                    <a:pt x="1948929" y="0"/>
                  </a:lnTo>
                  <a:lnTo>
                    <a:pt x="0" y="0"/>
                  </a:lnTo>
                  <a:lnTo>
                    <a:pt x="0" y="304076"/>
                  </a:lnTo>
                  <a:lnTo>
                    <a:pt x="1948929" y="304076"/>
                  </a:lnTo>
                  <a:lnTo>
                    <a:pt x="3897846" y="304076"/>
                  </a:lnTo>
                  <a:lnTo>
                    <a:pt x="5846750" y="304076"/>
                  </a:lnTo>
                  <a:lnTo>
                    <a:pt x="5846750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63640" y="5484177"/>
              <a:ext cx="1949450" cy="535305"/>
            </a:xfrm>
            <a:custGeom>
              <a:avLst/>
              <a:gdLst/>
              <a:ahLst/>
              <a:cxnLst/>
              <a:rect l="l" t="t" r="r" b="b"/>
              <a:pathLst>
                <a:path w="1949450" h="535304">
                  <a:moveTo>
                    <a:pt x="1948929" y="0"/>
                  </a:moveTo>
                  <a:lnTo>
                    <a:pt x="0" y="0"/>
                  </a:lnTo>
                  <a:lnTo>
                    <a:pt x="0" y="534885"/>
                  </a:lnTo>
                  <a:lnTo>
                    <a:pt x="1948929" y="534885"/>
                  </a:lnTo>
                  <a:lnTo>
                    <a:pt x="1948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63640" y="6019063"/>
              <a:ext cx="5847080" cy="535305"/>
            </a:xfrm>
            <a:custGeom>
              <a:avLst/>
              <a:gdLst/>
              <a:ahLst/>
              <a:cxnLst/>
              <a:rect l="l" t="t" r="r" b="b"/>
              <a:pathLst>
                <a:path w="5847080" h="535304">
                  <a:moveTo>
                    <a:pt x="5846750" y="0"/>
                  </a:moveTo>
                  <a:lnTo>
                    <a:pt x="3897846" y="0"/>
                  </a:lnTo>
                  <a:lnTo>
                    <a:pt x="1948929" y="0"/>
                  </a:lnTo>
                  <a:lnTo>
                    <a:pt x="0" y="0"/>
                  </a:lnTo>
                  <a:lnTo>
                    <a:pt x="0" y="534885"/>
                  </a:lnTo>
                  <a:lnTo>
                    <a:pt x="1948929" y="534885"/>
                  </a:lnTo>
                  <a:lnTo>
                    <a:pt x="3897846" y="534885"/>
                  </a:lnTo>
                  <a:lnTo>
                    <a:pt x="5846750" y="534885"/>
                  </a:lnTo>
                  <a:lnTo>
                    <a:pt x="5846750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63640" y="6553949"/>
              <a:ext cx="1949450" cy="304165"/>
            </a:xfrm>
            <a:custGeom>
              <a:avLst/>
              <a:gdLst/>
              <a:ahLst/>
              <a:cxnLst/>
              <a:rect l="l" t="t" r="r" b="b"/>
              <a:pathLst>
                <a:path w="1949450" h="304165">
                  <a:moveTo>
                    <a:pt x="1948929" y="0"/>
                  </a:moveTo>
                  <a:lnTo>
                    <a:pt x="0" y="0"/>
                  </a:lnTo>
                  <a:lnTo>
                    <a:pt x="0" y="304050"/>
                  </a:lnTo>
                  <a:lnTo>
                    <a:pt x="1948929" y="304050"/>
                  </a:lnTo>
                  <a:lnTo>
                    <a:pt x="1948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58878" y="1216231"/>
              <a:ext cx="5851525" cy="0"/>
            </a:xfrm>
            <a:custGeom>
              <a:avLst/>
              <a:gdLst/>
              <a:ahLst/>
              <a:cxnLst/>
              <a:rect l="l" t="t" r="r" b="b"/>
              <a:pathLst>
                <a:path w="5851525">
                  <a:moveTo>
                    <a:pt x="0" y="0"/>
                  </a:moveTo>
                  <a:lnTo>
                    <a:pt x="5851525" y="0"/>
                  </a:lnTo>
                </a:path>
              </a:pathLst>
            </a:custGeom>
            <a:ln w="63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58878" y="1751116"/>
              <a:ext cx="5851525" cy="0"/>
            </a:xfrm>
            <a:custGeom>
              <a:avLst/>
              <a:gdLst/>
              <a:ahLst/>
              <a:cxnLst/>
              <a:rect l="l" t="t" r="r" b="b"/>
              <a:pathLst>
                <a:path w="5851525">
                  <a:moveTo>
                    <a:pt x="0" y="0"/>
                  </a:moveTo>
                  <a:lnTo>
                    <a:pt x="5851525" y="0"/>
                  </a:lnTo>
                </a:path>
              </a:pathLst>
            </a:custGeom>
            <a:ln w="63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58878" y="2286002"/>
              <a:ext cx="5851525" cy="0"/>
            </a:xfrm>
            <a:custGeom>
              <a:avLst/>
              <a:gdLst/>
              <a:ahLst/>
              <a:cxnLst/>
              <a:rect l="l" t="t" r="r" b="b"/>
              <a:pathLst>
                <a:path w="5851525">
                  <a:moveTo>
                    <a:pt x="0" y="0"/>
                  </a:moveTo>
                  <a:lnTo>
                    <a:pt x="5851525" y="0"/>
                  </a:lnTo>
                </a:path>
              </a:pathLst>
            </a:custGeom>
            <a:ln w="63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58878" y="2590059"/>
              <a:ext cx="5851525" cy="0"/>
            </a:xfrm>
            <a:custGeom>
              <a:avLst/>
              <a:gdLst/>
              <a:ahLst/>
              <a:cxnLst/>
              <a:rect l="l" t="t" r="r" b="b"/>
              <a:pathLst>
                <a:path w="5851525">
                  <a:moveTo>
                    <a:pt x="0" y="0"/>
                  </a:moveTo>
                  <a:lnTo>
                    <a:pt x="5851525" y="0"/>
                  </a:lnTo>
                </a:path>
              </a:pathLst>
            </a:custGeom>
            <a:ln w="63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58878" y="2894117"/>
              <a:ext cx="5851525" cy="0"/>
            </a:xfrm>
            <a:custGeom>
              <a:avLst/>
              <a:gdLst/>
              <a:ahLst/>
              <a:cxnLst/>
              <a:rect l="l" t="t" r="r" b="b"/>
              <a:pathLst>
                <a:path w="5851525">
                  <a:moveTo>
                    <a:pt x="0" y="0"/>
                  </a:moveTo>
                  <a:lnTo>
                    <a:pt x="5851525" y="0"/>
                  </a:lnTo>
                </a:path>
              </a:pathLst>
            </a:custGeom>
            <a:ln w="63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58878" y="3198176"/>
              <a:ext cx="5851525" cy="0"/>
            </a:xfrm>
            <a:custGeom>
              <a:avLst/>
              <a:gdLst/>
              <a:ahLst/>
              <a:cxnLst/>
              <a:rect l="l" t="t" r="r" b="b"/>
              <a:pathLst>
                <a:path w="5851525">
                  <a:moveTo>
                    <a:pt x="0" y="0"/>
                  </a:moveTo>
                  <a:lnTo>
                    <a:pt x="5851525" y="0"/>
                  </a:lnTo>
                </a:path>
              </a:pathLst>
            </a:custGeom>
            <a:ln w="63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258878" y="3502233"/>
              <a:ext cx="5851525" cy="0"/>
            </a:xfrm>
            <a:custGeom>
              <a:avLst/>
              <a:gdLst/>
              <a:ahLst/>
              <a:cxnLst/>
              <a:rect l="l" t="t" r="r" b="b"/>
              <a:pathLst>
                <a:path w="5851525">
                  <a:moveTo>
                    <a:pt x="0" y="0"/>
                  </a:moveTo>
                  <a:lnTo>
                    <a:pt x="5851525" y="0"/>
                  </a:lnTo>
                </a:path>
              </a:pathLst>
            </a:custGeom>
            <a:ln w="63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258878" y="3806291"/>
              <a:ext cx="5851525" cy="0"/>
            </a:xfrm>
            <a:custGeom>
              <a:avLst/>
              <a:gdLst/>
              <a:ahLst/>
              <a:cxnLst/>
              <a:rect l="l" t="t" r="r" b="b"/>
              <a:pathLst>
                <a:path w="5851525">
                  <a:moveTo>
                    <a:pt x="0" y="0"/>
                  </a:moveTo>
                  <a:lnTo>
                    <a:pt x="5851525" y="0"/>
                  </a:lnTo>
                </a:path>
              </a:pathLst>
            </a:custGeom>
            <a:ln w="63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258878" y="4110349"/>
              <a:ext cx="5851525" cy="0"/>
            </a:xfrm>
            <a:custGeom>
              <a:avLst/>
              <a:gdLst/>
              <a:ahLst/>
              <a:cxnLst/>
              <a:rect l="l" t="t" r="r" b="b"/>
              <a:pathLst>
                <a:path w="5851525">
                  <a:moveTo>
                    <a:pt x="0" y="0"/>
                  </a:moveTo>
                  <a:lnTo>
                    <a:pt x="5851525" y="0"/>
                  </a:lnTo>
                </a:path>
              </a:pathLst>
            </a:custGeom>
            <a:ln w="63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258878" y="4876062"/>
              <a:ext cx="5851525" cy="0"/>
            </a:xfrm>
            <a:custGeom>
              <a:avLst/>
              <a:gdLst/>
              <a:ahLst/>
              <a:cxnLst/>
              <a:rect l="l" t="t" r="r" b="b"/>
              <a:pathLst>
                <a:path w="5851525">
                  <a:moveTo>
                    <a:pt x="0" y="0"/>
                  </a:moveTo>
                  <a:lnTo>
                    <a:pt x="5851525" y="0"/>
                  </a:lnTo>
                </a:path>
              </a:pathLst>
            </a:custGeom>
            <a:ln w="63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258878" y="5180120"/>
              <a:ext cx="5851525" cy="0"/>
            </a:xfrm>
            <a:custGeom>
              <a:avLst/>
              <a:gdLst/>
              <a:ahLst/>
              <a:cxnLst/>
              <a:rect l="l" t="t" r="r" b="b"/>
              <a:pathLst>
                <a:path w="5851525">
                  <a:moveTo>
                    <a:pt x="0" y="0"/>
                  </a:moveTo>
                  <a:lnTo>
                    <a:pt x="5851525" y="0"/>
                  </a:lnTo>
                </a:path>
              </a:pathLst>
            </a:custGeom>
            <a:ln w="63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258878" y="5484177"/>
              <a:ext cx="5851525" cy="0"/>
            </a:xfrm>
            <a:custGeom>
              <a:avLst/>
              <a:gdLst/>
              <a:ahLst/>
              <a:cxnLst/>
              <a:rect l="l" t="t" r="r" b="b"/>
              <a:pathLst>
                <a:path w="5851525">
                  <a:moveTo>
                    <a:pt x="0" y="0"/>
                  </a:moveTo>
                  <a:lnTo>
                    <a:pt x="5851525" y="0"/>
                  </a:lnTo>
                </a:path>
              </a:pathLst>
            </a:custGeom>
            <a:ln w="63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258878" y="6019063"/>
              <a:ext cx="5851525" cy="0"/>
            </a:xfrm>
            <a:custGeom>
              <a:avLst/>
              <a:gdLst/>
              <a:ahLst/>
              <a:cxnLst/>
              <a:rect l="l" t="t" r="r" b="b"/>
              <a:pathLst>
                <a:path w="5851525">
                  <a:moveTo>
                    <a:pt x="0" y="0"/>
                  </a:moveTo>
                  <a:lnTo>
                    <a:pt x="5851525" y="0"/>
                  </a:lnTo>
                </a:path>
              </a:pathLst>
            </a:custGeom>
            <a:ln w="63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258878" y="6553948"/>
              <a:ext cx="5851525" cy="0"/>
            </a:xfrm>
            <a:custGeom>
              <a:avLst/>
              <a:gdLst/>
              <a:ahLst/>
              <a:cxnLst/>
              <a:rect l="l" t="t" r="r" b="b"/>
              <a:pathLst>
                <a:path w="5851525">
                  <a:moveTo>
                    <a:pt x="0" y="0"/>
                  </a:moveTo>
                  <a:lnTo>
                    <a:pt x="5851525" y="0"/>
                  </a:lnTo>
                </a:path>
              </a:pathLst>
            </a:custGeom>
            <a:ln w="63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258877" y="0"/>
              <a:ext cx="9525" cy="6858000"/>
            </a:xfrm>
            <a:custGeom>
              <a:avLst/>
              <a:gdLst/>
              <a:ahLst/>
              <a:cxnLst/>
              <a:rect l="l" t="t" r="r" b="b"/>
              <a:pathLst>
                <a:path w="9525" h="6858000">
                  <a:moveTo>
                    <a:pt x="0" y="6858000"/>
                  </a:moveTo>
                  <a:lnTo>
                    <a:pt x="9525" y="6858000"/>
                  </a:lnTo>
                  <a:lnTo>
                    <a:pt x="9525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258878" y="0"/>
              <a:ext cx="5851525" cy="0"/>
            </a:xfrm>
            <a:custGeom>
              <a:avLst/>
              <a:gdLst/>
              <a:ahLst/>
              <a:cxnLst/>
              <a:rect l="l" t="t" r="r" b="b"/>
              <a:pathLst>
                <a:path w="5851525">
                  <a:moveTo>
                    <a:pt x="0" y="0"/>
                  </a:moveTo>
                  <a:lnTo>
                    <a:pt x="5851525" y="0"/>
                  </a:lnTo>
                </a:path>
              </a:pathLst>
            </a:custGeom>
            <a:ln w="63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41" name="object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498687"/>
              </p:ext>
            </p:extLst>
          </p:nvPr>
        </p:nvGraphicFramePr>
        <p:xfrm>
          <a:off x="0" y="0"/>
          <a:ext cx="12111990" cy="7117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9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8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9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3530">
                <a:tc gridSpan="2">
                  <a:txBody>
                    <a:bodyPr/>
                    <a:lstStyle/>
                    <a:p>
                      <a:pPr marR="151003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Príjmy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Október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Nov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666666"/>
                      </a:solidFill>
                      <a:prstDash val="solid"/>
                    </a:lnL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530">
                <a:tc gridSpan="2">
                  <a:txBody>
                    <a:bodyPr/>
                    <a:lstStyle/>
                    <a:p>
                      <a:pPr marR="139827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Vyradenie kráv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1700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6666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Siláž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1250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1250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666666"/>
                      </a:solidFill>
                      <a:prstDash val="solid"/>
                    </a:lnL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530">
                <a:tc gridSpan="2">
                  <a:txBody>
                    <a:bodyPr/>
                    <a:lstStyle/>
                    <a:p>
                      <a:pPr marR="132397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Hovädzí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dobytok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14000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6666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670">
                <a:tc gridSpan="2">
                  <a:txBody>
                    <a:bodyPr/>
                    <a:lstStyle/>
                    <a:p>
                      <a:pPr marR="120142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Platba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CAP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66666"/>
                      </a:solidFill>
                      <a:prstDash val="solid"/>
                    </a:lnL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Celkové príjmy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16,950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1250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66666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3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66666"/>
                      </a:solidFill>
                      <a:prstDash val="solid"/>
                    </a:lnL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pPr marL="109220" algn="ctr">
                        <a:lnSpc>
                          <a:spcPct val="100000"/>
                        </a:lnSpc>
                      </a:pPr>
                      <a:r>
                        <a:rPr lang="sk-SK" sz="2400" spc="-2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2400" spc="-20" dirty="0" err="1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rognóz</a:t>
                      </a:r>
                      <a:r>
                        <a:rPr lang="sk-SK" sz="2400" spc="-2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2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alebo plán </a:t>
                      </a:r>
                      <a:r>
                        <a:rPr sz="2400" spc="-10" dirty="0" err="1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peňažných</a:t>
                      </a:r>
                      <a:r>
                        <a:rPr sz="2400" spc="-1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 err="1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tokov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Jedlo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1500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1500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66666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pPr marL="111125" algn="ctr">
                        <a:lnSpc>
                          <a:spcPct val="100000"/>
                        </a:lnSpc>
                      </a:pPr>
                      <a:r>
                        <a:rPr lang="sk-SK" sz="2400" spc="-1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prinesie </a:t>
                      </a:r>
                      <a:r>
                        <a:rPr sz="2400" spc="-15" dirty="0" err="1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väčšiu</a:t>
                      </a:r>
                      <a:r>
                        <a:rPr sz="2400" spc="-1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hodnotu </a:t>
                      </a:r>
                      <a:r>
                        <a:rPr sz="2400" spc="-1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pre </a:t>
                      </a:r>
                      <a:r>
                        <a:rPr lang="en-GB" sz="2400" spc="-15" dirty="0" err="1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va</a:t>
                      </a:r>
                      <a:r>
                        <a:rPr lang="sk-SK" sz="2400" spc="-15" dirty="0" err="1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še</a:t>
                      </a:r>
                      <a:r>
                        <a:rPr lang="sk-SK" sz="2400" spc="-1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GB" sz="2400" spc="-15" dirty="0" err="1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podnikanie</a:t>
                      </a:r>
                      <a:r>
                        <a:rPr lang="en-GB" sz="2400" spc="-1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sk-SK" sz="2400" spc="-1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ako </a:t>
                      </a:r>
                      <a:r>
                        <a:rPr sz="2400" spc="-5" dirty="0" err="1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drobného</a:t>
                      </a:r>
                      <a:r>
                        <a:rPr sz="24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poľnohospodára</a:t>
                      </a:r>
                      <a:r>
                        <a:rPr lang="sk-SK" sz="24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Hnojivo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3000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666666"/>
                      </a:solidFill>
                      <a:prstDash val="solid"/>
                    </a:lnL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pPr marL="111125" algn="ctr">
                        <a:lnSpc>
                          <a:spcPts val="1670"/>
                        </a:lnSpc>
                      </a:pP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Veterinárny lekár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66666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pPr marL="626745">
                        <a:lnSpc>
                          <a:spcPts val="2295"/>
                        </a:lnSpc>
                      </a:pPr>
                      <a:r>
                        <a:rPr sz="2400" b="1" spc="-1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Čo </a:t>
                      </a:r>
                      <a:r>
                        <a:rPr sz="2400" b="1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by </a:t>
                      </a:r>
                      <a:r>
                        <a:rPr sz="2400" b="1" spc="-1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ste</a:t>
                      </a:r>
                      <a:r>
                        <a:rPr sz="2400" b="1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 mali zahrnúť do </a:t>
                      </a:r>
                      <a:r>
                        <a:rPr sz="2400" b="1" spc="-1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svojho </a:t>
                      </a:r>
                      <a:r>
                        <a:rPr sz="2400" b="1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plánu?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Zhotoviteľ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4500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666666"/>
                      </a:solidFill>
                      <a:prstDash val="solid"/>
                    </a:lnL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530">
                <a:tc gridSpan="2">
                  <a:txBody>
                    <a:bodyPr/>
                    <a:lstStyle/>
                    <a:p>
                      <a:pPr marR="167703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Palivo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1000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66666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65175">
                <a:tc>
                  <a:txBody>
                    <a:bodyPr/>
                    <a:lstStyle/>
                    <a:p>
                      <a:pPr marL="108585" algn="ctr">
                        <a:lnSpc>
                          <a:spcPts val="1675"/>
                        </a:lnSpc>
                      </a:pPr>
                      <a:r>
                        <a:rPr sz="24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Jednoduchá </a:t>
                      </a:r>
                      <a:r>
                        <a:rPr sz="2400" spc="-1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odpoveď </a:t>
                      </a:r>
                      <a:r>
                        <a:rPr sz="240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je </a:t>
                      </a:r>
                      <a:r>
                        <a:rPr sz="24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všetko!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10858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4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Čokoľvek a všetko, </a:t>
                      </a:r>
                      <a:r>
                        <a:rPr sz="2400" spc="-1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čo </a:t>
                      </a:r>
                      <a:r>
                        <a:rPr sz="24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bude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5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Voda/elektrina/sadzby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400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666666"/>
                      </a:solidFill>
                      <a:prstDash val="solid"/>
                    </a:lnL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pPr marL="106680" algn="ctr">
                        <a:lnSpc>
                          <a:spcPts val="1825"/>
                        </a:lnSpc>
                      </a:pPr>
                      <a:r>
                        <a:rPr sz="24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zaplatené </a:t>
                      </a:r>
                      <a:r>
                        <a:rPr sz="2400" spc="-2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v </a:t>
                      </a:r>
                      <a:r>
                        <a:rPr sz="240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danom </a:t>
                      </a:r>
                      <a:r>
                        <a:rPr sz="24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období a </a:t>
                      </a:r>
                      <a:r>
                        <a:rPr sz="2400" spc="-2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všetky </a:t>
                      </a:r>
                      <a:r>
                        <a:rPr sz="24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peniaze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Poistenie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66666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pPr marL="107314" algn="ctr">
                        <a:lnSpc>
                          <a:spcPts val="2020"/>
                        </a:lnSpc>
                      </a:pPr>
                      <a:r>
                        <a:rPr sz="240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prichádzajúce </a:t>
                      </a:r>
                      <a:r>
                        <a:rPr sz="2400" spc="-1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z </a:t>
                      </a:r>
                      <a:r>
                        <a:rPr sz="2400" spc="-2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akéhokoľvek </a:t>
                      </a:r>
                      <a:r>
                        <a:rPr sz="2400" spc="-1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zdroja musia </a:t>
                      </a:r>
                      <a:r>
                        <a:rPr sz="24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byť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623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Ai/Semen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375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666666"/>
                      </a:solidFill>
                      <a:prstDash val="solid"/>
                    </a:lnL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34670">
                <a:tc>
                  <a:txBody>
                    <a:bodyPr/>
                    <a:lstStyle/>
                    <a:p>
                      <a:pPr marL="110489" algn="ctr">
                        <a:lnSpc>
                          <a:spcPts val="2220"/>
                        </a:lnSpc>
                      </a:pPr>
                      <a:r>
                        <a:rPr sz="24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obsahuje.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623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Splácanie pôžičky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66666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34670">
                <a:tc gridSpan="2">
                  <a:txBody>
                    <a:bodyPr/>
                    <a:lstStyle/>
                    <a:p>
                      <a:pPr marR="112966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Celkové výdavky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2,550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11,475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666666"/>
                      </a:solidFill>
                      <a:prstDash val="solid"/>
                    </a:lnL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pPr marL="2616835">
                        <a:lnSpc>
                          <a:spcPts val="1270"/>
                        </a:lnSpc>
                      </a:pPr>
                      <a:r>
                        <a:rPr sz="1200" spc="85" dirty="0">
                          <a:solidFill>
                            <a:srgbClr val="A13A22"/>
                          </a:solidFill>
                          <a:latin typeface="Calibri"/>
                          <a:cs typeface="Calibri"/>
                        </a:rPr>
                        <a:t>Udržateľní drobní poľnohospodári </a:t>
                      </a:r>
                      <a:r>
                        <a:rPr sz="1200" spc="45" dirty="0">
                          <a:solidFill>
                            <a:srgbClr val="A13A22"/>
                          </a:solidFill>
                          <a:latin typeface="Calibri"/>
                          <a:cs typeface="Calibri"/>
                        </a:rPr>
                        <a:t>EÚ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623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Cashflow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14,400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10,225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66666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42" name="object 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8444" y="6413004"/>
            <a:ext cx="441947" cy="441947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0035" y="6417564"/>
            <a:ext cx="441959" cy="4404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6604</Words>
  <Application>Microsoft Office PowerPoint</Application>
  <PresentationFormat>Širokouhlá</PresentationFormat>
  <Paragraphs>550</Paragraphs>
  <Slides>69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69</vt:i4>
      </vt:variant>
    </vt:vector>
  </HeadingPairs>
  <TitlesOfParts>
    <vt:vector size="74" baseType="lpstr">
      <vt:lpstr>Arial</vt:lpstr>
      <vt:lpstr>Calibri</vt:lpstr>
      <vt:lpstr>Times New Roman</vt:lpstr>
      <vt:lpstr>Wingdings</vt:lpstr>
      <vt:lpstr>Office Theme</vt:lpstr>
      <vt:lpstr>Prezentácia programu PowerPoint</vt:lpstr>
      <vt:lpstr>Modul 2</vt:lpstr>
      <vt:lpstr>01</vt:lpstr>
      <vt:lpstr>Základy finančnej gramotnosti drobného poľnohospodára</vt:lpstr>
      <vt:lpstr>Základy finančnej gramotnosti drobného poľnohospodára</vt:lpstr>
      <vt:lpstr>Finančné plánovanie pre malé podniky...</vt:lpstr>
      <vt:lpstr>Východiskový bod .. Rozpočtovanie peňažných tokov</vt:lpstr>
      <vt:lpstr>1. Plánovanie peňažných tokov</vt:lpstr>
      <vt:lpstr>Prezentácia programu PowerPoint</vt:lpstr>
      <vt:lpstr>Prognóza peňažných tokov používa...</vt:lpstr>
      <vt:lpstr>Konštruovať, vypočítať a interpretovať prognózy peňažných tokov</vt:lpstr>
      <vt:lpstr>Prognóza peňažných tokov si vyžaduje tieto prvky:</vt:lpstr>
      <vt:lpstr>Príklad prognózy peňažných tokov</vt:lpstr>
      <vt:lpstr>Vedieť, ako používať prognózu peňažných tokov...</vt:lpstr>
      <vt:lpstr>2. Preskúmanie / kontrola</vt:lpstr>
      <vt:lpstr>Dobré otázky:</vt:lpstr>
      <vt:lpstr>Prezentácia programu PowerPoint</vt:lpstr>
      <vt:lpstr>Čo je to výkaz ziskov a strát?</vt:lpstr>
      <vt:lpstr>Peňažný a akruálny princíp...</vt:lpstr>
      <vt:lpstr>Hotovostný a akruálny základ, výhody a nevýhody každého prístupu</vt:lpstr>
      <vt:lpstr>Analýza výkazu ziskov a strát...</vt:lpstr>
      <vt:lpstr>1. Príjmy z predaja</vt:lpstr>
      <vt:lpstr>2. Zdroje príjmov alebo tržieb</vt:lpstr>
      <vt:lpstr>3. Sezónnosť</vt:lpstr>
      <vt:lpstr>4. Náklady na predaj</vt:lpstr>
      <vt:lpstr>5. Čistý príjem</vt:lpstr>
      <vt:lpstr>6. Ziskové rozpätie</vt:lpstr>
      <vt:lpstr>Prezentácia programu PowerPoint</vt:lpstr>
      <vt:lpstr>Rozpočty malých poľnohospodárskych podnikov</vt:lpstr>
      <vt:lpstr>Rozpočty</vt:lpstr>
      <vt:lpstr>Používanie šablón rozpočtu...</vt:lpstr>
      <vt:lpstr>Použitie rozpočtu...</vt:lpstr>
      <vt:lpstr>Prezentácia programu PowerPoint</vt:lpstr>
      <vt:lpstr>Rozhovory o peniazoch a financovaní...</vt:lpstr>
      <vt:lpstr>Úspech pri získavaní finančných prostriedkov je ako výroba torty!</vt:lpstr>
      <vt:lpstr>Predtým, ako začnete hľadať finančné prostriedky</vt:lpstr>
      <vt:lpstr>Kde môžete nájsť finančnú podporu?</vt:lpstr>
      <vt:lpstr>1. Možnosti finančnej podpory...</vt:lpstr>
      <vt:lpstr>2. Možnosti finančnej podpory...</vt:lpstr>
      <vt:lpstr>Írsky príklad, Micro Finance Ireland</vt:lpstr>
      <vt:lpstr>3. Možnosti finančnej podpory...</vt:lpstr>
      <vt:lpstr>CrowdFunding môže mať podobu :</vt:lpstr>
      <vt:lpstr>Crowdfunding je spojený s nákladmi...</vt:lpstr>
      <vt:lpstr>4. Možnosti finančnej podpory... Bankové úvery</vt:lpstr>
      <vt:lpstr>5. Možnosti finančnej podpory... Bankové úvery - najlepšie tipy</vt:lpstr>
      <vt:lpstr>4. Možnosti finančnej podpory... Bankové úvery - najlepšie tipy</vt:lpstr>
      <vt:lpstr>4. Možnosti finančnej podpory... Bankové úvery - najlepšie tipy</vt:lpstr>
      <vt:lpstr>5. Možnosti finančnej podpory... Granty</vt:lpstr>
      <vt:lpstr>Vedeli ste to?</vt:lpstr>
      <vt:lpstr>TIP 1: Zabudnite na peniaze (aspoň na začiatku) a definujte svoj projekt</vt:lpstr>
      <vt:lpstr>TIP 2: Ukážte, ako sa váš projekt zhoduje s cieľmi vašich sponzorov</vt:lpstr>
      <vt:lpstr>TIP 3: Predstavte výhody navrhovaného projektu</vt:lpstr>
      <vt:lpstr>TIP 4: Zvýšte svoju dôveryhodnosť a buďte profesionálni</vt:lpstr>
      <vt:lpstr>TIP 5: Podeľte sa o svoju vášeň a nezabudnite, že ľudia dávajú ľuďom...</vt:lpstr>
      <vt:lpstr>TIP 6: Pýtajte sa sami seba: "Prečo by to nemohli financovať?</vt:lpstr>
      <vt:lpstr>TIP 7: Rozpočet - poznajte svoje financie</vt:lpstr>
      <vt:lpstr>TIP 8: Venujte osobitnú pozornosť časti o udržateľnosti</vt:lpstr>
      <vt:lpstr>Ďalšie TIPY na úspešné napísanie žiadosti o financovanie...</vt:lpstr>
      <vt:lpstr>Ďalšie TIPY na úspešné napísanie žiadosti o financovanie...</vt:lpstr>
      <vt:lpstr>Preskúmajte možnosti, ktoré máte k dispozícii vo svojom regióne...</vt:lpstr>
      <vt:lpstr>3 hlavné kroky k financovaniu...</vt:lpstr>
      <vt:lpstr>Prečo a kedy budete potrebovať PITCH...</vt:lpstr>
      <vt:lpstr>Čo je to Pitch?</vt:lpstr>
      <vt:lpstr>DOKONALÉ INGREDIENCIE</vt:lpstr>
      <vt:lpstr>Vyrovnávanie sa s NIE...berte to ako skúsenosť, nie ako zlyhanie!!</vt:lpstr>
      <vt:lpstr>Správny prístup...</vt:lpstr>
      <vt:lpstr>Vyrovnávanie sa s NIE...berte to ako skúsenosť, nie ako zlyhanie!!</vt:lpstr>
      <vt:lpstr>Vyrovnávanie sa s NIE... berte to ako skúsenosť, nie ako zlyhanie!!</vt:lpstr>
      <vt:lpstr>Výborne!!!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Keane</dc:creator>
  <cp:keywords>, docId:F1F8ACB87B1ACC7FB728759403C69D19</cp:keywords>
  <cp:lastModifiedBy>Zuzana Palková</cp:lastModifiedBy>
  <cp:revision>5</cp:revision>
  <dcterms:created xsi:type="dcterms:W3CDTF">2022-12-12T19:15:08Z</dcterms:created>
  <dcterms:modified xsi:type="dcterms:W3CDTF">2022-12-13T09:30:17Z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2022-12-12T00:00:00Z</vt:filetime>
  </property>
  <property fmtid="{D5CDD505-2E9C-101B-9397-08002B2CF9AE}" pid="3" name="Creator">
    <vt:lpwstr>Acrobat PDFMaker 21 pre PowerPoint</vt:lpwstr>
  </property>
  <property fmtid="{D5CDD505-2E9C-101B-9397-08002B2CF9AE}" pid="4" name="LastSaved">
    <vt:filetime>2022-12-12T00:00:00Z</vt:filetime>
  </property>
</Properties>
</file>