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12192000" cy="6858000"/>
  <p:notesSz cx="12192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4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86846" y="2396804"/>
            <a:ext cx="3618306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04F2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04F2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04F2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718" y="160307"/>
            <a:ext cx="5352562" cy="1266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04F2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1372" y="2014601"/>
            <a:ext cx="6592570" cy="3113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sinitiative.withgoogle.com/training/lesson/5748139575214080?image=trends&amp;tool=Google%20Trends" TargetMode="External"/><Relationship Id="rId5" Type="http://schemas.openxmlformats.org/officeDocument/2006/relationships/image" Target="../media/image23.jpg"/><Relationship Id="rId4" Type="http://schemas.openxmlformats.org/officeDocument/2006/relationships/hyperlink" Target="https://trends.google.com/trends/?geo=I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booksmd.com/positioning-the-battle-for-your-mind/" TargetMode="External"/><Relationship Id="rId5" Type="http://schemas.openxmlformats.org/officeDocument/2006/relationships/image" Target="../media/image48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hyperlink" Target="https://marketbusinessnews.com/financial-glossary/trend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odstarsuk.com/commercial-kitchens-license/food-innovation-six-secret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hyperlink" Target="https://nielseniq.com/global/en/insights/report/2021/an-inside-look-into-the-2021-global-consumer-health-and-wellness-revolutio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hyperlink" Target="https://nielseniq.com/global/en/insights/report/2021/an-inside-look-into-the-2021-global-consumer-health-and-wellness-revolution/#chapter-1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2013_horse_meat_scandal" TargetMode="External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himsamilk.org/" TargetMode="External"/><Relationship Id="rId5" Type="http://schemas.openxmlformats.org/officeDocument/2006/relationships/image" Target="../media/image60.jp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ielseniq.com/global/en/insights/report/2021/an-inside-look-into-the-2021-global-consumer-health-and-wellness-revolution/#chapter-1" TargetMode="Externa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assets.wwf.org.uk/downloads/wwf_catering_full_report.pdf?_ga=2.260765005.179122158.1561971478-1152898316.156154720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GTPKKOVoz4&amp;t=17s" TargetMode="External"/><Relationship Id="rId5" Type="http://schemas.openxmlformats.org/officeDocument/2006/relationships/image" Target="../media/image75.jp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odtank.com/news/2015/01/fifteen-seed-saving-initiatives-protecting-biodiversity-for-future-generati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hyperlink" Target="https://www.hellofresh.de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hyperlink" Target="https://www.gousto.co.uk/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fic.org/en/food-production/article/short-food-supply-chains-reconnecting-producers-and-consumers" TargetMode="External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fic.org/en/food-production/article/short-food-supply-chains-reconnecting-producers-and-consumers#ref3" TargetMode="Externa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s.ncl.ac.uk/file_store/production/259320/3B23CC8C-169D-40A2-9677-BDCE5863469A.pdf" TargetMode="External"/><Relationship Id="rId5" Type="http://schemas.openxmlformats.org/officeDocument/2006/relationships/hyperlink" Target="https://www.strength2food.eu/" TargetMode="External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pagnamica.it/" TargetMode="External"/><Relationship Id="rId5" Type="http://schemas.openxmlformats.org/officeDocument/2006/relationships/hyperlink" Target="https://www.coldiretti.it/" TargetMode="External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strength2food.eu/wp-content/uploads/2021/03/D.9.6-Food-fairs-and-farmers%E2%80%99-markets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g"/><Relationship Id="rId5" Type="http://schemas.openxmlformats.org/officeDocument/2006/relationships/hyperlink" Target="https://www.strength2food.eu/wp-content/uploads/2021/07/Practice-note-9-6_FINAL.pdf" TargetMode="Externa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ish-quay.com/" TargetMode="External"/><Relationship Id="rId4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odnewcastle.org/food-nation-inspiring-people-about-good-food-in-the-comfort-of-their-own-homes/" TargetMode="External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rength2food.eu/wp-content/uploads/2021/07/Practice-note-9-4_FINAL.pdf" TargetMode="External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rength2food.eu/wp-content/uploads/2021/07/Practice-note-9-4_FINAL.pdf" TargetMode="External"/><Relationship Id="rId4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g"/><Relationship Id="rId4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od.cloud/about" TargetMode="External"/><Relationship Id="rId4" Type="http://schemas.openxmlformats.org/officeDocument/2006/relationships/image" Target="../media/image5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hyperlink" Target="http://www.small-holders.eu/" TargetMode="External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5864" y="0"/>
              <a:ext cx="3700258" cy="24566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327" y="6220971"/>
              <a:ext cx="1843277" cy="4117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3100" y="246888"/>
              <a:ext cx="2628899" cy="357225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Modul 3: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39427" y="3768148"/>
            <a:ext cx="5395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Spoznávanie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3600" spc="-30" dirty="0">
                <a:solidFill>
                  <a:srgbClr val="5F210F"/>
                </a:solidFill>
                <a:latin typeface="Calibri"/>
                <a:cs typeface="Calibri"/>
              </a:rPr>
              <a:t>trhu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920740"/>
            <a:ext cx="8787383" cy="9372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30840" y="571501"/>
            <a:ext cx="3115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13A22"/>
                </a:solidFill>
              </a:rPr>
              <a:t>4. </a:t>
            </a:r>
            <a:r>
              <a:rPr spc="-5" dirty="0">
                <a:solidFill>
                  <a:srgbClr val="A13A22"/>
                </a:solidFill>
              </a:rPr>
              <a:t>Pilotné </a:t>
            </a:r>
            <a:r>
              <a:rPr spc="-45" dirty="0">
                <a:solidFill>
                  <a:srgbClr val="A13A22"/>
                </a:solidFill>
              </a:rPr>
              <a:t>testovanie...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2061337"/>
            <a:ext cx="6322695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2735"/>
              </a:lnSpc>
              <a:spcBef>
                <a:spcPts val="100"/>
              </a:spcBef>
              <a:tabLst>
                <a:tab pos="427990" algn="l"/>
                <a:tab pos="1180465" algn="l"/>
                <a:tab pos="2291715" algn="l"/>
                <a:tab pos="2939415" algn="l"/>
                <a:tab pos="3723004" algn="l"/>
                <a:tab pos="4327525" algn="l"/>
                <a:tab pos="5060950" algn="l"/>
                <a:tab pos="5506085" algn="l"/>
                <a:tab pos="5843905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pilotnom </a:t>
            </a:r>
            <a:r>
              <a:rPr sz="2400" spc="20" dirty="0">
                <a:solidFill>
                  <a:srgbClr val="5F210F"/>
                </a:solidFill>
                <a:latin typeface="Calibri"/>
                <a:cs typeface="Calibri"/>
              </a:rPr>
              <a:t>testovaní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si vyžiadate </a:t>
            </a:r>
            <a:r>
              <a:rPr sz="2400" spc="-10" dirty="0" err="1">
                <a:solidFill>
                  <a:srgbClr val="5F210F"/>
                </a:solidFill>
                <a:latin typeface="Calibri"/>
                <a:cs typeface="Calibri"/>
              </a:rPr>
              <a:t>pomoc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5F210F"/>
                </a:solidFill>
                <a:latin typeface="Calibri"/>
                <a:cs typeface="Calibri"/>
              </a:rPr>
              <a:t>niekoľkých</a:t>
            </a:r>
            <a:r>
              <a:rPr lang="en-GB" sz="240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sk-SK" sz="2400" dirty="0">
                <a:solidFill>
                  <a:srgbClr val="5F210F"/>
                </a:solidFill>
                <a:latin typeface="Calibri"/>
                <a:cs typeface="Calibri"/>
              </a:rPr>
              <a:t>spotrebiteľov na testovanie vašich </a:t>
            </a:r>
            <a:r>
              <a:rPr lang="sk-SK" sz="2400" spc="5" dirty="0">
                <a:solidFill>
                  <a:srgbClr val="5F210F"/>
                </a:solidFill>
                <a:latin typeface="Calibri"/>
                <a:cs typeface="Calibri"/>
              </a:rPr>
              <a:t>výrobkov</a:t>
            </a:r>
            <a:r>
              <a:rPr lang="en-GB" sz="2400" spc="5" dirty="0">
                <a:solidFill>
                  <a:srgbClr val="5F210F"/>
                </a:solidFill>
                <a:latin typeface="Calibri"/>
                <a:cs typeface="Calibri"/>
              </a:rPr>
              <a:t>,</a:t>
            </a:r>
            <a:r>
              <a:rPr lang="sk-SK" sz="2400" dirty="0">
                <a:solidFill>
                  <a:srgbClr val="5F210F"/>
                </a:solidFill>
                <a:latin typeface="Calibri"/>
                <a:cs typeface="Calibri"/>
              </a:rPr>
              <a:t> produktov</a:t>
            </a:r>
            <a:r>
              <a:rPr lang="en-GB" sz="240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en-GB" sz="2400" dirty="0" err="1">
                <a:solidFill>
                  <a:srgbClr val="5F210F"/>
                </a:solidFill>
                <a:latin typeface="Calibri"/>
                <a:cs typeface="Calibri"/>
              </a:rPr>
              <a:t>alebo</a:t>
            </a:r>
            <a:r>
              <a:rPr lang="en-GB" sz="240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sk-SK" sz="2400" dirty="0" err="1">
                <a:solidFill>
                  <a:srgbClr val="5F210F"/>
                </a:solidFill>
                <a:latin typeface="Calibri"/>
                <a:cs typeface="Calibri"/>
              </a:rPr>
              <a:t>služ</a:t>
            </a:r>
            <a:r>
              <a:rPr lang="en-GB" sz="2400" dirty="0" err="1">
                <a:solidFill>
                  <a:srgbClr val="5F210F"/>
                </a:solidFill>
                <a:latin typeface="Calibri"/>
                <a:cs typeface="Calibri"/>
              </a:rPr>
              <a:t>ie</a:t>
            </a:r>
            <a:r>
              <a:rPr lang="sk-SK" sz="2400" dirty="0">
                <a:solidFill>
                  <a:srgbClr val="5F210F"/>
                </a:solidFill>
                <a:latin typeface="Calibri"/>
                <a:cs typeface="Calibri"/>
              </a:rPr>
              <a:t>b </a:t>
            </a:r>
            <a:r>
              <a:rPr lang="sk-SK" sz="2400" spc="-20" dirty="0">
                <a:solidFill>
                  <a:srgbClr val="5F210F"/>
                </a:solidFill>
                <a:latin typeface="Calibri"/>
                <a:cs typeface="Calibri"/>
              </a:rPr>
              <a:t>pred </a:t>
            </a:r>
            <a:r>
              <a:rPr lang="sk-SK" sz="2400" spc="-5" dirty="0">
                <a:solidFill>
                  <a:srgbClr val="5F210F"/>
                </a:solidFill>
                <a:latin typeface="Calibri"/>
                <a:cs typeface="Calibri"/>
              </a:rPr>
              <a:t>spustením</a:t>
            </a:r>
            <a:r>
              <a:rPr lang="sk-SK"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r>
              <a:rPr lang="sk-SK" sz="24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endParaRPr lang="sk-SK" sz="2400" dirty="0">
              <a:latin typeface="Calibri"/>
              <a:cs typeface="Calibri"/>
            </a:endParaRPr>
          </a:p>
          <a:p>
            <a:pPr marR="5080" algn="r">
              <a:lnSpc>
                <a:spcPts val="2735"/>
              </a:lnSpc>
              <a:spcBef>
                <a:spcPts val="100"/>
              </a:spcBef>
              <a:tabLst>
                <a:tab pos="427990" algn="l"/>
                <a:tab pos="1180465" algn="l"/>
                <a:tab pos="2291715" algn="l"/>
                <a:tab pos="2939415" algn="l"/>
                <a:tab pos="3723004" algn="l"/>
                <a:tab pos="4327525" algn="l"/>
                <a:tab pos="5060950" algn="l"/>
                <a:tab pos="5506085" algn="l"/>
                <a:tab pos="5843905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528" y="3255414"/>
            <a:ext cx="6323965" cy="218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umožní zistiť,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funguje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nie. Po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vykonaní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pilotného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testovania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získaní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spätnej väzby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možnosť upraviť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zmeniť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výrobok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obal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atď.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základe toho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spotrebiteľ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zdôraznil.</a:t>
            </a:r>
            <a:endParaRPr sz="2400" dirty="0">
              <a:latin typeface="Calibri"/>
              <a:cs typeface="Calibri"/>
            </a:endParaRPr>
          </a:p>
          <a:p>
            <a:pPr marL="81280" algn="just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Ide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úsporu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nákladov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aj času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8529" y="571501"/>
            <a:ext cx="5059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13A22"/>
                </a:solidFill>
              </a:rPr>
              <a:t>5. Analýza </a:t>
            </a:r>
            <a:r>
              <a:rPr spc="-5" dirty="0">
                <a:solidFill>
                  <a:srgbClr val="A13A22"/>
                </a:solidFill>
              </a:rPr>
              <a:t>sociálnych médií...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61372" y="2014601"/>
            <a:ext cx="6592570" cy="483350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z="2300" dirty="0"/>
              <a:t>Analýza </a:t>
            </a:r>
            <a:r>
              <a:rPr sz="2300" spc="-5" dirty="0"/>
              <a:t>sociálnych </a:t>
            </a:r>
            <a:r>
              <a:rPr sz="2300" dirty="0"/>
              <a:t>médií </a:t>
            </a:r>
            <a:r>
              <a:rPr sz="2300" spc="-5" dirty="0"/>
              <a:t>je </a:t>
            </a:r>
            <a:r>
              <a:rPr sz="2300" spc="-10" dirty="0"/>
              <a:t>proces </a:t>
            </a:r>
            <a:r>
              <a:rPr sz="2300" spc="-5" dirty="0"/>
              <a:t>zhromažďovania </a:t>
            </a:r>
            <a:r>
              <a:rPr sz="2300" dirty="0"/>
              <a:t>a </a:t>
            </a:r>
            <a:r>
              <a:rPr sz="2300" spc="-5" dirty="0"/>
              <a:t>analýzy </a:t>
            </a:r>
            <a:r>
              <a:rPr sz="2300" spc="-15" dirty="0"/>
              <a:t>údajov o </a:t>
            </a:r>
            <a:r>
              <a:rPr sz="2300" spc="-5" dirty="0"/>
              <a:t>publiku </a:t>
            </a:r>
            <a:r>
              <a:rPr sz="2300" spc="-10" dirty="0"/>
              <a:t>zdieľaných </a:t>
            </a:r>
            <a:r>
              <a:rPr sz="2300" spc="-5" dirty="0"/>
              <a:t>na sociálnych </a:t>
            </a:r>
            <a:r>
              <a:rPr sz="2300" spc="-10" dirty="0"/>
              <a:t>sieťach s </a:t>
            </a:r>
            <a:r>
              <a:rPr sz="2300" spc="-15" dirty="0"/>
              <a:t>cieľom zlepšiť strategické </a:t>
            </a:r>
            <a:r>
              <a:rPr sz="2300" spc="-5" dirty="0"/>
              <a:t>obchodné rozhodnutia </a:t>
            </a:r>
            <a:r>
              <a:rPr sz="2300" spc="-20" dirty="0"/>
              <a:t>spoločnosti.</a:t>
            </a:r>
          </a:p>
          <a:p>
            <a:pPr marL="12700" marR="38100">
              <a:lnSpc>
                <a:spcPts val="2300"/>
              </a:lnSpc>
              <a:spcBef>
                <a:spcPts val="980"/>
              </a:spcBef>
            </a:pPr>
            <a:r>
              <a:rPr sz="2300" spc="-5" dirty="0"/>
              <a:t>Sociálne </a:t>
            </a:r>
            <a:r>
              <a:rPr sz="2300" dirty="0"/>
              <a:t>médiá </a:t>
            </a:r>
            <a:r>
              <a:rPr sz="2300" spc="-10" dirty="0"/>
              <a:t>môžu byť </a:t>
            </a:r>
            <a:r>
              <a:rPr sz="2300" spc="-5" dirty="0"/>
              <a:t>pre podniky prínosom, </a:t>
            </a:r>
            <a:r>
              <a:rPr sz="2300" spc="-10" dirty="0"/>
              <a:t>pretože </a:t>
            </a:r>
            <a:r>
              <a:rPr sz="2300" spc="-5" dirty="0"/>
              <a:t>umožňujú </a:t>
            </a:r>
            <a:r>
              <a:rPr sz="2300" spc="-20" dirty="0"/>
              <a:t>marketérom </a:t>
            </a:r>
            <a:r>
              <a:rPr sz="2300" spc="-5" dirty="0"/>
              <a:t>rozpoznať </a:t>
            </a:r>
            <a:r>
              <a:rPr sz="2300" spc="-10" dirty="0"/>
              <a:t>trendy </a:t>
            </a:r>
            <a:r>
              <a:rPr sz="2300" dirty="0"/>
              <a:t>v </a:t>
            </a:r>
            <a:r>
              <a:rPr sz="2300" spc="-10" dirty="0"/>
              <a:t>správaní </a:t>
            </a:r>
            <a:r>
              <a:rPr sz="2300" spc="-5" dirty="0"/>
              <a:t>spotrebiteľov</a:t>
            </a:r>
            <a:r>
              <a:rPr sz="2300" dirty="0"/>
              <a:t>, </a:t>
            </a:r>
            <a:r>
              <a:rPr sz="2300" spc="-10" dirty="0"/>
              <a:t>ktoré sú </a:t>
            </a:r>
            <a:r>
              <a:rPr sz="2300" spc="-15" dirty="0"/>
              <a:t>relevantné pre </a:t>
            </a:r>
            <a:r>
              <a:rPr sz="2300" dirty="0"/>
              <a:t>ich </a:t>
            </a:r>
            <a:r>
              <a:rPr sz="2300" spc="-5" dirty="0"/>
              <a:t>odvetvie a </a:t>
            </a:r>
            <a:r>
              <a:rPr sz="2300" spc="-10" dirty="0"/>
              <a:t>môžu </a:t>
            </a:r>
            <a:r>
              <a:rPr sz="2300" spc="-5" dirty="0"/>
              <a:t>ovplyvniť </a:t>
            </a:r>
            <a:r>
              <a:rPr sz="2300" dirty="0"/>
              <a:t>úspešnosť </a:t>
            </a:r>
            <a:r>
              <a:rPr sz="2300" spc="-10" dirty="0"/>
              <a:t>marketingového </a:t>
            </a:r>
            <a:r>
              <a:rPr sz="2300" spc="-15" dirty="0"/>
              <a:t>úsilia.</a:t>
            </a: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300" spc="-5" dirty="0"/>
              <a:t>Ďalším </a:t>
            </a:r>
            <a:r>
              <a:rPr sz="2300" spc="-10" dirty="0"/>
              <a:t>užitočným </a:t>
            </a:r>
            <a:r>
              <a:rPr sz="2300" spc="-15" dirty="0"/>
              <a:t>nástrojom </a:t>
            </a:r>
            <a:r>
              <a:rPr sz="2300" dirty="0"/>
              <a:t>je </a:t>
            </a:r>
            <a:r>
              <a:rPr sz="23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4"/>
              </a:rPr>
              <a:t>Google </a:t>
            </a:r>
            <a:r>
              <a:rPr sz="2300" u="sng" spc="-3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4"/>
              </a:rPr>
              <a:t>Trends</a:t>
            </a:r>
          </a:p>
          <a:p>
            <a:r>
              <a:rPr sz="2300" dirty="0"/>
              <a:t>Google Trends nám ukazuje, čo </a:t>
            </a:r>
            <a:r>
              <a:rPr sz="2300" dirty="0" err="1"/>
              <a:t>ľudia</a:t>
            </a:r>
            <a:r>
              <a:rPr sz="2300" dirty="0"/>
              <a:t> </a:t>
            </a:r>
            <a:r>
              <a:rPr sz="2300" dirty="0" err="1"/>
              <a:t>vyhľadávajú</a:t>
            </a:r>
            <a:r>
              <a:rPr lang="en-GB" sz="2300" dirty="0"/>
              <a:t> </a:t>
            </a:r>
            <a:r>
              <a:rPr lang="sk-SK" sz="2300" dirty="0"/>
              <a:t>v reálnom čase. Tieto údaje môžeme použiť na meranie záujmu o vyhľadávanie konkrétnej témy, na konkrétnom mieste a v konkrétnom čase.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7254240" y="0"/>
            <a:ext cx="4937760" cy="6858000"/>
            <a:chOff x="7254240" y="0"/>
            <a:chExt cx="4937760" cy="68580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1108" y="0"/>
              <a:ext cx="4850891" cy="6857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54240" y="5071871"/>
              <a:ext cx="4307205" cy="1199515"/>
            </a:xfrm>
            <a:custGeom>
              <a:avLst/>
              <a:gdLst/>
              <a:ahLst/>
              <a:cxnLst/>
              <a:rect l="l" t="t" r="r" b="b"/>
              <a:pathLst>
                <a:path w="4307205" h="1199514">
                  <a:moveTo>
                    <a:pt x="4306824" y="0"/>
                  </a:moveTo>
                  <a:lnTo>
                    <a:pt x="0" y="0"/>
                  </a:lnTo>
                  <a:lnTo>
                    <a:pt x="0" y="1199388"/>
                  </a:lnTo>
                  <a:lnTo>
                    <a:pt x="4306824" y="1199388"/>
                  </a:lnTo>
                  <a:lnTo>
                    <a:pt x="4306824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532801" y="5084828"/>
            <a:ext cx="37465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6"/>
              </a:rPr>
              <a:t>Pre </a:t>
            </a:r>
            <a:r>
              <a:rPr sz="2400" b="1" u="sng" spc="-10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6"/>
              </a:rPr>
              <a:t>7-minútový návod </a:t>
            </a:r>
            <a:r>
              <a:rPr sz="2400" b="1" u="sng" spc="-5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6"/>
              </a:rPr>
              <a:t>na základné </a:t>
            </a:r>
            <a:r>
              <a:rPr sz="2400" b="1" u="sng" spc="-10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6"/>
              </a:rPr>
              <a:t>trendy </a:t>
            </a:r>
            <a:r>
              <a:rPr sz="2400" b="1" u="sng" spc="-5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6"/>
              </a:rPr>
              <a:t>Google </a:t>
            </a:r>
            <a:r>
              <a:rPr sz="2400" b="1" u="sng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6"/>
              </a:rPr>
              <a:t>KLIKNITE TU!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639" y="3041980"/>
              <a:ext cx="69610" cy="829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262" y="1943100"/>
              <a:ext cx="2222051" cy="22857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8631" y="1966594"/>
              <a:ext cx="2289566" cy="2242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7054" y="1922882"/>
              <a:ext cx="2232737" cy="22893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62159" y="1956462"/>
              <a:ext cx="2279433" cy="226311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25129" y="4429045"/>
            <a:ext cx="128587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6C6A39"/>
                </a:solidFill>
                <a:latin typeface="Calibri"/>
                <a:cs typeface="Calibri"/>
              </a:rPr>
              <a:t>Definícia </a:t>
            </a:r>
            <a:r>
              <a:rPr sz="2400" b="1" spc="-15" dirty="0">
                <a:solidFill>
                  <a:srgbClr val="6C6A39"/>
                </a:solidFill>
                <a:latin typeface="Calibri"/>
                <a:cs typeface="Calibri"/>
              </a:rPr>
              <a:t>trhu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25099" y="4429045"/>
            <a:ext cx="179006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6C6A39"/>
                </a:solidFill>
                <a:latin typeface="Calibri"/>
                <a:cs typeface="Calibri"/>
              </a:rPr>
              <a:t>Segmentácia trhu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54836" y="4429045"/>
            <a:ext cx="1433195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6C6A39"/>
                </a:solidFill>
                <a:latin typeface="Calibri"/>
                <a:cs typeface="Calibri"/>
              </a:rPr>
              <a:t>Umiestnenie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 na </a:t>
            </a:r>
            <a:r>
              <a:rPr sz="2400" b="1" spc="-15" dirty="0">
                <a:solidFill>
                  <a:srgbClr val="6C6A39"/>
                </a:solidFill>
                <a:latin typeface="Calibri"/>
                <a:cs typeface="Calibri"/>
              </a:rPr>
              <a:t>trhu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55390" y="4429045"/>
            <a:ext cx="172085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6C6A39"/>
                </a:solidFill>
                <a:latin typeface="Calibri"/>
                <a:cs typeface="Calibri"/>
              </a:rPr>
              <a:t>Riadenie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zákazníkov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48258" y="199555"/>
            <a:ext cx="9893935" cy="113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5080" indent="-154305">
              <a:lnSpc>
                <a:spcPct val="110000"/>
              </a:lnSpc>
              <a:spcBef>
                <a:spcPts val="100"/>
              </a:spcBef>
            </a:pPr>
            <a:r>
              <a:rPr sz="3300" b="0" dirty="0">
                <a:solidFill>
                  <a:srgbClr val="A13A22"/>
                </a:solidFill>
                <a:latin typeface="Calibri"/>
                <a:cs typeface="Calibri"/>
              </a:rPr>
              <a:t>Zhromaždenie </a:t>
            </a:r>
            <a:r>
              <a:rPr sz="3300" b="0" spc="-5" dirty="0">
                <a:solidFill>
                  <a:srgbClr val="A13A22"/>
                </a:solidFill>
                <a:latin typeface="Calibri"/>
                <a:cs typeface="Calibri"/>
              </a:rPr>
              <a:t>širokej škály </a:t>
            </a:r>
            <a:r>
              <a:rPr sz="3300" b="0" spc="-20" dirty="0">
                <a:solidFill>
                  <a:srgbClr val="A13A22"/>
                </a:solidFill>
                <a:latin typeface="Calibri"/>
                <a:cs typeface="Calibri"/>
              </a:rPr>
              <a:t>údajov o </a:t>
            </a:r>
            <a:r>
              <a:rPr sz="3300" b="0" spc="-25" dirty="0">
                <a:solidFill>
                  <a:srgbClr val="A13A22"/>
                </a:solidFill>
                <a:latin typeface="Calibri"/>
                <a:cs typeface="Calibri"/>
              </a:rPr>
              <a:t>trhu </a:t>
            </a:r>
            <a:r>
              <a:rPr sz="3300" b="0" spc="-20" dirty="0">
                <a:solidFill>
                  <a:srgbClr val="A13A22"/>
                </a:solidFill>
                <a:latin typeface="Calibri"/>
                <a:cs typeface="Calibri"/>
              </a:rPr>
              <a:t>vám </a:t>
            </a:r>
            <a:r>
              <a:rPr sz="3300" b="0" spc="-5" dirty="0">
                <a:solidFill>
                  <a:srgbClr val="A13A22"/>
                </a:solidFill>
                <a:latin typeface="Calibri"/>
                <a:cs typeface="Calibri"/>
              </a:rPr>
              <a:t>pomôže </a:t>
            </a:r>
            <a:r>
              <a:rPr sz="3300" b="0" spc="-10" dirty="0">
                <a:solidFill>
                  <a:srgbClr val="A13A22"/>
                </a:solidFill>
                <a:latin typeface="Calibri"/>
                <a:cs typeface="Calibri"/>
              </a:rPr>
              <a:t>vytvoriť </a:t>
            </a:r>
            <a:r>
              <a:rPr sz="3300" b="0" spc="-5" dirty="0">
                <a:solidFill>
                  <a:srgbClr val="A13A22"/>
                </a:solidFill>
                <a:latin typeface="Calibri"/>
                <a:cs typeface="Calibri"/>
              </a:rPr>
              <a:t>spoľahlivú </a:t>
            </a:r>
            <a:r>
              <a:rPr sz="3300" b="0" spc="-25" dirty="0">
                <a:solidFill>
                  <a:srgbClr val="A13A22"/>
                </a:solidFill>
                <a:latin typeface="Calibri"/>
                <a:cs typeface="Calibri"/>
              </a:rPr>
              <a:t>stratégiu </a:t>
            </a:r>
            <a:r>
              <a:rPr sz="3300" b="0" spc="-5" dirty="0">
                <a:solidFill>
                  <a:srgbClr val="A13A22"/>
                </a:solidFill>
                <a:latin typeface="Calibri"/>
                <a:cs typeface="Calibri"/>
              </a:rPr>
              <a:t>alebo plán </a:t>
            </a:r>
            <a:r>
              <a:rPr sz="3300" b="0" spc="-15" dirty="0">
                <a:solidFill>
                  <a:srgbClr val="A13A22"/>
                </a:solidFill>
                <a:latin typeface="Calibri"/>
                <a:cs typeface="Calibri"/>
              </a:rPr>
              <a:t>budovania značky </a:t>
            </a:r>
            <a:r>
              <a:rPr sz="3300" b="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3300" b="0" spc="-20" dirty="0">
                <a:solidFill>
                  <a:srgbClr val="A13A22"/>
                </a:solidFill>
                <a:latin typeface="Calibri"/>
                <a:cs typeface="Calibri"/>
              </a:rPr>
              <a:t>marketingu.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614" y="1520955"/>
            <a:ext cx="11035030" cy="4959985"/>
            <a:chOff x="356614" y="1520955"/>
            <a:chExt cx="11035030" cy="4959985"/>
          </a:xfrm>
        </p:grpSpPr>
        <p:sp>
          <p:nvSpPr>
            <p:cNvPr id="3" name="object 3"/>
            <p:cNvSpPr/>
            <p:nvPr/>
          </p:nvSpPr>
          <p:spPr>
            <a:xfrm>
              <a:off x="3361944" y="2019300"/>
              <a:ext cx="2707640" cy="3984625"/>
            </a:xfrm>
            <a:custGeom>
              <a:avLst/>
              <a:gdLst/>
              <a:ahLst/>
              <a:cxnLst/>
              <a:rect l="l" t="t" r="r" b="b"/>
              <a:pathLst>
                <a:path w="2707640" h="3984625">
                  <a:moveTo>
                    <a:pt x="2707487" y="0"/>
                  </a:moveTo>
                  <a:lnTo>
                    <a:pt x="0" y="0"/>
                  </a:lnTo>
                  <a:lnTo>
                    <a:pt x="0" y="3984282"/>
                  </a:lnTo>
                  <a:lnTo>
                    <a:pt x="2707487" y="3984282"/>
                  </a:lnTo>
                  <a:lnTo>
                    <a:pt x="2707487" y="0"/>
                  </a:lnTo>
                  <a:close/>
                </a:path>
              </a:pathLst>
            </a:custGeom>
            <a:solidFill>
              <a:srgbClr val="A7B9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9195" y="1990338"/>
              <a:ext cx="3009265" cy="4490720"/>
            </a:xfrm>
            <a:custGeom>
              <a:avLst/>
              <a:gdLst/>
              <a:ahLst/>
              <a:cxnLst/>
              <a:rect l="l" t="t" r="r" b="b"/>
              <a:pathLst>
                <a:path w="3009265" h="4490720">
                  <a:moveTo>
                    <a:pt x="3009239" y="0"/>
                  </a:moveTo>
                  <a:lnTo>
                    <a:pt x="326555" y="0"/>
                  </a:lnTo>
                  <a:lnTo>
                    <a:pt x="326555" y="1663750"/>
                  </a:lnTo>
                  <a:lnTo>
                    <a:pt x="316376" y="1670230"/>
                  </a:lnTo>
                  <a:lnTo>
                    <a:pt x="303307" y="1675880"/>
                  </a:lnTo>
                  <a:lnTo>
                    <a:pt x="286914" y="1679876"/>
                  </a:lnTo>
                  <a:lnTo>
                    <a:pt x="266763" y="1681391"/>
                  </a:lnTo>
                  <a:lnTo>
                    <a:pt x="257980" y="1681253"/>
                  </a:lnTo>
                  <a:lnTo>
                    <a:pt x="249756" y="1680289"/>
                  </a:lnTo>
                  <a:lnTo>
                    <a:pt x="242644" y="1677672"/>
                  </a:lnTo>
                  <a:lnTo>
                    <a:pt x="237197" y="1672577"/>
                  </a:lnTo>
                  <a:lnTo>
                    <a:pt x="216487" y="1623491"/>
                  </a:lnTo>
                  <a:lnTo>
                    <a:pt x="191282" y="1584336"/>
                  </a:lnTo>
                  <a:lnTo>
                    <a:pt x="163736" y="1558418"/>
                  </a:lnTo>
                  <a:lnTo>
                    <a:pt x="136004" y="1549044"/>
                  </a:lnTo>
                  <a:lnTo>
                    <a:pt x="111093" y="1554803"/>
                  </a:lnTo>
                  <a:lnTo>
                    <a:pt x="66578" y="1597991"/>
                  </a:lnTo>
                  <a:lnTo>
                    <a:pt x="47654" y="1633501"/>
                  </a:lnTo>
                  <a:lnTo>
                    <a:pt x="31407" y="1677007"/>
                  </a:lnTo>
                  <a:lnTo>
                    <a:pt x="18177" y="1727549"/>
                  </a:lnTo>
                  <a:lnTo>
                    <a:pt x="8305" y="1784168"/>
                  </a:lnTo>
                  <a:lnTo>
                    <a:pt x="2133" y="1845903"/>
                  </a:lnTo>
                  <a:lnTo>
                    <a:pt x="0" y="1911794"/>
                  </a:lnTo>
                  <a:lnTo>
                    <a:pt x="2133" y="1975349"/>
                  </a:lnTo>
                  <a:lnTo>
                    <a:pt x="8305" y="2035264"/>
                  </a:lnTo>
                  <a:lnTo>
                    <a:pt x="18177" y="2090515"/>
                  </a:lnTo>
                  <a:lnTo>
                    <a:pt x="31407" y="2140078"/>
                  </a:lnTo>
                  <a:lnTo>
                    <a:pt x="47654" y="2182928"/>
                  </a:lnTo>
                  <a:lnTo>
                    <a:pt x="66578" y="2218039"/>
                  </a:lnTo>
                  <a:lnTo>
                    <a:pt x="111093" y="2260948"/>
                  </a:lnTo>
                  <a:lnTo>
                    <a:pt x="136004" y="2266695"/>
                  </a:lnTo>
                  <a:lnTo>
                    <a:pt x="163736" y="2258546"/>
                  </a:lnTo>
                  <a:lnTo>
                    <a:pt x="191282" y="2234587"/>
                  </a:lnTo>
                  <a:lnTo>
                    <a:pt x="216487" y="2195554"/>
                  </a:lnTo>
                  <a:lnTo>
                    <a:pt x="237197" y="2142185"/>
                  </a:lnTo>
                  <a:lnTo>
                    <a:pt x="266763" y="2142185"/>
                  </a:lnTo>
                  <a:lnTo>
                    <a:pt x="284417" y="2143702"/>
                  </a:lnTo>
                  <a:lnTo>
                    <a:pt x="301088" y="2147701"/>
                  </a:lnTo>
                  <a:lnTo>
                    <a:pt x="315544" y="2153356"/>
                  </a:lnTo>
                  <a:lnTo>
                    <a:pt x="326555" y="2159838"/>
                  </a:lnTo>
                  <a:lnTo>
                    <a:pt x="326555" y="4011815"/>
                  </a:lnTo>
                  <a:lnTo>
                    <a:pt x="1501330" y="4011815"/>
                  </a:lnTo>
                  <a:lnTo>
                    <a:pt x="1505676" y="4021605"/>
                  </a:lnTo>
                  <a:lnTo>
                    <a:pt x="1509468" y="4037183"/>
                  </a:lnTo>
                  <a:lnTo>
                    <a:pt x="1512149" y="4057725"/>
                  </a:lnTo>
                  <a:lnTo>
                    <a:pt x="1513166" y="4082402"/>
                  </a:lnTo>
                  <a:lnTo>
                    <a:pt x="1513074" y="4095640"/>
                  </a:lnTo>
                  <a:lnTo>
                    <a:pt x="1512427" y="4108875"/>
                  </a:lnTo>
                  <a:lnTo>
                    <a:pt x="1510670" y="4122110"/>
                  </a:lnTo>
                  <a:lnTo>
                    <a:pt x="1507248" y="4135348"/>
                  </a:lnTo>
                  <a:lnTo>
                    <a:pt x="1473974" y="4165555"/>
                  </a:lnTo>
                  <a:lnTo>
                    <a:pt x="1447541" y="4201279"/>
                  </a:lnTo>
                  <a:lnTo>
                    <a:pt x="1430101" y="4241781"/>
                  </a:lnTo>
                  <a:lnTo>
                    <a:pt x="1423809" y="4286326"/>
                  </a:lnTo>
                  <a:lnTo>
                    <a:pt x="1428678" y="4328021"/>
                  </a:lnTo>
                  <a:lnTo>
                    <a:pt x="1442679" y="4366581"/>
                  </a:lnTo>
                  <a:lnTo>
                    <a:pt x="1464903" y="4401257"/>
                  </a:lnTo>
                  <a:lnTo>
                    <a:pt x="1494442" y="4431303"/>
                  </a:lnTo>
                  <a:lnTo>
                    <a:pt x="1530387" y="4455972"/>
                  </a:lnTo>
                  <a:lnTo>
                    <a:pt x="1571829" y="4474517"/>
                  </a:lnTo>
                  <a:lnTo>
                    <a:pt x="1617861" y="4486192"/>
                  </a:lnTo>
                  <a:lnTo>
                    <a:pt x="1667573" y="4490250"/>
                  </a:lnTo>
                  <a:lnTo>
                    <a:pt x="1715113" y="4486192"/>
                  </a:lnTo>
                  <a:lnTo>
                    <a:pt x="1759513" y="4474517"/>
                  </a:lnTo>
                  <a:lnTo>
                    <a:pt x="1799787" y="4455972"/>
                  </a:lnTo>
                  <a:lnTo>
                    <a:pt x="1834948" y="4431303"/>
                  </a:lnTo>
                  <a:lnTo>
                    <a:pt x="1864011" y="4401257"/>
                  </a:lnTo>
                  <a:lnTo>
                    <a:pt x="1885991" y="4366581"/>
                  </a:lnTo>
                  <a:lnTo>
                    <a:pt x="1899902" y="4328021"/>
                  </a:lnTo>
                  <a:lnTo>
                    <a:pt x="1904758" y="4286326"/>
                  </a:lnTo>
                  <a:lnTo>
                    <a:pt x="1899307" y="4241781"/>
                  </a:lnTo>
                  <a:lnTo>
                    <a:pt x="1883322" y="4201279"/>
                  </a:lnTo>
                  <a:lnTo>
                    <a:pt x="1857358" y="4165555"/>
                  </a:lnTo>
                  <a:lnTo>
                    <a:pt x="1821967" y="4135348"/>
                  </a:lnTo>
                  <a:lnTo>
                    <a:pt x="1821967" y="4091228"/>
                  </a:lnTo>
                  <a:lnTo>
                    <a:pt x="1822892" y="4066413"/>
                  </a:lnTo>
                  <a:lnTo>
                    <a:pt x="1824926" y="4044907"/>
                  </a:lnTo>
                  <a:lnTo>
                    <a:pt x="1826960" y="4026708"/>
                  </a:lnTo>
                  <a:lnTo>
                    <a:pt x="1827885" y="4011815"/>
                  </a:lnTo>
                  <a:lnTo>
                    <a:pt x="3009239" y="4011815"/>
                  </a:lnTo>
                  <a:lnTo>
                    <a:pt x="3009239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614" y="1520955"/>
              <a:ext cx="3350895" cy="4483100"/>
            </a:xfrm>
            <a:custGeom>
              <a:avLst/>
              <a:gdLst/>
              <a:ahLst/>
              <a:cxnLst/>
              <a:rect l="l" t="t" r="r" b="b"/>
              <a:pathLst>
                <a:path w="3350895" h="4483100">
                  <a:moveTo>
                    <a:pt x="1675307" y="0"/>
                  </a:moveTo>
                  <a:lnTo>
                    <a:pt x="1625236" y="4010"/>
                  </a:lnTo>
                  <a:lnTo>
                    <a:pt x="1578919" y="15568"/>
                  </a:lnTo>
                  <a:lnTo>
                    <a:pt x="1537259" y="33961"/>
                  </a:lnTo>
                  <a:lnTo>
                    <a:pt x="1501154" y="58478"/>
                  </a:lnTo>
                  <a:lnTo>
                    <a:pt x="1471505" y="88409"/>
                  </a:lnTo>
                  <a:lnTo>
                    <a:pt x="1449213" y="123042"/>
                  </a:lnTo>
                  <a:lnTo>
                    <a:pt x="1435177" y="161665"/>
                  </a:lnTo>
                  <a:lnTo>
                    <a:pt x="1430299" y="203568"/>
                  </a:lnTo>
                  <a:lnTo>
                    <a:pt x="1436632" y="244311"/>
                  </a:lnTo>
                  <a:lnTo>
                    <a:pt x="1454140" y="285053"/>
                  </a:lnTo>
                  <a:lnTo>
                    <a:pt x="1480587" y="322492"/>
                  </a:lnTo>
                  <a:lnTo>
                    <a:pt x="1513738" y="353326"/>
                  </a:lnTo>
                  <a:lnTo>
                    <a:pt x="1517181" y="361457"/>
                  </a:lnTo>
                  <a:lnTo>
                    <a:pt x="1518950" y="372160"/>
                  </a:lnTo>
                  <a:lnTo>
                    <a:pt x="1519601" y="384702"/>
                  </a:lnTo>
                  <a:lnTo>
                    <a:pt x="1519694" y="398348"/>
                  </a:lnTo>
                  <a:lnTo>
                    <a:pt x="1517833" y="428213"/>
                  </a:lnTo>
                  <a:lnTo>
                    <a:pt x="1513738" y="452297"/>
                  </a:lnTo>
                  <a:lnTo>
                    <a:pt x="1509643" y="471428"/>
                  </a:lnTo>
                  <a:lnTo>
                    <a:pt x="1507782" y="486435"/>
                  </a:lnTo>
                  <a:lnTo>
                    <a:pt x="317182" y="486435"/>
                  </a:lnTo>
                  <a:lnTo>
                    <a:pt x="317182" y="2236419"/>
                  </a:lnTo>
                  <a:lnTo>
                    <a:pt x="310572" y="2242884"/>
                  </a:lnTo>
                  <a:lnTo>
                    <a:pt x="300050" y="2248527"/>
                  </a:lnTo>
                  <a:lnTo>
                    <a:pt x="286175" y="2252519"/>
                  </a:lnTo>
                  <a:lnTo>
                    <a:pt x="269506" y="2254034"/>
                  </a:lnTo>
                  <a:lnTo>
                    <a:pt x="260570" y="2253896"/>
                  </a:lnTo>
                  <a:lnTo>
                    <a:pt x="251629" y="2252932"/>
                  </a:lnTo>
                  <a:lnTo>
                    <a:pt x="242687" y="2250315"/>
                  </a:lnTo>
                  <a:lnTo>
                    <a:pt x="233743" y="2245220"/>
                  </a:lnTo>
                  <a:lnTo>
                    <a:pt x="213621" y="2196074"/>
                  </a:lnTo>
                  <a:lnTo>
                    <a:pt x="189464" y="2156650"/>
                  </a:lnTo>
                  <a:lnTo>
                    <a:pt x="161955" y="2130438"/>
                  </a:lnTo>
                  <a:lnTo>
                    <a:pt x="131775" y="2120925"/>
                  </a:lnTo>
                  <a:lnTo>
                    <a:pt x="108421" y="2126675"/>
                  </a:lnTo>
                  <a:lnTo>
                    <a:pt x="65827" y="2169826"/>
                  </a:lnTo>
                  <a:lnTo>
                    <a:pt x="47394" y="2205326"/>
                  </a:lnTo>
                  <a:lnTo>
                    <a:pt x="31407" y="2248841"/>
                  </a:lnTo>
                  <a:lnTo>
                    <a:pt x="18272" y="2299421"/>
                  </a:lnTo>
                  <a:lnTo>
                    <a:pt x="8389" y="2356115"/>
                  </a:lnTo>
                  <a:lnTo>
                    <a:pt x="2164" y="2417973"/>
                  </a:lnTo>
                  <a:lnTo>
                    <a:pt x="0" y="2484043"/>
                  </a:lnTo>
                  <a:lnTo>
                    <a:pt x="2164" y="2547456"/>
                  </a:lnTo>
                  <a:lnTo>
                    <a:pt x="8389" y="2607180"/>
                  </a:lnTo>
                  <a:lnTo>
                    <a:pt x="18272" y="2662206"/>
                  </a:lnTo>
                  <a:lnTo>
                    <a:pt x="31407" y="2711530"/>
                  </a:lnTo>
                  <a:lnTo>
                    <a:pt x="47394" y="2754143"/>
                  </a:lnTo>
                  <a:lnTo>
                    <a:pt x="65827" y="2789039"/>
                  </a:lnTo>
                  <a:lnTo>
                    <a:pt x="108421" y="2831653"/>
                  </a:lnTo>
                  <a:lnTo>
                    <a:pt x="131775" y="2837357"/>
                  </a:lnTo>
                  <a:lnTo>
                    <a:pt x="161955" y="2829237"/>
                  </a:lnTo>
                  <a:lnTo>
                    <a:pt x="189464" y="2805426"/>
                  </a:lnTo>
                  <a:lnTo>
                    <a:pt x="213621" y="2766752"/>
                  </a:lnTo>
                  <a:lnTo>
                    <a:pt x="233743" y="2714040"/>
                  </a:lnTo>
                  <a:lnTo>
                    <a:pt x="242687" y="2712665"/>
                  </a:lnTo>
                  <a:lnTo>
                    <a:pt x="260570" y="2706614"/>
                  </a:lnTo>
                  <a:lnTo>
                    <a:pt x="269506" y="2705239"/>
                  </a:lnTo>
                  <a:lnTo>
                    <a:pt x="286175" y="2711704"/>
                  </a:lnTo>
                  <a:lnTo>
                    <a:pt x="300050" y="2717347"/>
                  </a:lnTo>
                  <a:lnTo>
                    <a:pt x="310572" y="2721339"/>
                  </a:lnTo>
                  <a:lnTo>
                    <a:pt x="317182" y="2722854"/>
                  </a:lnTo>
                  <a:lnTo>
                    <a:pt x="317182" y="4482630"/>
                  </a:lnTo>
                  <a:lnTo>
                    <a:pt x="3027476" y="4482630"/>
                  </a:lnTo>
                  <a:lnTo>
                    <a:pt x="3027476" y="2722854"/>
                  </a:lnTo>
                  <a:lnTo>
                    <a:pt x="3037818" y="2721339"/>
                  </a:lnTo>
                  <a:lnTo>
                    <a:pt x="3049654" y="2717347"/>
                  </a:lnTo>
                  <a:lnTo>
                    <a:pt x="3062484" y="2711704"/>
                  </a:lnTo>
                  <a:lnTo>
                    <a:pt x="3075813" y="2705239"/>
                  </a:lnTo>
                  <a:lnTo>
                    <a:pt x="3084749" y="2706614"/>
                  </a:lnTo>
                  <a:lnTo>
                    <a:pt x="3102627" y="2712665"/>
                  </a:lnTo>
                  <a:lnTo>
                    <a:pt x="3111563" y="2714040"/>
                  </a:lnTo>
                  <a:lnTo>
                    <a:pt x="3131600" y="2766752"/>
                  </a:lnTo>
                  <a:lnTo>
                    <a:pt x="3155605" y="2805426"/>
                  </a:lnTo>
                  <a:lnTo>
                    <a:pt x="3183084" y="2829237"/>
                  </a:lnTo>
                  <a:lnTo>
                    <a:pt x="3213544" y="2837357"/>
                  </a:lnTo>
                  <a:lnTo>
                    <a:pt x="3238648" y="2831653"/>
                  </a:lnTo>
                  <a:lnTo>
                    <a:pt x="3283512" y="2789039"/>
                  </a:lnTo>
                  <a:lnTo>
                    <a:pt x="3302585" y="2754143"/>
                  </a:lnTo>
                  <a:lnTo>
                    <a:pt x="3318960" y="2711530"/>
                  </a:lnTo>
                  <a:lnTo>
                    <a:pt x="3332294" y="2662206"/>
                  </a:lnTo>
                  <a:lnTo>
                    <a:pt x="3342243" y="2607180"/>
                  </a:lnTo>
                  <a:lnTo>
                    <a:pt x="3348465" y="2547456"/>
                  </a:lnTo>
                  <a:lnTo>
                    <a:pt x="3350615" y="2484043"/>
                  </a:lnTo>
                  <a:lnTo>
                    <a:pt x="3348465" y="2417973"/>
                  </a:lnTo>
                  <a:lnTo>
                    <a:pt x="3342243" y="2356115"/>
                  </a:lnTo>
                  <a:lnTo>
                    <a:pt x="3332294" y="2299421"/>
                  </a:lnTo>
                  <a:lnTo>
                    <a:pt x="3318960" y="2248841"/>
                  </a:lnTo>
                  <a:lnTo>
                    <a:pt x="3302585" y="2205326"/>
                  </a:lnTo>
                  <a:lnTo>
                    <a:pt x="3283512" y="2169826"/>
                  </a:lnTo>
                  <a:lnTo>
                    <a:pt x="3238648" y="2126675"/>
                  </a:lnTo>
                  <a:lnTo>
                    <a:pt x="3213544" y="2120925"/>
                  </a:lnTo>
                  <a:lnTo>
                    <a:pt x="3183084" y="2130438"/>
                  </a:lnTo>
                  <a:lnTo>
                    <a:pt x="3155605" y="2156650"/>
                  </a:lnTo>
                  <a:lnTo>
                    <a:pt x="3131600" y="2196074"/>
                  </a:lnTo>
                  <a:lnTo>
                    <a:pt x="3111563" y="2245220"/>
                  </a:lnTo>
                  <a:lnTo>
                    <a:pt x="3103559" y="2250315"/>
                  </a:lnTo>
                  <a:lnTo>
                    <a:pt x="3096671" y="2252932"/>
                  </a:lnTo>
                  <a:lnTo>
                    <a:pt x="3089780" y="2253896"/>
                  </a:lnTo>
                  <a:lnTo>
                    <a:pt x="3081769" y="2254034"/>
                  </a:lnTo>
                  <a:lnTo>
                    <a:pt x="3064997" y="2252519"/>
                  </a:lnTo>
                  <a:lnTo>
                    <a:pt x="3050398" y="2248527"/>
                  </a:lnTo>
                  <a:lnTo>
                    <a:pt x="3037912" y="2242884"/>
                  </a:lnTo>
                  <a:lnTo>
                    <a:pt x="3027476" y="2236419"/>
                  </a:lnTo>
                  <a:lnTo>
                    <a:pt x="3027476" y="486435"/>
                  </a:lnTo>
                  <a:lnTo>
                    <a:pt x="1842833" y="486435"/>
                  </a:lnTo>
                  <a:lnTo>
                    <a:pt x="1838366" y="470189"/>
                  </a:lnTo>
                  <a:lnTo>
                    <a:pt x="1833899" y="448992"/>
                  </a:lnTo>
                  <a:lnTo>
                    <a:pt x="1829431" y="424495"/>
                  </a:lnTo>
                  <a:lnTo>
                    <a:pt x="1824964" y="398348"/>
                  </a:lnTo>
                  <a:lnTo>
                    <a:pt x="1825895" y="384702"/>
                  </a:lnTo>
                  <a:lnTo>
                    <a:pt x="1827942" y="372160"/>
                  </a:lnTo>
                  <a:lnTo>
                    <a:pt x="1829990" y="361457"/>
                  </a:lnTo>
                  <a:lnTo>
                    <a:pt x="1830920" y="353326"/>
                  </a:lnTo>
                  <a:lnTo>
                    <a:pt x="1866966" y="322492"/>
                  </a:lnTo>
                  <a:lnTo>
                    <a:pt x="1893330" y="285053"/>
                  </a:lnTo>
                  <a:lnTo>
                    <a:pt x="1909514" y="244311"/>
                  </a:lnTo>
                  <a:lnTo>
                    <a:pt x="1915020" y="203568"/>
                  </a:lnTo>
                  <a:lnTo>
                    <a:pt x="1910124" y="161665"/>
                  </a:lnTo>
                  <a:lnTo>
                    <a:pt x="1896096" y="123042"/>
                  </a:lnTo>
                  <a:lnTo>
                    <a:pt x="1873919" y="88409"/>
                  </a:lnTo>
                  <a:lnTo>
                    <a:pt x="1844579" y="58478"/>
                  </a:lnTo>
                  <a:lnTo>
                    <a:pt x="1809063" y="33961"/>
                  </a:lnTo>
                  <a:lnTo>
                    <a:pt x="1768355" y="15568"/>
                  </a:lnTo>
                  <a:lnTo>
                    <a:pt x="1723441" y="4010"/>
                  </a:lnTo>
                  <a:lnTo>
                    <a:pt x="1675307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0476" y="1973582"/>
              <a:ext cx="3011170" cy="4015104"/>
            </a:xfrm>
            <a:custGeom>
              <a:avLst/>
              <a:gdLst/>
              <a:ahLst/>
              <a:cxnLst/>
              <a:rect l="l" t="t" r="r" b="b"/>
              <a:pathLst>
                <a:path w="3011170" h="4015104">
                  <a:moveTo>
                    <a:pt x="3010763" y="0"/>
                  </a:moveTo>
                  <a:lnTo>
                    <a:pt x="1834984" y="0"/>
                  </a:lnTo>
                  <a:lnTo>
                    <a:pt x="1830638" y="14896"/>
                  </a:lnTo>
                  <a:lnTo>
                    <a:pt x="1826847" y="33107"/>
                  </a:lnTo>
                  <a:lnTo>
                    <a:pt x="1824165" y="54630"/>
                  </a:lnTo>
                  <a:lnTo>
                    <a:pt x="1823148" y="79463"/>
                  </a:lnTo>
                  <a:lnTo>
                    <a:pt x="1823148" y="132448"/>
                  </a:lnTo>
                  <a:lnTo>
                    <a:pt x="1858548" y="162676"/>
                  </a:lnTo>
                  <a:lnTo>
                    <a:pt x="1884521" y="198426"/>
                  </a:lnTo>
                  <a:lnTo>
                    <a:pt x="1900511" y="238959"/>
                  </a:lnTo>
                  <a:lnTo>
                    <a:pt x="1905965" y="283540"/>
                  </a:lnTo>
                  <a:lnTo>
                    <a:pt x="1899685" y="328156"/>
                  </a:lnTo>
                  <a:lnTo>
                    <a:pt x="1881805" y="370146"/>
                  </a:lnTo>
                  <a:lnTo>
                    <a:pt x="1853762" y="407965"/>
                  </a:lnTo>
                  <a:lnTo>
                    <a:pt x="1816993" y="440068"/>
                  </a:lnTo>
                  <a:lnTo>
                    <a:pt x="1772935" y="464911"/>
                  </a:lnTo>
                  <a:lnTo>
                    <a:pt x="1723026" y="480949"/>
                  </a:lnTo>
                  <a:lnTo>
                    <a:pt x="1668703" y="486638"/>
                  </a:lnTo>
                  <a:lnTo>
                    <a:pt x="1614381" y="480949"/>
                  </a:lnTo>
                  <a:lnTo>
                    <a:pt x="1564472" y="464911"/>
                  </a:lnTo>
                  <a:lnTo>
                    <a:pt x="1520414" y="440068"/>
                  </a:lnTo>
                  <a:lnTo>
                    <a:pt x="1483645" y="407965"/>
                  </a:lnTo>
                  <a:lnTo>
                    <a:pt x="1455601" y="370146"/>
                  </a:lnTo>
                  <a:lnTo>
                    <a:pt x="1437721" y="328156"/>
                  </a:lnTo>
                  <a:lnTo>
                    <a:pt x="1431442" y="283540"/>
                  </a:lnTo>
                  <a:lnTo>
                    <a:pt x="1436895" y="238959"/>
                  </a:lnTo>
                  <a:lnTo>
                    <a:pt x="1452886" y="198426"/>
                  </a:lnTo>
                  <a:lnTo>
                    <a:pt x="1478859" y="162676"/>
                  </a:lnTo>
                  <a:lnTo>
                    <a:pt x="1514259" y="132448"/>
                  </a:lnTo>
                  <a:lnTo>
                    <a:pt x="1514259" y="79463"/>
                  </a:lnTo>
                  <a:lnTo>
                    <a:pt x="1513241" y="54630"/>
                  </a:lnTo>
                  <a:lnTo>
                    <a:pt x="1510560" y="33107"/>
                  </a:lnTo>
                  <a:lnTo>
                    <a:pt x="1506768" y="14896"/>
                  </a:lnTo>
                  <a:lnTo>
                    <a:pt x="1502422" y="0"/>
                  </a:lnTo>
                  <a:lnTo>
                    <a:pt x="326644" y="0"/>
                  </a:lnTo>
                  <a:lnTo>
                    <a:pt x="326644" y="1754251"/>
                  </a:lnTo>
                  <a:lnTo>
                    <a:pt x="316566" y="1762114"/>
                  </a:lnTo>
                  <a:lnTo>
                    <a:pt x="303718" y="1770807"/>
                  </a:lnTo>
                  <a:lnTo>
                    <a:pt x="287544" y="1777845"/>
                  </a:lnTo>
                  <a:lnTo>
                    <a:pt x="267487" y="1780743"/>
                  </a:lnTo>
                  <a:lnTo>
                    <a:pt x="258330" y="1779362"/>
                  </a:lnTo>
                  <a:lnTo>
                    <a:pt x="249912" y="1776323"/>
                  </a:lnTo>
                  <a:lnTo>
                    <a:pt x="242725" y="1773285"/>
                  </a:lnTo>
                  <a:lnTo>
                    <a:pt x="237261" y="1771904"/>
                  </a:lnTo>
                  <a:lnTo>
                    <a:pt x="217389" y="1718911"/>
                  </a:lnTo>
                  <a:lnTo>
                    <a:pt x="193635" y="1679805"/>
                  </a:lnTo>
                  <a:lnTo>
                    <a:pt x="166554" y="1655598"/>
                  </a:lnTo>
                  <a:lnTo>
                    <a:pt x="136702" y="1647304"/>
                  </a:lnTo>
                  <a:lnTo>
                    <a:pt x="111587" y="1653056"/>
                  </a:lnTo>
                  <a:lnTo>
                    <a:pt x="66790" y="1695996"/>
                  </a:lnTo>
                  <a:lnTo>
                    <a:pt x="47779" y="1731133"/>
                  </a:lnTo>
                  <a:lnTo>
                    <a:pt x="31472" y="1774014"/>
                  </a:lnTo>
                  <a:lnTo>
                    <a:pt x="18206" y="1823614"/>
                  </a:lnTo>
                  <a:lnTo>
                    <a:pt x="8315" y="1878907"/>
                  </a:lnTo>
                  <a:lnTo>
                    <a:pt x="2134" y="1938868"/>
                  </a:lnTo>
                  <a:lnTo>
                    <a:pt x="0" y="2002472"/>
                  </a:lnTo>
                  <a:lnTo>
                    <a:pt x="2134" y="2068670"/>
                  </a:lnTo>
                  <a:lnTo>
                    <a:pt x="8315" y="2130587"/>
                  </a:lnTo>
                  <a:lnTo>
                    <a:pt x="18206" y="2187288"/>
                  </a:lnTo>
                  <a:lnTo>
                    <a:pt x="31472" y="2237836"/>
                  </a:lnTo>
                  <a:lnTo>
                    <a:pt x="47779" y="2281293"/>
                  </a:lnTo>
                  <a:lnTo>
                    <a:pt x="66790" y="2316724"/>
                  </a:lnTo>
                  <a:lnTo>
                    <a:pt x="111587" y="2359758"/>
                  </a:lnTo>
                  <a:lnTo>
                    <a:pt x="136702" y="2365489"/>
                  </a:lnTo>
                  <a:lnTo>
                    <a:pt x="166554" y="2356106"/>
                  </a:lnTo>
                  <a:lnTo>
                    <a:pt x="193635" y="2330167"/>
                  </a:lnTo>
                  <a:lnTo>
                    <a:pt x="217389" y="2290983"/>
                  </a:lnTo>
                  <a:lnTo>
                    <a:pt x="237261" y="2241867"/>
                  </a:lnTo>
                  <a:lnTo>
                    <a:pt x="245309" y="2236764"/>
                  </a:lnTo>
                  <a:lnTo>
                    <a:pt x="252866" y="2234144"/>
                  </a:lnTo>
                  <a:lnTo>
                    <a:pt x="261657" y="2233178"/>
                  </a:lnTo>
                  <a:lnTo>
                    <a:pt x="273405" y="2233041"/>
                  </a:lnTo>
                  <a:lnTo>
                    <a:pt x="290041" y="2235937"/>
                  </a:lnTo>
                  <a:lnTo>
                    <a:pt x="304458" y="2242970"/>
                  </a:lnTo>
                  <a:lnTo>
                    <a:pt x="316659" y="2251659"/>
                  </a:lnTo>
                  <a:lnTo>
                    <a:pt x="326644" y="2259520"/>
                  </a:lnTo>
                  <a:lnTo>
                    <a:pt x="326644" y="4014762"/>
                  </a:lnTo>
                  <a:lnTo>
                    <a:pt x="3010763" y="4014762"/>
                  </a:lnTo>
                  <a:lnTo>
                    <a:pt x="3010763" y="0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826663" y="2912932"/>
            <a:ext cx="2553335" cy="265938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ctr">
              <a:lnSpc>
                <a:spcPts val="2050"/>
              </a:lnSpc>
              <a:spcBef>
                <a:spcPts val="355"/>
              </a:spcBef>
            </a:pPr>
            <a:r>
              <a:rPr sz="1900" spc="-5" dirty="0">
                <a:solidFill>
                  <a:srgbClr val="E2E1DB"/>
                </a:solidFill>
                <a:latin typeface="Calibri"/>
                <a:cs typeface="Calibri"/>
              </a:rPr>
              <a:t>Analýza </a:t>
            </a:r>
            <a:r>
              <a:rPr sz="1900" spc="-15" dirty="0">
                <a:solidFill>
                  <a:srgbClr val="E2E1DB"/>
                </a:solidFill>
                <a:latin typeface="Calibri"/>
                <a:cs typeface="Calibri"/>
              </a:rPr>
              <a:t>správania zohráva </a:t>
            </a:r>
            <a:r>
              <a:rPr sz="1900" spc="-10" dirty="0">
                <a:solidFill>
                  <a:srgbClr val="E2E1DB"/>
                </a:solidFill>
                <a:latin typeface="Calibri"/>
                <a:cs typeface="Calibri"/>
              </a:rPr>
              <a:t>dôležitú </a:t>
            </a:r>
            <a:r>
              <a:rPr sz="1900" spc="-15" dirty="0">
                <a:solidFill>
                  <a:srgbClr val="E2E1DB"/>
                </a:solidFill>
                <a:latin typeface="Calibri"/>
                <a:cs typeface="Calibri"/>
              </a:rPr>
              <a:t>úlohu </a:t>
            </a:r>
            <a:r>
              <a:rPr sz="1900" spc="-5" dirty="0">
                <a:solidFill>
                  <a:srgbClr val="E2E1DB"/>
                </a:solidFill>
                <a:latin typeface="Calibri"/>
                <a:cs typeface="Calibri"/>
              </a:rPr>
              <a:t>pri </a:t>
            </a:r>
            <a:r>
              <a:rPr sz="1900" b="1" spc="-10" dirty="0">
                <a:solidFill>
                  <a:srgbClr val="E2E1DB"/>
                </a:solidFill>
                <a:latin typeface="Calibri"/>
                <a:cs typeface="Calibri"/>
              </a:rPr>
              <a:t>pochopení </a:t>
            </a:r>
            <a:r>
              <a:rPr sz="1900" b="1" spc="-5" dirty="0">
                <a:solidFill>
                  <a:srgbClr val="E2E1DB"/>
                </a:solidFill>
                <a:latin typeface="Calibri"/>
                <a:cs typeface="Calibri"/>
              </a:rPr>
              <a:t>toho, kto </a:t>
            </a:r>
            <a:r>
              <a:rPr sz="1900" b="1" spc="-15" dirty="0">
                <a:solidFill>
                  <a:srgbClr val="E2E1DB"/>
                </a:solidFill>
                <a:latin typeface="Calibri"/>
                <a:cs typeface="Calibri"/>
              </a:rPr>
              <a:t>sú </a:t>
            </a:r>
            <a:r>
              <a:rPr sz="1900" b="1" spc="-10" dirty="0">
                <a:solidFill>
                  <a:srgbClr val="E2E1DB"/>
                </a:solidFill>
                <a:latin typeface="Calibri"/>
                <a:cs typeface="Calibri"/>
              </a:rPr>
              <a:t>vaši </a:t>
            </a:r>
            <a:r>
              <a:rPr sz="1900" b="1" spc="-15" dirty="0">
                <a:solidFill>
                  <a:srgbClr val="E2E1DB"/>
                </a:solidFill>
                <a:latin typeface="Calibri"/>
                <a:cs typeface="Calibri"/>
              </a:rPr>
              <a:t>zákazníci </a:t>
            </a:r>
            <a:r>
              <a:rPr sz="1900" b="1" spc="-5" dirty="0">
                <a:solidFill>
                  <a:srgbClr val="E2E1DB"/>
                </a:solidFill>
                <a:latin typeface="Calibri"/>
                <a:cs typeface="Calibri"/>
              </a:rPr>
              <a:t>a aké sú ich potreby. </a:t>
            </a:r>
            <a:r>
              <a:rPr sz="1900" spc="-15" dirty="0">
                <a:solidFill>
                  <a:srgbClr val="E2E1DB"/>
                </a:solidFill>
                <a:latin typeface="Calibri"/>
                <a:cs typeface="Calibri"/>
              </a:rPr>
              <a:t>Využitím </a:t>
            </a:r>
            <a:r>
              <a:rPr sz="1900" spc="-10" dirty="0">
                <a:solidFill>
                  <a:srgbClr val="E2E1DB"/>
                </a:solidFill>
                <a:latin typeface="Calibri"/>
                <a:cs typeface="Calibri"/>
              </a:rPr>
              <a:t>údajov o správaní </a:t>
            </a:r>
            <a:r>
              <a:rPr sz="1900" spc="-15" dirty="0">
                <a:solidFill>
                  <a:srgbClr val="E2E1DB"/>
                </a:solidFill>
                <a:latin typeface="Calibri"/>
                <a:cs typeface="Calibri"/>
              </a:rPr>
              <a:t>zákazníkov </a:t>
            </a:r>
            <a:r>
              <a:rPr sz="1900" b="1" spc="-10" dirty="0">
                <a:solidFill>
                  <a:srgbClr val="E2E1DB"/>
                </a:solidFill>
                <a:latin typeface="Calibri"/>
                <a:cs typeface="Calibri"/>
              </a:rPr>
              <a:t>môžete určiť svoj </a:t>
            </a:r>
            <a:r>
              <a:rPr sz="1900" b="1" spc="-15" dirty="0">
                <a:solidFill>
                  <a:srgbClr val="E2E1DB"/>
                </a:solidFill>
                <a:latin typeface="Calibri"/>
                <a:cs typeface="Calibri"/>
              </a:rPr>
              <a:t>trhový </a:t>
            </a:r>
            <a:r>
              <a:rPr sz="1900" b="1" spc="-5" dirty="0">
                <a:solidFill>
                  <a:srgbClr val="E2E1DB"/>
                </a:solidFill>
                <a:latin typeface="Calibri"/>
                <a:cs typeface="Calibri"/>
              </a:rPr>
              <a:t>segment a </a:t>
            </a:r>
            <a:r>
              <a:rPr sz="1900" b="1" spc="-10" dirty="0">
                <a:solidFill>
                  <a:srgbClr val="E2E1DB"/>
                </a:solidFill>
                <a:latin typeface="Calibri"/>
                <a:cs typeface="Calibri"/>
              </a:rPr>
              <a:t>spresniť svoje marketingové </a:t>
            </a:r>
            <a:r>
              <a:rPr sz="1900" spc="-10" dirty="0">
                <a:solidFill>
                  <a:srgbClr val="E2E1DB"/>
                </a:solidFill>
                <a:latin typeface="Calibri"/>
                <a:cs typeface="Calibri"/>
              </a:rPr>
              <a:t>posolstvo/kanál.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9469" y="1976380"/>
            <a:ext cx="2338070" cy="374205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35609" marR="426084" indent="-2540" algn="ctr">
              <a:lnSpc>
                <a:spcPts val="3030"/>
              </a:lnSpc>
              <a:spcBef>
                <a:spcPts val="470"/>
              </a:spcBef>
            </a:pPr>
            <a:r>
              <a:rPr sz="2800" b="1" spc="-5" dirty="0">
                <a:solidFill>
                  <a:srgbClr val="A13A22"/>
                </a:solidFill>
                <a:latin typeface="Calibri"/>
                <a:cs typeface="Calibri"/>
              </a:rPr>
              <a:t>Definícia </a:t>
            </a:r>
            <a:r>
              <a:rPr sz="2800" b="1" spc="-25" dirty="0">
                <a:solidFill>
                  <a:srgbClr val="A13A22"/>
                </a:solidFill>
                <a:latin typeface="Calibri"/>
                <a:cs typeface="Calibri"/>
              </a:rPr>
              <a:t>trhu</a:t>
            </a:r>
            <a:endParaRPr sz="2800"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225"/>
              </a:spcBef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Definovanie vášho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poskytnúť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rôzne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perspektívy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od trhov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založených na zákazníkoch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až po trhy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založené na konkurencii,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tak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identifikovať príležitosti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hrozby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2991" y="1986322"/>
            <a:ext cx="2338070" cy="37280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0014" marR="156845" algn="ctr">
              <a:lnSpc>
                <a:spcPts val="3030"/>
              </a:lnSpc>
              <a:spcBef>
                <a:spcPts val="470"/>
              </a:spcBef>
            </a:pPr>
            <a:r>
              <a:rPr sz="2800" b="1" spc="-10" dirty="0">
                <a:solidFill>
                  <a:srgbClr val="A13A22"/>
                </a:solidFill>
                <a:latin typeface="Calibri"/>
                <a:cs typeface="Calibri"/>
              </a:rPr>
              <a:t>Segmentácia </a:t>
            </a:r>
            <a:r>
              <a:rPr sz="2800" b="1" spc="-25" dirty="0">
                <a:solidFill>
                  <a:srgbClr val="A13A22"/>
                </a:solidFill>
                <a:latin typeface="Calibri"/>
                <a:cs typeface="Calibri"/>
              </a:rPr>
              <a:t>trhu</a:t>
            </a:r>
            <a:endParaRPr sz="2800">
              <a:latin typeface="Calibri"/>
              <a:cs typeface="Calibri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1110"/>
              </a:spcBef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Definovanie vášho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poskytnúť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rôzne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perspektívy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od trhov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založených na zákazníkoch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až po trhy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založené na konkurencii,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tak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identifikovať príležitosti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hrozby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4975" y="1969633"/>
            <a:ext cx="2433320" cy="374269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79730" marR="406400" indent="-635" algn="ctr">
              <a:lnSpc>
                <a:spcPts val="3030"/>
              </a:lnSpc>
              <a:spcBef>
                <a:spcPts val="470"/>
              </a:spcBef>
            </a:pPr>
            <a:r>
              <a:rPr sz="2800" b="1" spc="-10" dirty="0">
                <a:solidFill>
                  <a:srgbClr val="A7B9A1"/>
                </a:solidFill>
                <a:latin typeface="Calibri"/>
                <a:cs typeface="Calibri"/>
              </a:rPr>
              <a:t>Umiestnenie na </a:t>
            </a:r>
            <a:r>
              <a:rPr sz="2800" b="1" spc="-25" dirty="0">
                <a:solidFill>
                  <a:srgbClr val="A7B9A1"/>
                </a:solidFill>
                <a:latin typeface="Calibri"/>
                <a:cs typeface="Calibri"/>
              </a:rPr>
              <a:t>trhu</a:t>
            </a:r>
            <a:endParaRPr sz="2800">
              <a:latin typeface="Calibri"/>
              <a:cs typeface="Calibri"/>
            </a:endParaRPr>
          </a:p>
          <a:p>
            <a:pPr marL="12065" marR="5080" indent="-1270" algn="ctr">
              <a:lnSpc>
                <a:spcPct val="100000"/>
              </a:lnSpc>
              <a:spcBef>
                <a:spcPts val="1230"/>
              </a:spcBef>
            </a:pPr>
            <a:r>
              <a:rPr sz="2000" spc="-5" dirty="0">
                <a:solidFill>
                  <a:srgbClr val="E2E1DB"/>
                </a:solidFill>
                <a:latin typeface="Calibri"/>
                <a:cs typeface="Calibri"/>
              </a:rPr>
              <a:t>Umiestnenie na </a:t>
            </a:r>
            <a:r>
              <a:rPr sz="2000" spc="-15" dirty="0">
                <a:solidFill>
                  <a:srgbClr val="E2E1DB"/>
                </a:solidFill>
                <a:latin typeface="Calibri"/>
                <a:cs typeface="Calibri"/>
              </a:rPr>
              <a:t>trhu </a:t>
            </a:r>
            <a:r>
              <a:rPr sz="2000" spc="-10" dirty="0">
                <a:solidFill>
                  <a:srgbClr val="E2E1DB"/>
                </a:solidFill>
                <a:latin typeface="Calibri"/>
                <a:cs typeface="Calibri"/>
              </a:rPr>
              <a:t>je </a:t>
            </a:r>
            <a:r>
              <a:rPr sz="2000" spc="-5" dirty="0">
                <a:solidFill>
                  <a:srgbClr val="E2E1DB"/>
                </a:solidFill>
                <a:latin typeface="Calibri"/>
                <a:cs typeface="Calibri"/>
              </a:rPr>
              <a:t>nevyhnutné </a:t>
            </a:r>
            <a:r>
              <a:rPr sz="2000" spc="-15" dirty="0">
                <a:solidFill>
                  <a:srgbClr val="E2E1DB"/>
                </a:solidFill>
                <a:latin typeface="Calibri"/>
                <a:cs typeface="Calibri"/>
              </a:rPr>
              <a:t>na </a:t>
            </a:r>
            <a:r>
              <a:rPr sz="2000" b="1" spc="-15" dirty="0">
                <a:solidFill>
                  <a:srgbClr val="E2E1DB"/>
                </a:solidFill>
                <a:latin typeface="Calibri"/>
                <a:cs typeface="Calibri"/>
              </a:rPr>
              <a:t>získanie </a:t>
            </a:r>
            <a:r>
              <a:rPr sz="2000" b="1" spc="-10" dirty="0">
                <a:solidFill>
                  <a:srgbClr val="E2E1DB"/>
                </a:solidFill>
                <a:latin typeface="Calibri"/>
                <a:cs typeface="Calibri"/>
              </a:rPr>
              <a:t>udržateľnej </a:t>
            </a:r>
            <a:r>
              <a:rPr sz="2000" b="1" spc="-5" dirty="0">
                <a:solidFill>
                  <a:srgbClr val="E2E1DB"/>
                </a:solidFill>
                <a:latin typeface="Calibri"/>
                <a:cs typeface="Calibri"/>
              </a:rPr>
              <a:t>konkurenčnej </a:t>
            </a:r>
            <a:r>
              <a:rPr sz="2000" b="1" spc="-15" dirty="0">
                <a:solidFill>
                  <a:srgbClr val="E2E1DB"/>
                </a:solidFill>
                <a:latin typeface="Calibri"/>
                <a:cs typeface="Calibri"/>
              </a:rPr>
              <a:t>výhody </a:t>
            </a:r>
            <a:r>
              <a:rPr sz="2000" b="1" dirty="0">
                <a:solidFill>
                  <a:srgbClr val="E2E1DB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E2E1DB"/>
                </a:solidFill>
                <a:latin typeface="Calibri"/>
                <a:cs typeface="Calibri"/>
              </a:rPr>
              <a:t>zabezpečenie dlhodobej ziskovosti</a:t>
            </a:r>
            <a:r>
              <a:rPr sz="2000" spc="-5" dirty="0">
                <a:solidFill>
                  <a:srgbClr val="E2E1DB"/>
                </a:solidFill>
                <a:latin typeface="Calibri"/>
                <a:cs typeface="Calibri"/>
              </a:rPr>
              <a:t>. Musíte uspokojovať potreby </a:t>
            </a:r>
            <a:r>
              <a:rPr sz="2000" spc="-15" dirty="0">
                <a:solidFill>
                  <a:srgbClr val="E2E1DB"/>
                </a:solidFill>
                <a:latin typeface="Calibri"/>
                <a:cs typeface="Calibri"/>
              </a:rPr>
              <a:t>zákazníkov </a:t>
            </a:r>
            <a:r>
              <a:rPr sz="2000" spc="-10" dirty="0">
                <a:solidFill>
                  <a:srgbClr val="E2E1DB"/>
                </a:solidFill>
                <a:latin typeface="Calibri"/>
                <a:cs typeface="Calibri"/>
              </a:rPr>
              <a:t>lepšie </a:t>
            </a:r>
            <a:r>
              <a:rPr sz="2000" dirty="0">
                <a:solidFill>
                  <a:srgbClr val="E2E1DB"/>
                </a:solidFill>
                <a:latin typeface="Calibri"/>
                <a:cs typeface="Calibri"/>
              </a:rPr>
              <a:t>ako </a:t>
            </a:r>
            <a:r>
              <a:rPr sz="2000" spc="-10" dirty="0">
                <a:solidFill>
                  <a:srgbClr val="E2E1DB"/>
                </a:solidFill>
                <a:latin typeface="Calibri"/>
                <a:cs typeface="Calibri"/>
              </a:rPr>
              <a:t>konkurencia.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58071" y="1973579"/>
            <a:ext cx="2291080" cy="561340"/>
          </a:xfrm>
          <a:prstGeom prst="rect">
            <a:avLst/>
          </a:prstGeom>
          <a:solidFill>
            <a:srgbClr val="404F2E"/>
          </a:solidFill>
        </p:spPr>
        <p:txBody>
          <a:bodyPr vert="horz" wrap="square" lIns="0" tIns="0" rIns="0" bIns="0" rtlCol="0">
            <a:spAutoFit/>
          </a:bodyPr>
          <a:lstStyle/>
          <a:p>
            <a:pPr marL="434975">
              <a:lnSpc>
                <a:spcPts val="3195"/>
              </a:lnSpc>
            </a:pPr>
            <a:r>
              <a:rPr sz="2800" b="1" spc="-15" dirty="0">
                <a:solidFill>
                  <a:srgbClr val="A7B9A1"/>
                </a:solidFill>
                <a:latin typeface="Calibri"/>
                <a:cs typeface="Calibri"/>
              </a:rPr>
              <a:t>Zákazník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03311" y="2324904"/>
            <a:ext cx="19996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A7B9A1"/>
                </a:solidFill>
                <a:latin typeface="Calibri"/>
                <a:cs typeface="Calibri"/>
              </a:rPr>
              <a:t>Manažment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34348" y="202472"/>
            <a:ext cx="4998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A13A22"/>
                </a:solidFill>
              </a:rPr>
              <a:t>Vysvetlenie jednotlivých </a:t>
            </a:r>
            <a:r>
              <a:rPr spc="-20" dirty="0">
                <a:solidFill>
                  <a:srgbClr val="A13A22"/>
                </a:solidFill>
              </a:rPr>
              <a:t>krokov</a:t>
            </a:r>
            <a:r>
              <a:rPr spc="-5" dirty="0">
                <a:solidFill>
                  <a:srgbClr val="A13A22"/>
                </a:solidFill>
              </a:rPr>
              <a:t>...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3434905" y="115824"/>
            <a:ext cx="8311515" cy="6742430"/>
            <a:chOff x="3434905" y="115824"/>
            <a:chExt cx="8311515" cy="6742430"/>
          </a:xfrm>
        </p:grpSpPr>
        <p:sp>
          <p:nvSpPr>
            <p:cNvPr id="15" name="object 15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7803" y="6438899"/>
              <a:ext cx="441959" cy="4191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0109" y="115824"/>
              <a:ext cx="1706288" cy="175392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228600"/>
            <a:ext cx="11696700" cy="5695315"/>
          </a:xfrm>
          <a:custGeom>
            <a:avLst/>
            <a:gdLst/>
            <a:ahLst/>
            <a:cxnLst/>
            <a:rect l="l" t="t" r="r" b="b"/>
            <a:pathLst>
              <a:path w="11696700" h="5695315">
                <a:moveTo>
                  <a:pt x="11696700" y="0"/>
                </a:moveTo>
                <a:lnTo>
                  <a:pt x="0" y="0"/>
                </a:lnTo>
                <a:lnTo>
                  <a:pt x="0" y="5695188"/>
                </a:lnTo>
                <a:lnTo>
                  <a:pt x="11696700" y="5695188"/>
                </a:lnTo>
                <a:lnTo>
                  <a:pt x="1169670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34905" y="6382511"/>
            <a:ext cx="5322570" cy="445134"/>
            <a:chOff x="3434905" y="6382511"/>
            <a:chExt cx="5322570" cy="445134"/>
          </a:xfrm>
        </p:grpSpPr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2354" y="5565467"/>
            <a:ext cx="2844800" cy="1292860"/>
            <a:chOff x="82354" y="5565467"/>
            <a:chExt cx="2844800" cy="12928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54" y="5644434"/>
              <a:ext cx="2844548" cy="12135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7704" y="5565467"/>
              <a:ext cx="31115" cy="34925"/>
            </a:xfrm>
            <a:custGeom>
              <a:avLst/>
              <a:gdLst/>
              <a:ahLst/>
              <a:cxnLst/>
              <a:rect l="l" t="t" r="r" b="b"/>
              <a:pathLst>
                <a:path w="31115" h="34925">
                  <a:moveTo>
                    <a:pt x="18186" y="34654"/>
                  </a:moveTo>
                  <a:lnTo>
                    <a:pt x="13640" y="34086"/>
                  </a:lnTo>
                  <a:lnTo>
                    <a:pt x="9093" y="31245"/>
                  </a:lnTo>
                  <a:lnTo>
                    <a:pt x="3978" y="28405"/>
                  </a:lnTo>
                  <a:lnTo>
                    <a:pt x="0" y="17611"/>
                  </a:lnTo>
                  <a:lnTo>
                    <a:pt x="1705" y="11362"/>
                  </a:lnTo>
                  <a:lnTo>
                    <a:pt x="3978" y="3408"/>
                  </a:lnTo>
                  <a:lnTo>
                    <a:pt x="11366" y="0"/>
                  </a:lnTo>
                  <a:lnTo>
                    <a:pt x="18755" y="3976"/>
                  </a:lnTo>
                  <a:lnTo>
                    <a:pt x="26143" y="7953"/>
                  </a:lnTo>
                  <a:lnTo>
                    <a:pt x="29553" y="14202"/>
                  </a:lnTo>
                  <a:lnTo>
                    <a:pt x="30122" y="21588"/>
                  </a:lnTo>
                  <a:lnTo>
                    <a:pt x="30690" y="27269"/>
                  </a:lnTo>
                  <a:lnTo>
                    <a:pt x="26712" y="30109"/>
                  </a:lnTo>
                  <a:lnTo>
                    <a:pt x="22733" y="32382"/>
                  </a:lnTo>
                  <a:lnTo>
                    <a:pt x="18186" y="34654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4384" y="5249032"/>
            <a:ext cx="42545" cy="43180"/>
          </a:xfrm>
          <a:custGeom>
            <a:avLst/>
            <a:gdLst/>
            <a:ahLst/>
            <a:cxnLst/>
            <a:rect l="l" t="t" r="r" b="b"/>
            <a:pathLst>
              <a:path w="42544" h="43179">
                <a:moveTo>
                  <a:pt x="23870" y="42608"/>
                </a:moveTo>
                <a:lnTo>
                  <a:pt x="18755" y="42608"/>
                </a:lnTo>
                <a:lnTo>
                  <a:pt x="16481" y="41471"/>
                </a:lnTo>
                <a:lnTo>
                  <a:pt x="14208" y="40903"/>
                </a:lnTo>
                <a:lnTo>
                  <a:pt x="0" y="20451"/>
                </a:lnTo>
                <a:lnTo>
                  <a:pt x="0" y="10794"/>
                </a:lnTo>
                <a:lnTo>
                  <a:pt x="1705" y="5681"/>
                </a:lnTo>
                <a:lnTo>
                  <a:pt x="6820" y="2840"/>
                </a:lnTo>
                <a:lnTo>
                  <a:pt x="11366" y="568"/>
                </a:lnTo>
                <a:lnTo>
                  <a:pt x="18186" y="0"/>
                </a:lnTo>
                <a:lnTo>
                  <a:pt x="23870" y="1136"/>
                </a:lnTo>
                <a:lnTo>
                  <a:pt x="26712" y="1136"/>
                </a:lnTo>
                <a:lnTo>
                  <a:pt x="29553" y="1704"/>
                </a:lnTo>
                <a:lnTo>
                  <a:pt x="31827" y="2840"/>
                </a:lnTo>
                <a:lnTo>
                  <a:pt x="34668" y="3976"/>
                </a:lnTo>
                <a:lnTo>
                  <a:pt x="36373" y="5112"/>
                </a:lnTo>
                <a:lnTo>
                  <a:pt x="38078" y="7385"/>
                </a:lnTo>
                <a:lnTo>
                  <a:pt x="40920" y="10225"/>
                </a:lnTo>
                <a:lnTo>
                  <a:pt x="42057" y="14770"/>
                </a:lnTo>
                <a:lnTo>
                  <a:pt x="42057" y="19315"/>
                </a:lnTo>
                <a:lnTo>
                  <a:pt x="41488" y="23860"/>
                </a:lnTo>
                <a:lnTo>
                  <a:pt x="40352" y="29541"/>
                </a:lnTo>
                <a:lnTo>
                  <a:pt x="36942" y="33518"/>
                </a:lnTo>
                <a:lnTo>
                  <a:pt x="32963" y="38631"/>
                </a:lnTo>
                <a:lnTo>
                  <a:pt x="28417" y="41471"/>
                </a:lnTo>
                <a:lnTo>
                  <a:pt x="23870" y="42608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236" y="5298102"/>
            <a:ext cx="37465" cy="41275"/>
          </a:xfrm>
          <a:custGeom>
            <a:avLst/>
            <a:gdLst/>
            <a:ahLst/>
            <a:cxnLst/>
            <a:rect l="l" t="t" r="r" b="b"/>
            <a:pathLst>
              <a:path w="37464" h="41275">
                <a:moveTo>
                  <a:pt x="20380" y="41258"/>
                </a:moveTo>
                <a:lnTo>
                  <a:pt x="14226" y="38986"/>
                </a:lnTo>
                <a:lnTo>
                  <a:pt x="6287" y="32595"/>
                </a:lnTo>
                <a:lnTo>
                  <a:pt x="1438" y="25351"/>
                </a:lnTo>
                <a:lnTo>
                  <a:pt x="0" y="17256"/>
                </a:lnTo>
                <a:lnTo>
                  <a:pt x="2291" y="8308"/>
                </a:lnTo>
                <a:lnTo>
                  <a:pt x="6233" y="3337"/>
                </a:lnTo>
                <a:lnTo>
                  <a:pt x="11668" y="497"/>
                </a:lnTo>
                <a:lnTo>
                  <a:pt x="17956" y="0"/>
                </a:lnTo>
                <a:lnTo>
                  <a:pt x="24456" y="2059"/>
                </a:lnTo>
                <a:lnTo>
                  <a:pt x="31729" y="7625"/>
                </a:lnTo>
                <a:lnTo>
                  <a:pt x="36178" y="15054"/>
                </a:lnTo>
                <a:lnTo>
                  <a:pt x="37324" y="23230"/>
                </a:lnTo>
                <a:lnTo>
                  <a:pt x="34686" y="31032"/>
                </a:lnTo>
                <a:lnTo>
                  <a:pt x="30770" y="36429"/>
                </a:lnTo>
                <a:lnTo>
                  <a:pt x="25948" y="40122"/>
                </a:lnTo>
                <a:lnTo>
                  <a:pt x="20380" y="41258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051" y="5368334"/>
            <a:ext cx="40640" cy="46355"/>
          </a:xfrm>
          <a:custGeom>
            <a:avLst/>
            <a:gdLst/>
            <a:ahLst/>
            <a:cxnLst/>
            <a:rect l="l" t="t" r="r" b="b"/>
            <a:pathLst>
              <a:path w="40639" h="46354">
                <a:moveTo>
                  <a:pt x="30690" y="46016"/>
                </a:moveTo>
                <a:lnTo>
                  <a:pt x="22733" y="42608"/>
                </a:lnTo>
                <a:lnTo>
                  <a:pt x="18186" y="40903"/>
                </a:lnTo>
                <a:lnTo>
                  <a:pt x="14208" y="38063"/>
                </a:lnTo>
                <a:lnTo>
                  <a:pt x="0" y="15338"/>
                </a:lnTo>
                <a:lnTo>
                  <a:pt x="3410" y="7385"/>
                </a:lnTo>
                <a:lnTo>
                  <a:pt x="9093" y="3976"/>
                </a:lnTo>
                <a:lnTo>
                  <a:pt x="15913" y="0"/>
                </a:lnTo>
                <a:lnTo>
                  <a:pt x="21596" y="2272"/>
                </a:lnTo>
                <a:lnTo>
                  <a:pt x="26143" y="5681"/>
                </a:lnTo>
                <a:lnTo>
                  <a:pt x="27280" y="6249"/>
                </a:lnTo>
                <a:lnTo>
                  <a:pt x="27848" y="6817"/>
                </a:lnTo>
                <a:lnTo>
                  <a:pt x="28417" y="6817"/>
                </a:lnTo>
                <a:lnTo>
                  <a:pt x="31827" y="9089"/>
                </a:lnTo>
                <a:lnTo>
                  <a:pt x="34100" y="13066"/>
                </a:lnTo>
                <a:lnTo>
                  <a:pt x="36373" y="17611"/>
                </a:lnTo>
                <a:lnTo>
                  <a:pt x="38647" y="22724"/>
                </a:lnTo>
                <a:lnTo>
                  <a:pt x="40352" y="27837"/>
                </a:lnTo>
                <a:lnTo>
                  <a:pt x="38647" y="39767"/>
                </a:lnTo>
                <a:lnTo>
                  <a:pt x="30690" y="46016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753" y="5514195"/>
            <a:ext cx="35560" cy="31115"/>
          </a:xfrm>
          <a:custGeom>
            <a:avLst/>
            <a:gdLst/>
            <a:ahLst/>
            <a:cxnLst/>
            <a:rect l="l" t="t" r="r" b="b"/>
            <a:pathLst>
              <a:path w="35559" h="31114">
                <a:moveTo>
                  <a:pt x="10656" y="31077"/>
                </a:moveTo>
                <a:lnTo>
                  <a:pt x="4972" y="29115"/>
                </a:lnTo>
                <a:lnTo>
                  <a:pt x="1580" y="24757"/>
                </a:lnTo>
                <a:lnTo>
                  <a:pt x="0" y="18534"/>
                </a:lnTo>
                <a:lnTo>
                  <a:pt x="337" y="11779"/>
                </a:lnTo>
                <a:lnTo>
                  <a:pt x="2699" y="5823"/>
                </a:lnTo>
                <a:lnTo>
                  <a:pt x="7042" y="1793"/>
                </a:lnTo>
                <a:lnTo>
                  <a:pt x="12716" y="0"/>
                </a:lnTo>
                <a:lnTo>
                  <a:pt x="18923" y="550"/>
                </a:lnTo>
                <a:lnTo>
                  <a:pt x="24864" y="3550"/>
                </a:lnTo>
                <a:lnTo>
                  <a:pt x="32821" y="9799"/>
                </a:lnTo>
                <a:lnTo>
                  <a:pt x="35095" y="17185"/>
                </a:lnTo>
                <a:lnTo>
                  <a:pt x="31116" y="21730"/>
                </a:lnTo>
                <a:lnTo>
                  <a:pt x="24793" y="27118"/>
                </a:lnTo>
                <a:lnTo>
                  <a:pt x="17618" y="30322"/>
                </a:lnTo>
                <a:lnTo>
                  <a:pt x="10656" y="3107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0720" y="5444460"/>
            <a:ext cx="31750" cy="36195"/>
          </a:xfrm>
          <a:custGeom>
            <a:avLst/>
            <a:gdLst/>
            <a:ahLst/>
            <a:cxnLst/>
            <a:rect l="l" t="t" r="r" b="b"/>
            <a:pathLst>
              <a:path w="31750" h="36195">
                <a:moveTo>
                  <a:pt x="23870" y="35790"/>
                </a:moveTo>
                <a:lnTo>
                  <a:pt x="16481" y="35790"/>
                </a:lnTo>
                <a:lnTo>
                  <a:pt x="9661" y="35222"/>
                </a:lnTo>
                <a:lnTo>
                  <a:pt x="2273" y="28973"/>
                </a:lnTo>
                <a:lnTo>
                  <a:pt x="1136" y="21588"/>
                </a:lnTo>
                <a:lnTo>
                  <a:pt x="0" y="17611"/>
                </a:lnTo>
                <a:lnTo>
                  <a:pt x="568" y="13634"/>
                </a:lnTo>
                <a:lnTo>
                  <a:pt x="3978" y="1704"/>
                </a:lnTo>
                <a:lnTo>
                  <a:pt x="9661" y="0"/>
                </a:lnTo>
                <a:lnTo>
                  <a:pt x="16481" y="3976"/>
                </a:lnTo>
                <a:lnTo>
                  <a:pt x="18755" y="5112"/>
                </a:lnTo>
                <a:lnTo>
                  <a:pt x="21028" y="6817"/>
                </a:lnTo>
                <a:lnTo>
                  <a:pt x="24438" y="8521"/>
                </a:lnTo>
                <a:lnTo>
                  <a:pt x="26143" y="10225"/>
                </a:lnTo>
                <a:lnTo>
                  <a:pt x="28417" y="11930"/>
                </a:lnTo>
                <a:lnTo>
                  <a:pt x="29553" y="14770"/>
                </a:lnTo>
                <a:lnTo>
                  <a:pt x="30690" y="17043"/>
                </a:lnTo>
                <a:lnTo>
                  <a:pt x="31258" y="19883"/>
                </a:lnTo>
                <a:lnTo>
                  <a:pt x="31258" y="22724"/>
                </a:lnTo>
                <a:lnTo>
                  <a:pt x="30690" y="25564"/>
                </a:lnTo>
                <a:lnTo>
                  <a:pt x="28417" y="31245"/>
                </a:lnTo>
                <a:lnTo>
                  <a:pt x="23870" y="357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1876" y="1367505"/>
            <a:ext cx="10885805" cy="25990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217170" indent="-635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marketingu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segmentácia </a:t>
            </a: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procesom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rozdelenia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širokého spotrebiteľského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obchodného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trhu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, ktorý zvyčajne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pozostáva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existujúcich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potenciálnych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zákazníkov,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podskupiny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spotrebiteľov (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známe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segmenty)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na základe určitého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typu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spoločných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charakteristík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2380"/>
              </a:lnSpc>
              <a:spcBef>
                <a:spcPts val="985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Pri delení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segmentácii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trhov výskumníci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zvyčajne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hľadajú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spoločné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charakteristiky,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ako sú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spoločné potreby, spoločné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záujmy,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podobný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životný štýl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dokonca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podobné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demografické profily. </a:t>
            </a: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Celkovým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cieľom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segmentácie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identifikovať segmenty s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vysokou výnosnosťou, t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. j.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segmenty, ktoré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budú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pravdepodobne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najziskovejšie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majú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potenciál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rastu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im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mohla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venovať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osobitná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pozornosť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(t. j.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sa stali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cieľovými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trhmi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11878" y="455956"/>
            <a:ext cx="611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A13A22"/>
                </a:solidFill>
              </a:rPr>
              <a:t>Prečo </a:t>
            </a:r>
            <a:r>
              <a:rPr spc="-5" dirty="0">
                <a:solidFill>
                  <a:srgbClr val="A13A22"/>
                </a:solidFill>
              </a:rPr>
              <a:t>rozdeľujeme TRH</a:t>
            </a:r>
            <a:r>
              <a:rPr dirty="0">
                <a:solidFill>
                  <a:srgbClr val="A13A22"/>
                </a:solidFill>
              </a:rPr>
              <a:t>?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642873" y="4561078"/>
            <a:ext cx="2151380" cy="918210"/>
            <a:chOff x="642873" y="4561078"/>
            <a:chExt cx="2151380" cy="918210"/>
          </a:xfrm>
        </p:grpSpPr>
        <p:sp>
          <p:nvSpPr>
            <p:cNvPr id="18" name="object 18"/>
            <p:cNvSpPr/>
            <p:nvPr/>
          </p:nvSpPr>
          <p:spPr>
            <a:xfrm>
              <a:off x="649223" y="4567428"/>
              <a:ext cx="2138680" cy="905510"/>
            </a:xfrm>
            <a:custGeom>
              <a:avLst/>
              <a:gdLst/>
              <a:ahLst/>
              <a:cxnLst/>
              <a:rect l="l" t="t" r="r" b="b"/>
              <a:pathLst>
                <a:path w="2138680" h="905510">
                  <a:moveTo>
                    <a:pt x="1685544" y="0"/>
                  </a:moveTo>
                  <a:lnTo>
                    <a:pt x="0" y="0"/>
                  </a:lnTo>
                  <a:lnTo>
                    <a:pt x="452628" y="452628"/>
                  </a:lnTo>
                  <a:lnTo>
                    <a:pt x="0" y="905256"/>
                  </a:lnTo>
                  <a:lnTo>
                    <a:pt x="1685544" y="905256"/>
                  </a:lnTo>
                  <a:lnTo>
                    <a:pt x="2138172" y="452628"/>
                  </a:lnTo>
                  <a:lnTo>
                    <a:pt x="1685544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223" y="4567428"/>
              <a:ext cx="2138680" cy="905510"/>
            </a:xfrm>
            <a:custGeom>
              <a:avLst/>
              <a:gdLst/>
              <a:ahLst/>
              <a:cxnLst/>
              <a:rect l="l" t="t" r="r" b="b"/>
              <a:pathLst>
                <a:path w="2138680" h="905510">
                  <a:moveTo>
                    <a:pt x="0" y="0"/>
                  </a:moveTo>
                  <a:lnTo>
                    <a:pt x="1685544" y="0"/>
                  </a:lnTo>
                  <a:lnTo>
                    <a:pt x="2138172" y="452628"/>
                  </a:lnTo>
                  <a:lnTo>
                    <a:pt x="1685544" y="905256"/>
                  </a:lnTo>
                  <a:lnTo>
                    <a:pt x="0" y="905256"/>
                  </a:lnTo>
                  <a:lnTo>
                    <a:pt x="452628" y="45262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43846" y="4717808"/>
            <a:ext cx="9505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83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2E1DB"/>
                </a:solidFill>
                <a:latin typeface="Calibri"/>
                <a:cs typeface="Calibri"/>
              </a:rPr>
              <a:t>Segmenty </a:t>
            </a:r>
            <a:r>
              <a:rPr sz="1800" b="1" spc="-15" dirty="0">
                <a:solidFill>
                  <a:srgbClr val="E2E1DB"/>
                </a:solidFill>
                <a:latin typeface="Calibri"/>
                <a:cs typeface="Calibri"/>
              </a:rPr>
              <a:t>trhu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483866" y="4568697"/>
            <a:ext cx="2151380" cy="919480"/>
            <a:chOff x="2483866" y="4568697"/>
            <a:chExt cx="2151380" cy="919480"/>
          </a:xfrm>
        </p:grpSpPr>
        <p:sp>
          <p:nvSpPr>
            <p:cNvPr id="22" name="object 22"/>
            <p:cNvSpPr/>
            <p:nvPr/>
          </p:nvSpPr>
          <p:spPr>
            <a:xfrm>
              <a:off x="2490216" y="4575047"/>
              <a:ext cx="2138680" cy="906780"/>
            </a:xfrm>
            <a:custGeom>
              <a:avLst/>
              <a:gdLst/>
              <a:ahLst/>
              <a:cxnLst/>
              <a:rect l="l" t="t" r="r" b="b"/>
              <a:pathLst>
                <a:path w="2138679" h="906779">
                  <a:moveTo>
                    <a:pt x="1684782" y="0"/>
                  </a:moveTo>
                  <a:lnTo>
                    <a:pt x="0" y="0"/>
                  </a:lnTo>
                  <a:lnTo>
                    <a:pt x="453390" y="453390"/>
                  </a:lnTo>
                  <a:lnTo>
                    <a:pt x="0" y="906780"/>
                  </a:lnTo>
                  <a:lnTo>
                    <a:pt x="1684782" y="906780"/>
                  </a:lnTo>
                  <a:lnTo>
                    <a:pt x="2138172" y="453390"/>
                  </a:lnTo>
                  <a:lnTo>
                    <a:pt x="1684782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90216" y="4575047"/>
              <a:ext cx="2138680" cy="906780"/>
            </a:xfrm>
            <a:custGeom>
              <a:avLst/>
              <a:gdLst/>
              <a:ahLst/>
              <a:cxnLst/>
              <a:rect l="l" t="t" r="r" b="b"/>
              <a:pathLst>
                <a:path w="2138679" h="906779">
                  <a:moveTo>
                    <a:pt x="0" y="0"/>
                  </a:moveTo>
                  <a:lnTo>
                    <a:pt x="1684782" y="0"/>
                  </a:lnTo>
                  <a:lnTo>
                    <a:pt x="2138172" y="453390"/>
                  </a:lnTo>
                  <a:lnTo>
                    <a:pt x="1684782" y="906780"/>
                  </a:lnTo>
                  <a:lnTo>
                    <a:pt x="0" y="906780"/>
                  </a:lnTo>
                  <a:lnTo>
                    <a:pt x="453390" y="45339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110401" y="4863061"/>
            <a:ext cx="899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2E1DB"/>
                </a:solidFill>
                <a:latin typeface="Calibri"/>
                <a:cs typeface="Calibri"/>
              </a:rPr>
              <a:t>Zameranie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26382" y="4576317"/>
            <a:ext cx="2152650" cy="919480"/>
            <a:chOff x="4326382" y="4576317"/>
            <a:chExt cx="2152650" cy="919480"/>
          </a:xfrm>
        </p:grpSpPr>
        <p:sp>
          <p:nvSpPr>
            <p:cNvPr id="26" name="object 26"/>
            <p:cNvSpPr/>
            <p:nvPr/>
          </p:nvSpPr>
          <p:spPr>
            <a:xfrm>
              <a:off x="4332732" y="4582667"/>
              <a:ext cx="2139950" cy="906780"/>
            </a:xfrm>
            <a:custGeom>
              <a:avLst/>
              <a:gdLst/>
              <a:ahLst/>
              <a:cxnLst/>
              <a:rect l="l" t="t" r="r" b="b"/>
              <a:pathLst>
                <a:path w="2139950" h="906779">
                  <a:moveTo>
                    <a:pt x="1686306" y="0"/>
                  </a:moveTo>
                  <a:lnTo>
                    <a:pt x="0" y="0"/>
                  </a:lnTo>
                  <a:lnTo>
                    <a:pt x="453390" y="453389"/>
                  </a:lnTo>
                  <a:lnTo>
                    <a:pt x="0" y="906779"/>
                  </a:lnTo>
                  <a:lnTo>
                    <a:pt x="1686306" y="906779"/>
                  </a:lnTo>
                  <a:lnTo>
                    <a:pt x="2139696" y="453389"/>
                  </a:lnTo>
                  <a:lnTo>
                    <a:pt x="1686306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32732" y="4582667"/>
              <a:ext cx="2139950" cy="906780"/>
            </a:xfrm>
            <a:custGeom>
              <a:avLst/>
              <a:gdLst/>
              <a:ahLst/>
              <a:cxnLst/>
              <a:rect l="l" t="t" r="r" b="b"/>
              <a:pathLst>
                <a:path w="2139950" h="906779">
                  <a:moveTo>
                    <a:pt x="0" y="0"/>
                  </a:moveTo>
                  <a:lnTo>
                    <a:pt x="1686306" y="0"/>
                  </a:lnTo>
                  <a:lnTo>
                    <a:pt x="2139696" y="453389"/>
                  </a:lnTo>
                  <a:lnTo>
                    <a:pt x="1686306" y="906779"/>
                  </a:lnTo>
                  <a:lnTo>
                    <a:pt x="0" y="906779"/>
                  </a:lnTo>
                  <a:lnTo>
                    <a:pt x="453390" y="45338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75977" y="4876486"/>
            <a:ext cx="105283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5" dirty="0">
                <a:solidFill>
                  <a:srgbClr val="E2E1DB"/>
                </a:solidFill>
                <a:latin typeface="Calibri"/>
                <a:cs typeface="Calibri"/>
              </a:rPr>
              <a:t>Polohovanie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170421" y="4568697"/>
            <a:ext cx="2151380" cy="919480"/>
            <a:chOff x="6170421" y="4568697"/>
            <a:chExt cx="2151380" cy="919480"/>
          </a:xfrm>
        </p:grpSpPr>
        <p:sp>
          <p:nvSpPr>
            <p:cNvPr id="30" name="object 30"/>
            <p:cNvSpPr/>
            <p:nvPr/>
          </p:nvSpPr>
          <p:spPr>
            <a:xfrm>
              <a:off x="6176771" y="4575047"/>
              <a:ext cx="2138680" cy="906780"/>
            </a:xfrm>
            <a:custGeom>
              <a:avLst/>
              <a:gdLst/>
              <a:ahLst/>
              <a:cxnLst/>
              <a:rect l="l" t="t" r="r" b="b"/>
              <a:pathLst>
                <a:path w="2138679" h="906779">
                  <a:moveTo>
                    <a:pt x="1684782" y="0"/>
                  </a:moveTo>
                  <a:lnTo>
                    <a:pt x="0" y="0"/>
                  </a:lnTo>
                  <a:lnTo>
                    <a:pt x="453390" y="453390"/>
                  </a:lnTo>
                  <a:lnTo>
                    <a:pt x="0" y="906780"/>
                  </a:lnTo>
                  <a:lnTo>
                    <a:pt x="1684782" y="906780"/>
                  </a:lnTo>
                  <a:lnTo>
                    <a:pt x="2138172" y="453390"/>
                  </a:lnTo>
                  <a:lnTo>
                    <a:pt x="1684782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76771" y="4575047"/>
              <a:ext cx="2138680" cy="906780"/>
            </a:xfrm>
            <a:custGeom>
              <a:avLst/>
              <a:gdLst/>
              <a:ahLst/>
              <a:cxnLst/>
              <a:rect l="l" t="t" r="r" b="b"/>
              <a:pathLst>
                <a:path w="2138679" h="906779">
                  <a:moveTo>
                    <a:pt x="0" y="0"/>
                  </a:moveTo>
                  <a:lnTo>
                    <a:pt x="1684782" y="0"/>
                  </a:lnTo>
                  <a:lnTo>
                    <a:pt x="2138172" y="453390"/>
                  </a:lnTo>
                  <a:lnTo>
                    <a:pt x="1684782" y="906780"/>
                  </a:lnTo>
                  <a:lnTo>
                    <a:pt x="0" y="906780"/>
                  </a:lnTo>
                  <a:lnTo>
                    <a:pt x="453390" y="45339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836560" y="4863061"/>
            <a:ext cx="819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E2E1DB"/>
                </a:solidFill>
                <a:latin typeface="Calibri"/>
                <a:cs typeface="Calibri"/>
              </a:rPr>
              <a:t>Vytvorenie stránky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011414" y="4561078"/>
            <a:ext cx="2151380" cy="918210"/>
            <a:chOff x="8011414" y="4561078"/>
            <a:chExt cx="2151380" cy="918210"/>
          </a:xfrm>
        </p:grpSpPr>
        <p:sp>
          <p:nvSpPr>
            <p:cNvPr id="34" name="object 34"/>
            <p:cNvSpPr/>
            <p:nvPr/>
          </p:nvSpPr>
          <p:spPr>
            <a:xfrm>
              <a:off x="8017764" y="4567428"/>
              <a:ext cx="2138680" cy="905510"/>
            </a:xfrm>
            <a:custGeom>
              <a:avLst/>
              <a:gdLst/>
              <a:ahLst/>
              <a:cxnLst/>
              <a:rect l="l" t="t" r="r" b="b"/>
              <a:pathLst>
                <a:path w="2138679" h="905510">
                  <a:moveTo>
                    <a:pt x="1685544" y="0"/>
                  </a:moveTo>
                  <a:lnTo>
                    <a:pt x="0" y="0"/>
                  </a:lnTo>
                  <a:lnTo>
                    <a:pt x="452628" y="452628"/>
                  </a:lnTo>
                  <a:lnTo>
                    <a:pt x="0" y="905256"/>
                  </a:lnTo>
                  <a:lnTo>
                    <a:pt x="1685544" y="905256"/>
                  </a:lnTo>
                  <a:lnTo>
                    <a:pt x="2138172" y="452628"/>
                  </a:lnTo>
                  <a:lnTo>
                    <a:pt x="1685544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17764" y="4567428"/>
              <a:ext cx="2138680" cy="905510"/>
            </a:xfrm>
            <a:custGeom>
              <a:avLst/>
              <a:gdLst/>
              <a:ahLst/>
              <a:cxnLst/>
              <a:rect l="l" t="t" r="r" b="b"/>
              <a:pathLst>
                <a:path w="2138679" h="905510">
                  <a:moveTo>
                    <a:pt x="0" y="0"/>
                  </a:moveTo>
                  <a:lnTo>
                    <a:pt x="1685544" y="0"/>
                  </a:lnTo>
                  <a:lnTo>
                    <a:pt x="2138172" y="452628"/>
                  </a:lnTo>
                  <a:lnTo>
                    <a:pt x="1685544" y="905256"/>
                  </a:lnTo>
                  <a:lnTo>
                    <a:pt x="0" y="905256"/>
                  </a:lnTo>
                  <a:lnTo>
                    <a:pt x="452628" y="45262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555428" y="4888496"/>
            <a:ext cx="10642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E2E1DB"/>
                </a:solidFill>
                <a:latin typeface="Calibri"/>
                <a:cs typeface="Calibri"/>
              </a:rPr>
              <a:t>Implementácia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0289793" y="4224273"/>
            <a:ext cx="1713864" cy="1591945"/>
            <a:chOff x="10289793" y="4224273"/>
            <a:chExt cx="1713864" cy="1591945"/>
          </a:xfrm>
        </p:grpSpPr>
        <p:sp>
          <p:nvSpPr>
            <p:cNvPr id="38" name="object 38"/>
            <p:cNvSpPr/>
            <p:nvPr/>
          </p:nvSpPr>
          <p:spPr>
            <a:xfrm>
              <a:off x="10296143" y="4230623"/>
              <a:ext cx="1701164" cy="1579245"/>
            </a:xfrm>
            <a:custGeom>
              <a:avLst/>
              <a:gdLst/>
              <a:ahLst/>
              <a:cxnLst/>
              <a:rect l="l" t="t" r="r" b="b"/>
              <a:pathLst>
                <a:path w="1701165" h="1579245">
                  <a:moveTo>
                    <a:pt x="850391" y="0"/>
                  </a:moveTo>
                  <a:lnTo>
                    <a:pt x="767143" y="202425"/>
                  </a:lnTo>
                  <a:lnTo>
                    <a:pt x="630301" y="26898"/>
                  </a:lnTo>
                  <a:lnTo>
                    <a:pt x="606323" y="242430"/>
                  </a:lnTo>
                  <a:lnTo>
                    <a:pt x="425195" y="105765"/>
                  </a:lnTo>
                  <a:lnTo>
                    <a:pt x="462127" y="319709"/>
                  </a:lnTo>
                  <a:lnTo>
                    <a:pt x="249072" y="231216"/>
                  </a:lnTo>
                  <a:lnTo>
                    <a:pt x="344398" y="429006"/>
                  </a:lnTo>
                  <a:lnTo>
                    <a:pt x="113931" y="394716"/>
                  </a:lnTo>
                  <a:lnTo>
                    <a:pt x="261150" y="562851"/>
                  </a:lnTo>
                  <a:lnTo>
                    <a:pt x="28981" y="585114"/>
                  </a:lnTo>
                  <a:lnTo>
                    <a:pt x="218059" y="712152"/>
                  </a:lnTo>
                  <a:lnTo>
                    <a:pt x="0" y="789432"/>
                  </a:lnTo>
                  <a:lnTo>
                    <a:pt x="218059" y="866711"/>
                  </a:lnTo>
                  <a:lnTo>
                    <a:pt x="28981" y="993749"/>
                  </a:lnTo>
                  <a:lnTo>
                    <a:pt x="261150" y="1016012"/>
                  </a:lnTo>
                  <a:lnTo>
                    <a:pt x="113931" y="1184148"/>
                  </a:lnTo>
                  <a:lnTo>
                    <a:pt x="344398" y="1149858"/>
                  </a:lnTo>
                  <a:lnTo>
                    <a:pt x="249072" y="1347647"/>
                  </a:lnTo>
                  <a:lnTo>
                    <a:pt x="462127" y="1259154"/>
                  </a:lnTo>
                  <a:lnTo>
                    <a:pt x="425195" y="1473098"/>
                  </a:lnTo>
                  <a:lnTo>
                    <a:pt x="606323" y="1336433"/>
                  </a:lnTo>
                  <a:lnTo>
                    <a:pt x="630301" y="1551965"/>
                  </a:lnTo>
                  <a:lnTo>
                    <a:pt x="767143" y="1376438"/>
                  </a:lnTo>
                  <a:lnTo>
                    <a:pt x="850391" y="1578864"/>
                  </a:lnTo>
                  <a:lnTo>
                    <a:pt x="933640" y="1376438"/>
                  </a:lnTo>
                  <a:lnTo>
                    <a:pt x="1070495" y="1551965"/>
                  </a:lnTo>
                  <a:lnTo>
                    <a:pt x="1094460" y="1336433"/>
                  </a:lnTo>
                  <a:lnTo>
                    <a:pt x="1275588" y="1473098"/>
                  </a:lnTo>
                  <a:lnTo>
                    <a:pt x="1238656" y="1259154"/>
                  </a:lnTo>
                  <a:lnTo>
                    <a:pt x="1451711" y="1347647"/>
                  </a:lnTo>
                  <a:lnTo>
                    <a:pt x="1356385" y="1149858"/>
                  </a:lnTo>
                  <a:lnTo>
                    <a:pt x="1586852" y="1184148"/>
                  </a:lnTo>
                  <a:lnTo>
                    <a:pt x="1439633" y="1016012"/>
                  </a:lnTo>
                  <a:lnTo>
                    <a:pt x="1671802" y="993749"/>
                  </a:lnTo>
                  <a:lnTo>
                    <a:pt x="1482725" y="866711"/>
                  </a:lnTo>
                  <a:lnTo>
                    <a:pt x="1700783" y="789432"/>
                  </a:lnTo>
                  <a:lnTo>
                    <a:pt x="1482725" y="712152"/>
                  </a:lnTo>
                  <a:lnTo>
                    <a:pt x="1671802" y="585114"/>
                  </a:lnTo>
                  <a:lnTo>
                    <a:pt x="1439633" y="562851"/>
                  </a:lnTo>
                  <a:lnTo>
                    <a:pt x="1586852" y="394716"/>
                  </a:lnTo>
                  <a:lnTo>
                    <a:pt x="1356385" y="429006"/>
                  </a:lnTo>
                  <a:lnTo>
                    <a:pt x="1451711" y="231216"/>
                  </a:lnTo>
                  <a:lnTo>
                    <a:pt x="1238656" y="319709"/>
                  </a:lnTo>
                  <a:lnTo>
                    <a:pt x="1275588" y="105765"/>
                  </a:lnTo>
                  <a:lnTo>
                    <a:pt x="1094460" y="242430"/>
                  </a:lnTo>
                  <a:lnTo>
                    <a:pt x="1070495" y="26898"/>
                  </a:lnTo>
                  <a:lnTo>
                    <a:pt x="933640" y="202425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296143" y="4230623"/>
              <a:ext cx="1701164" cy="1579245"/>
            </a:xfrm>
            <a:custGeom>
              <a:avLst/>
              <a:gdLst/>
              <a:ahLst/>
              <a:cxnLst/>
              <a:rect l="l" t="t" r="r" b="b"/>
              <a:pathLst>
                <a:path w="1701165" h="1579245">
                  <a:moveTo>
                    <a:pt x="0" y="789432"/>
                  </a:moveTo>
                  <a:lnTo>
                    <a:pt x="218059" y="712152"/>
                  </a:lnTo>
                  <a:lnTo>
                    <a:pt x="28981" y="585114"/>
                  </a:lnTo>
                  <a:lnTo>
                    <a:pt x="261150" y="562851"/>
                  </a:lnTo>
                  <a:lnTo>
                    <a:pt x="113931" y="394716"/>
                  </a:lnTo>
                  <a:lnTo>
                    <a:pt x="344398" y="429006"/>
                  </a:lnTo>
                  <a:lnTo>
                    <a:pt x="249072" y="231216"/>
                  </a:lnTo>
                  <a:lnTo>
                    <a:pt x="462127" y="319709"/>
                  </a:lnTo>
                  <a:lnTo>
                    <a:pt x="425195" y="105765"/>
                  </a:lnTo>
                  <a:lnTo>
                    <a:pt x="606323" y="242430"/>
                  </a:lnTo>
                  <a:lnTo>
                    <a:pt x="630301" y="26898"/>
                  </a:lnTo>
                  <a:lnTo>
                    <a:pt x="767143" y="202425"/>
                  </a:lnTo>
                  <a:lnTo>
                    <a:pt x="850391" y="0"/>
                  </a:lnTo>
                  <a:lnTo>
                    <a:pt x="933640" y="202425"/>
                  </a:lnTo>
                  <a:lnTo>
                    <a:pt x="1070495" y="26898"/>
                  </a:lnTo>
                  <a:lnTo>
                    <a:pt x="1094460" y="242430"/>
                  </a:lnTo>
                  <a:lnTo>
                    <a:pt x="1275588" y="105765"/>
                  </a:lnTo>
                  <a:lnTo>
                    <a:pt x="1238656" y="319709"/>
                  </a:lnTo>
                  <a:lnTo>
                    <a:pt x="1451711" y="231216"/>
                  </a:lnTo>
                  <a:lnTo>
                    <a:pt x="1356385" y="429006"/>
                  </a:lnTo>
                  <a:lnTo>
                    <a:pt x="1586852" y="394716"/>
                  </a:lnTo>
                  <a:lnTo>
                    <a:pt x="1439633" y="562851"/>
                  </a:lnTo>
                  <a:lnTo>
                    <a:pt x="1671802" y="585114"/>
                  </a:lnTo>
                  <a:lnTo>
                    <a:pt x="1482725" y="712152"/>
                  </a:lnTo>
                  <a:lnTo>
                    <a:pt x="1700783" y="789432"/>
                  </a:lnTo>
                  <a:lnTo>
                    <a:pt x="1482725" y="866711"/>
                  </a:lnTo>
                  <a:lnTo>
                    <a:pt x="1671802" y="993749"/>
                  </a:lnTo>
                  <a:lnTo>
                    <a:pt x="1439633" y="1016012"/>
                  </a:lnTo>
                  <a:lnTo>
                    <a:pt x="1586852" y="1184148"/>
                  </a:lnTo>
                  <a:lnTo>
                    <a:pt x="1356385" y="1149858"/>
                  </a:lnTo>
                  <a:lnTo>
                    <a:pt x="1451711" y="1347647"/>
                  </a:lnTo>
                  <a:lnTo>
                    <a:pt x="1238656" y="1259154"/>
                  </a:lnTo>
                  <a:lnTo>
                    <a:pt x="1275588" y="1473098"/>
                  </a:lnTo>
                  <a:lnTo>
                    <a:pt x="1094460" y="1336433"/>
                  </a:lnTo>
                  <a:lnTo>
                    <a:pt x="1070495" y="1551965"/>
                  </a:lnTo>
                  <a:lnTo>
                    <a:pt x="933640" y="1376438"/>
                  </a:lnTo>
                  <a:lnTo>
                    <a:pt x="850391" y="1578864"/>
                  </a:lnTo>
                  <a:lnTo>
                    <a:pt x="767143" y="1376438"/>
                  </a:lnTo>
                  <a:lnTo>
                    <a:pt x="630301" y="1551965"/>
                  </a:lnTo>
                  <a:lnTo>
                    <a:pt x="606323" y="1336433"/>
                  </a:lnTo>
                  <a:lnTo>
                    <a:pt x="425195" y="1473098"/>
                  </a:lnTo>
                  <a:lnTo>
                    <a:pt x="462127" y="1259154"/>
                  </a:lnTo>
                  <a:lnTo>
                    <a:pt x="249072" y="1347647"/>
                  </a:lnTo>
                  <a:lnTo>
                    <a:pt x="344398" y="1149858"/>
                  </a:lnTo>
                  <a:lnTo>
                    <a:pt x="113931" y="1184148"/>
                  </a:lnTo>
                  <a:lnTo>
                    <a:pt x="261150" y="1016012"/>
                  </a:lnTo>
                  <a:lnTo>
                    <a:pt x="28981" y="993749"/>
                  </a:lnTo>
                  <a:lnTo>
                    <a:pt x="218059" y="866711"/>
                  </a:lnTo>
                  <a:lnTo>
                    <a:pt x="0" y="789432"/>
                  </a:lnTo>
                  <a:close/>
                </a:path>
              </a:pathLst>
            </a:custGeom>
            <a:ln w="12700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0766386" y="4751917"/>
            <a:ext cx="8431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13A22"/>
                </a:solidFill>
                <a:latin typeface="Calibri"/>
                <a:cs typeface="Calibri"/>
              </a:rPr>
              <a:t>Kontrola na </a:t>
            </a:r>
            <a:r>
              <a:rPr sz="1800" b="1" spc="-15" dirty="0">
                <a:solidFill>
                  <a:srgbClr val="A13A22"/>
                </a:solidFill>
                <a:latin typeface="Calibri"/>
                <a:cs typeface="Calibri"/>
              </a:rPr>
              <a:t>trhu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97453" y="1085088"/>
            <a:ext cx="2382520" cy="4620895"/>
            <a:chOff x="9797453" y="1085088"/>
            <a:chExt cx="2382520" cy="4620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4011" y="2653284"/>
              <a:ext cx="488708" cy="14762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9154" y="1085088"/>
              <a:ext cx="2230652" cy="17399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9154" y="3962400"/>
              <a:ext cx="2230652" cy="1742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18014" y="1130046"/>
              <a:ext cx="66040" cy="3175"/>
            </a:xfrm>
            <a:custGeom>
              <a:avLst/>
              <a:gdLst/>
              <a:ahLst/>
              <a:cxnLst/>
              <a:rect l="l" t="t" r="r" b="b"/>
              <a:pathLst>
                <a:path w="66040" h="3175">
                  <a:moveTo>
                    <a:pt x="0" y="0"/>
                  </a:moveTo>
                  <a:lnTo>
                    <a:pt x="65532" y="3048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9934" y="1130046"/>
              <a:ext cx="67310" cy="3175"/>
            </a:xfrm>
            <a:custGeom>
              <a:avLst/>
              <a:gdLst/>
              <a:ahLst/>
              <a:cxnLst/>
              <a:rect l="l" t="t" r="r" b="b"/>
              <a:pathLst>
                <a:path w="67309" h="3175">
                  <a:moveTo>
                    <a:pt x="0" y="0"/>
                  </a:moveTo>
                  <a:lnTo>
                    <a:pt x="67056" y="3048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64902" y="1130046"/>
              <a:ext cx="66040" cy="3175"/>
            </a:xfrm>
            <a:custGeom>
              <a:avLst/>
              <a:gdLst/>
              <a:ahLst/>
              <a:cxnLst/>
              <a:rect l="l" t="t" r="r" b="b"/>
              <a:pathLst>
                <a:path w="66040" h="3175">
                  <a:moveTo>
                    <a:pt x="0" y="0"/>
                  </a:moveTo>
                  <a:lnTo>
                    <a:pt x="65532" y="3048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88346" y="1130046"/>
              <a:ext cx="67310" cy="3175"/>
            </a:xfrm>
            <a:custGeom>
              <a:avLst/>
              <a:gdLst/>
              <a:ahLst/>
              <a:cxnLst/>
              <a:rect l="l" t="t" r="r" b="b"/>
              <a:pathLst>
                <a:path w="67309" h="3175">
                  <a:moveTo>
                    <a:pt x="0" y="0"/>
                  </a:moveTo>
                  <a:lnTo>
                    <a:pt x="67056" y="3048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13314" y="1130046"/>
              <a:ext cx="67310" cy="3175"/>
            </a:xfrm>
            <a:custGeom>
              <a:avLst/>
              <a:gdLst/>
              <a:ahLst/>
              <a:cxnLst/>
              <a:rect l="l" t="t" r="r" b="b"/>
              <a:pathLst>
                <a:path w="67309" h="3175">
                  <a:moveTo>
                    <a:pt x="0" y="0"/>
                  </a:moveTo>
                  <a:lnTo>
                    <a:pt x="67056" y="3048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35234" y="1130046"/>
              <a:ext cx="67310" cy="3175"/>
            </a:xfrm>
            <a:custGeom>
              <a:avLst/>
              <a:gdLst/>
              <a:ahLst/>
              <a:cxnLst/>
              <a:rect l="l" t="t" r="r" b="b"/>
              <a:pathLst>
                <a:path w="67309" h="3175">
                  <a:moveTo>
                    <a:pt x="0" y="0"/>
                  </a:moveTo>
                  <a:lnTo>
                    <a:pt x="67056" y="3048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760202" y="1130046"/>
              <a:ext cx="67310" cy="3175"/>
            </a:xfrm>
            <a:custGeom>
              <a:avLst/>
              <a:gdLst/>
              <a:ahLst/>
              <a:cxnLst/>
              <a:rect l="l" t="t" r="r" b="b"/>
              <a:pathLst>
                <a:path w="67309" h="3175">
                  <a:moveTo>
                    <a:pt x="0" y="0"/>
                  </a:moveTo>
                  <a:lnTo>
                    <a:pt x="67056" y="3048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85170" y="1130046"/>
              <a:ext cx="66040" cy="3175"/>
            </a:xfrm>
            <a:custGeom>
              <a:avLst/>
              <a:gdLst/>
              <a:ahLst/>
              <a:cxnLst/>
              <a:rect l="l" t="t" r="r" b="b"/>
              <a:pathLst>
                <a:path w="66040" h="3175">
                  <a:moveTo>
                    <a:pt x="0" y="0"/>
                  </a:moveTo>
                  <a:lnTo>
                    <a:pt x="65532" y="3048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08613" y="1130046"/>
              <a:ext cx="67310" cy="3175"/>
            </a:xfrm>
            <a:custGeom>
              <a:avLst/>
              <a:gdLst/>
              <a:ahLst/>
              <a:cxnLst/>
              <a:rect l="l" t="t" r="r" b="b"/>
              <a:pathLst>
                <a:path w="67309" h="3175">
                  <a:moveTo>
                    <a:pt x="0" y="0"/>
                  </a:moveTo>
                  <a:lnTo>
                    <a:pt x="67056" y="3048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34077" y="1130046"/>
              <a:ext cx="55891" cy="193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134079" y="1130046"/>
              <a:ext cx="56515" cy="19685"/>
            </a:xfrm>
            <a:custGeom>
              <a:avLst/>
              <a:gdLst/>
              <a:ahLst/>
              <a:cxnLst/>
              <a:rect l="l" t="t" r="r" b="b"/>
              <a:pathLst>
                <a:path w="56515" h="19684">
                  <a:moveTo>
                    <a:pt x="0" y="0"/>
                  </a:moveTo>
                  <a:lnTo>
                    <a:pt x="35928" y="0"/>
                  </a:lnTo>
                  <a:lnTo>
                    <a:pt x="55892" y="19329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31118" y="1197102"/>
              <a:ext cx="43180" cy="47625"/>
            </a:xfrm>
            <a:custGeom>
              <a:avLst/>
              <a:gdLst/>
              <a:ahLst/>
              <a:cxnLst/>
              <a:rect l="l" t="t" r="r" b="b"/>
              <a:pathLst>
                <a:path w="43179" h="47625">
                  <a:moveTo>
                    <a:pt x="0" y="0"/>
                  </a:moveTo>
                  <a:lnTo>
                    <a:pt x="42672" y="47244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04654" y="3394710"/>
              <a:ext cx="62865" cy="3175"/>
            </a:xfrm>
            <a:custGeom>
              <a:avLst/>
              <a:gdLst/>
              <a:ahLst/>
              <a:cxnLst/>
              <a:rect l="l" t="t" r="r" b="b"/>
              <a:pathLst>
                <a:path w="62865" h="3175">
                  <a:moveTo>
                    <a:pt x="62483" y="0"/>
                  </a:moveTo>
                  <a:lnTo>
                    <a:pt x="0" y="3048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9681209" y="3394709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59" h="3175">
                <a:moveTo>
                  <a:pt x="60959" y="0"/>
                </a:moveTo>
                <a:lnTo>
                  <a:pt x="0" y="3048"/>
                </a:lnTo>
              </a:path>
            </a:pathLst>
          </a:custGeom>
          <a:ln w="1440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56242" y="3394709"/>
            <a:ext cx="62865" cy="3175"/>
          </a:xfrm>
          <a:custGeom>
            <a:avLst/>
            <a:gdLst/>
            <a:ahLst/>
            <a:cxnLst/>
            <a:rect l="l" t="t" r="r" b="b"/>
            <a:pathLst>
              <a:path w="62865" h="3175">
                <a:moveTo>
                  <a:pt x="62483" y="0"/>
                </a:moveTo>
                <a:lnTo>
                  <a:pt x="0" y="3048"/>
                </a:lnTo>
              </a:path>
            </a:pathLst>
          </a:custGeom>
          <a:ln w="1440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34321" y="3394709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59" h="3175">
                <a:moveTo>
                  <a:pt x="60959" y="0"/>
                </a:moveTo>
                <a:lnTo>
                  <a:pt x="0" y="3048"/>
                </a:lnTo>
              </a:path>
            </a:pathLst>
          </a:custGeom>
          <a:ln w="1440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09354" y="3394709"/>
            <a:ext cx="62865" cy="3175"/>
          </a:xfrm>
          <a:custGeom>
            <a:avLst/>
            <a:gdLst/>
            <a:ahLst/>
            <a:cxnLst/>
            <a:rect l="l" t="t" r="r" b="b"/>
            <a:pathLst>
              <a:path w="62865" h="3175">
                <a:moveTo>
                  <a:pt x="62483" y="0"/>
                </a:moveTo>
                <a:lnTo>
                  <a:pt x="0" y="3048"/>
                </a:lnTo>
              </a:path>
            </a:pathLst>
          </a:custGeom>
          <a:ln w="1440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84385" y="3394709"/>
            <a:ext cx="62865" cy="3175"/>
          </a:xfrm>
          <a:custGeom>
            <a:avLst/>
            <a:gdLst/>
            <a:ahLst/>
            <a:cxnLst/>
            <a:rect l="l" t="t" r="r" b="b"/>
            <a:pathLst>
              <a:path w="62865" h="3175">
                <a:moveTo>
                  <a:pt x="62483" y="0"/>
                </a:moveTo>
                <a:lnTo>
                  <a:pt x="0" y="3048"/>
                </a:lnTo>
              </a:path>
            </a:pathLst>
          </a:custGeom>
          <a:ln w="1440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60942" y="3394709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59" h="3175">
                <a:moveTo>
                  <a:pt x="60959" y="0"/>
                </a:moveTo>
                <a:lnTo>
                  <a:pt x="0" y="3048"/>
                </a:lnTo>
              </a:path>
            </a:pathLst>
          </a:custGeom>
          <a:ln w="1440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35973" y="3394709"/>
            <a:ext cx="62865" cy="3175"/>
          </a:xfrm>
          <a:custGeom>
            <a:avLst/>
            <a:gdLst/>
            <a:ahLst/>
            <a:cxnLst/>
            <a:rect l="l" t="t" r="r" b="b"/>
            <a:pathLst>
              <a:path w="62865" h="3175">
                <a:moveTo>
                  <a:pt x="62483" y="0"/>
                </a:moveTo>
                <a:lnTo>
                  <a:pt x="0" y="3048"/>
                </a:lnTo>
              </a:path>
            </a:pathLst>
          </a:custGeom>
          <a:ln w="1440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14054" y="3394709"/>
            <a:ext cx="60960" cy="3175"/>
          </a:xfrm>
          <a:custGeom>
            <a:avLst/>
            <a:gdLst/>
            <a:ahLst/>
            <a:cxnLst/>
            <a:rect l="l" t="t" r="r" b="b"/>
            <a:pathLst>
              <a:path w="60959" h="3175">
                <a:moveTo>
                  <a:pt x="60959" y="0"/>
                </a:moveTo>
                <a:lnTo>
                  <a:pt x="0" y="3048"/>
                </a:lnTo>
              </a:path>
            </a:pathLst>
          </a:custGeom>
          <a:ln w="1440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19566" y="3394709"/>
            <a:ext cx="32384" cy="3175"/>
          </a:xfrm>
          <a:custGeom>
            <a:avLst/>
            <a:gdLst/>
            <a:ahLst/>
            <a:cxnLst/>
            <a:rect l="l" t="t" r="r" b="b"/>
            <a:pathLst>
              <a:path w="32384" h="3175">
                <a:moveTo>
                  <a:pt x="32003" y="0"/>
                </a:moveTo>
                <a:lnTo>
                  <a:pt x="0" y="3048"/>
                </a:lnTo>
              </a:path>
            </a:pathLst>
          </a:custGeom>
          <a:ln w="14401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0021481" y="5650649"/>
            <a:ext cx="1072515" cy="16510"/>
            <a:chOff x="10021481" y="5650649"/>
            <a:chExt cx="1072515" cy="16510"/>
          </a:xfrm>
        </p:grpSpPr>
        <p:sp>
          <p:nvSpPr>
            <p:cNvPr id="29" name="object 29"/>
            <p:cNvSpPr/>
            <p:nvPr/>
          </p:nvSpPr>
          <p:spPr>
            <a:xfrm>
              <a:off x="10028682" y="5657850"/>
              <a:ext cx="66040" cy="1905"/>
            </a:xfrm>
            <a:custGeom>
              <a:avLst/>
              <a:gdLst/>
              <a:ahLst/>
              <a:cxnLst/>
              <a:rect l="l" t="t" r="r" b="b"/>
              <a:pathLst>
                <a:path w="66040" h="1904">
                  <a:moveTo>
                    <a:pt x="0" y="0"/>
                  </a:moveTo>
                  <a:lnTo>
                    <a:pt x="65532" y="1524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152126" y="5657850"/>
              <a:ext cx="67310" cy="1905"/>
            </a:xfrm>
            <a:custGeom>
              <a:avLst/>
              <a:gdLst/>
              <a:ahLst/>
              <a:cxnLst/>
              <a:rect l="l" t="t" r="r" b="b"/>
              <a:pathLst>
                <a:path w="67309" h="1904">
                  <a:moveTo>
                    <a:pt x="0" y="0"/>
                  </a:moveTo>
                  <a:lnTo>
                    <a:pt x="67056" y="1524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75570" y="5657850"/>
              <a:ext cx="66040" cy="1905"/>
            </a:xfrm>
            <a:custGeom>
              <a:avLst/>
              <a:gdLst/>
              <a:ahLst/>
              <a:cxnLst/>
              <a:rect l="l" t="t" r="r" b="b"/>
              <a:pathLst>
                <a:path w="66040" h="1904">
                  <a:moveTo>
                    <a:pt x="0" y="0"/>
                  </a:moveTo>
                  <a:lnTo>
                    <a:pt x="65532" y="1524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399014" y="5657850"/>
              <a:ext cx="67310" cy="1905"/>
            </a:xfrm>
            <a:custGeom>
              <a:avLst/>
              <a:gdLst/>
              <a:ahLst/>
              <a:cxnLst/>
              <a:rect l="l" t="t" r="r" b="b"/>
              <a:pathLst>
                <a:path w="67309" h="1904">
                  <a:moveTo>
                    <a:pt x="0" y="0"/>
                  </a:moveTo>
                  <a:lnTo>
                    <a:pt x="67056" y="1524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523982" y="5657850"/>
              <a:ext cx="67310" cy="1905"/>
            </a:xfrm>
            <a:custGeom>
              <a:avLst/>
              <a:gdLst/>
              <a:ahLst/>
              <a:cxnLst/>
              <a:rect l="l" t="t" r="r" b="b"/>
              <a:pathLst>
                <a:path w="67309" h="1904">
                  <a:moveTo>
                    <a:pt x="0" y="0"/>
                  </a:moveTo>
                  <a:lnTo>
                    <a:pt x="67056" y="1524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648950" y="5657850"/>
              <a:ext cx="66040" cy="1905"/>
            </a:xfrm>
            <a:custGeom>
              <a:avLst/>
              <a:gdLst/>
              <a:ahLst/>
              <a:cxnLst/>
              <a:rect l="l" t="t" r="r" b="b"/>
              <a:pathLst>
                <a:path w="66040" h="1904">
                  <a:moveTo>
                    <a:pt x="0" y="0"/>
                  </a:moveTo>
                  <a:lnTo>
                    <a:pt x="65532" y="1524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72394" y="5657850"/>
              <a:ext cx="67310" cy="1905"/>
            </a:xfrm>
            <a:custGeom>
              <a:avLst/>
              <a:gdLst/>
              <a:ahLst/>
              <a:cxnLst/>
              <a:rect l="l" t="t" r="r" b="b"/>
              <a:pathLst>
                <a:path w="67309" h="1904">
                  <a:moveTo>
                    <a:pt x="0" y="0"/>
                  </a:moveTo>
                  <a:lnTo>
                    <a:pt x="67056" y="1524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895838" y="5657850"/>
              <a:ext cx="66040" cy="1905"/>
            </a:xfrm>
            <a:custGeom>
              <a:avLst/>
              <a:gdLst/>
              <a:ahLst/>
              <a:cxnLst/>
              <a:rect l="l" t="t" r="r" b="b"/>
              <a:pathLst>
                <a:path w="66040" h="1904">
                  <a:moveTo>
                    <a:pt x="0" y="0"/>
                  </a:moveTo>
                  <a:lnTo>
                    <a:pt x="65532" y="1524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019282" y="5657850"/>
              <a:ext cx="67310" cy="1905"/>
            </a:xfrm>
            <a:custGeom>
              <a:avLst/>
              <a:gdLst/>
              <a:ahLst/>
              <a:cxnLst/>
              <a:rect l="l" t="t" r="r" b="b"/>
              <a:pathLst>
                <a:path w="67309" h="1904">
                  <a:moveTo>
                    <a:pt x="0" y="0"/>
                  </a:moveTo>
                  <a:lnTo>
                    <a:pt x="67056" y="1524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1140583" y="5516536"/>
            <a:ext cx="127000" cy="148590"/>
            <a:chOff x="11140583" y="5516536"/>
            <a:chExt cx="127000" cy="14859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47785" y="5633465"/>
              <a:ext cx="46756" cy="2388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147784" y="5633463"/>
              <a:ext cx="46990" cy="24130"/>
            </a:xfrm>
            <a:custGeom>
              <a:avLst/>
              <a:gdLst/>
              <a:ahLst/>
              <a:cxnLst/>
              <a:rect l="l" t="t" r="r" b="b"/>
              <a:pathLst>
                <a:path w="46990" h="24129">
                  <a:moveTo>
                    <a:pt x="0" y="23888"/>
                  </a:moveTo>
                  <a:lnTo>
                    <a:pt x="31165" y="23888"/>
                  </a:lnTo>
                  <a:lnTo>
                    <a:pt x="46761" y="0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221974" y="5523737"/>
              <a:ext cx="38100" cy="58419"/>
            </a:xfrm>
            <a:custGeom>
              <a:avLst/>
              <a:gdLst/>
              <a:ahLst/>
              <a:cxnLst/>
              <a:rect l="l" t="t" r="r" b="b"/>
              <a:pathLst>
                <a:path w="38100" h="58420">
                  <a:moveTo>
                    <a:pt x="0" y="57912"/>
                  </a:moveTo>
                  <a:lnTo>
                    <a:pt x="38100" y="0"/>
                  </a:lnTo>
                </a:path>
              </a:pathLst>
            </a:custGeom>
            <a:ln w="1440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239268" y="6400800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838483" y="64247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23088" y="0"/>
            <a:ext cx="4936490" cy="6764020"/>
            <a:chOff x="323088" y="0"/>
            <a:chExt cx="4936490" cy="6764020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3396" y="6318503"/>
              <a:ext cx="440435" cy="44195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4988" y="6321564"/>
              <a:ext cx="441947" cy="44194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23088" y="0"/>
              <a:ext cx="4936490" cy="6312535"/>
            </a:xfrm>
            <a:custGeom>
              <a:avLst/>
              <a:gdLst/>
              <a:ahLst/>
              <a:cxnLst/>
              <a:rect l="l" t="t" r="r" b="b"/>
              <a:pathLst>
                <a:path w="4936490" h="6312535">
                  <a:moveTo>
                    <a:pt x="4936223" y="0"/>
                  </a:moveTo>
                  <a:lnTo>
                    <a:pt x="0" y="0"/>
                  </a:lnTo>
                  <a:lnTo>
                    <a:pt x="0" y="6312408"/>
                  </a:lnTo>
                  <a:lnTo>
                    <a:pt x="4936223" y="6312408"/>
                  </a:lnTo>
                  <a:lnTo>
                    <a:pt x="493622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31021" y="1209547"/>
            <a:ext cx="4385310" cy="483679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55"/>
              </a:spcBef>
            </a:pP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Segmentácia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predpokladá,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300" b="1" spc="-10" dirty="0">
                <a:solidFill>
                  <a:srgbClr val="5F210F"/>
                </a:solidFill>
                <a:latin typeface="Calibri"/>
                <a:cs typeface="Calibri"/>
              </a:rPr>
              <a:t>rôzne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segmenty </a:t>
            </a:r>
            <a:r>
              <a:rPr sz="2300" b="1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300" b="1" spc="-10" dirty="0">
                <a:solidFill>
                  <a:srgbClr val="5F210F"/>
                </a:solidFill>
                <a:latin typeface="Calibri"/>
                <a:cs typeface="Calibri"/>
              </a:rPr>
              <a:t>si vyžadujú rôzne marketingové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taktiky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- t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. j.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rôzne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ponuky,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ceny,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propagáciu,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distribúciu alebo určitú kombináciu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marketingových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premenných.</a:t>
            </a:r>
            <a:endParaRPr sz="2300">
              <a:latin typeface="Calibri"/>
              <a:cs typeface="Calibri"/>
            </a:endParaRPr>
          </a:p>
          <a:p>
            <a:pPr marL="12700" marR="102235">
              <a:lnSpc>
                <a:spcPct val="80000"/>
              </a:lnSpc>
              <a:spcBef>
                <a:spcPts val="994"/>
              </a:spcBef>
            </a:pP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Segmentácia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určená nielen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identifikáciu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najziskovejších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segmentov,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ale aj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300" b="1" spc="-10" dirty="0">
                <a:solidFill>
                  <a:srgbClr val="5F210F"/>
                </a:solidFill>
                <a:latin typeface="Calibri"/>
                <a:cs typeface="Calibri"/>
              </a:rPr>
              <a:t>vytvorenie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profilov </a:t>
            </a:r>
            <a:r>
              <a:rPr sz="2300" b="1" spc="-30" dirty="0">
                <a:solidFill>
                  <a:srgbClr val="5F210F"/>
                </a:solidFill>
                <a:latin typeface="Calibri"/>
                <a:cs typeface="Calibri"/>
              </a:rPr>
              <a:t>kľúčových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segmentov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cieľom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pochopiť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potreby 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nákupné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motivácie.</a:t>
            </a:r>
            <a:endParaRPr sz="2300">
              <a:latin typeface="Calibri"/>
              <a:cs typeface="Calibri"/>
            </a:endParaRPr>
          </a:p>
          <a:p>
            <a:pPr marL="12700" marR="78105">
              <a:lnSpc>
                <a:spcPct val="80000"/>
              </a:lnSpc>
              <a:spcBef>
                <a:spcPts val="1010"/>
              </a:spcBef>
            </a:pP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Poznatky z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analýzy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segmentácie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môžete využiť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podporu </a:t>
            </a:r>
            <a:r>
              <a:rPr sz="2300" b="1" spc="-10" dirty="0">
                <a:solidFill>
                  <a:srgbClr val="5F210F"/>
                </a:solidFill>
                <a:latin typeface="Calibri"/>
                <a:cs typeface="Calibri"/>
              </a:rPr>
              <a:t>marketingovej </a:t>
            </a:r>
            <a:r>
              <a:rPr sz="2300" b="1" spc="-15" dirty="0">
                <a:solidFill>
                  <a:srgbClr val="5F210F"/>
                </a:solidFill>
                <a:latin typeface="Calibri"/>
                <a:cs typeface="Calibri"/>
              </a:rPr>
              <a:t>stratégie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plánovania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každý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konkrétny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trh</a:t>
            </a:r>
            <a:r>
              <a:rPr sz="2300" b="1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663149" y="73540"/>
            <a:ext cx="3621404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solidFill>
                  <a:srgbClr val="A13A22"/>
                </a:solidFill>
              </a:rPr>
              <a:t>Pochopenie </a:t>
            </a:r>
            <a:r>
              <a:rPr sz="3300" dirty="0">
                <a:solidFill>
                  <a:srgbClr val="A13A22"/>
                </a:solidFill>
              </a:rPr>
              <a:t>spotrebiteľa / </a:t>
            </a:r>
            <a:r>
              <a:rPr sz="3300" spc="-20" dirty="0">
                <a:solidFill>
                  <a:srgbClr val="A13A22"/>
                </a:solidFill>
              </a:rPr>
              <a:t>trhu?</a:t>
            </a:r>
            <a:endParaRPr sz="3300"/>
          </a:p>
        </p:txBody>
      </p:sp>
      <p:sp>
        <p:nvSpPr>
          <p:cNvPr id="50" name="object 50"/>
          <p:cNvSpPr txBox="1"/>
          <p:nvPr/>
        </p:nvSpPr>
        <p:spPr>
          <a:xfrm>
            <a:off x="5657400" y="2939129"/>
            <a:ext cx="2945130" cy="66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2510"/>
              </a:lnSpc>
              <a:spcBef>
                <a:spcPts val="95"/>
              </a:spcBef>
            </a:pP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Vytvorenie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špecifického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marketingu</a:t>
            </a:r>
            <a:endParaRPr sz="2200">
              <a:latin typeface="Calibri"/>
              <a:cs typeface="Calibri"/>
            </a:endParaRPr>
          </a:p>
          <a:p>
            <a:pPr marR="5080" algn="r">
              <a:lnSpc>
                <a:spcPts val="2510"/>
              </a:lnSpc>
            </a:pPr>
            <a:r>
              <a:rPr sz="2200" b="1" spc="-25" dirty="0">
                <a:solidFill>
                  <a:srgbClr val="5F210F"/>
                </a:solidFill>
                <a:latin typeface="Calibri"/>
                <a:cs typeface="Calibri"/>
              </a:rPr>
              <a:t>stratégia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782557" y="543167"/>
            <a:ext cx="1990725" cy="8972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 indent="616585" algn="just">
              <a:lnSpc>
                <a:spcPts val="2110"/>
              </a:lnSpc>
              <a:spcBef>
                <a:spcPts val="605"/>
              </a:spcBef>
            </a:pP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Identifikujte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zákazníka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jeho potreby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/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segment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80742" y="5244171"/>
            <a:ext cx="29006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Dobré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umiestnenie na </a:t>
            </a: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trhu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377177" y="1837188"/>
            <a:ext cx="628015" cy="689610"/>
          </a:xfrm>
          <a:custGeom>
            <a:avLst/>
            <a:gdLst/>
            <a:ahLst/>
            <a:cxnLst/>
            <a:rect l="l" t="t" r="r" b="b"/>
            <a:pathLst>
              <a:path w="628015" h="689610">
                <a:moveTo>
                  <a:pt x="628013" y="0"/>
                </a:moveTo>
                <a:lnTo>
                  <a:pt x="485176" y="71393"/>
                </a:lnTo>
                <a:lnTo>
                  <a:pt x="406022" y="141067"/>
                </a:lnTo>
                <a:lnTo>
                  <a:pt x="362165" y="250309"/>
                </a:lnTo>
                <a:lnTo>
                  <a:pt x="325216" y="440407"/>
                </a:lnTo>
                <a:lnTo>
                  <a:pt x="446011" y="460585"/>
                </a:lnTo>
                <a:lnTo>
                  <a:pt x="178608" y="689112"/>
                </a:lnTo>
                <a:lnTo>
                  <a:pt x="0" y="386081"/>
                </a:lnTo>
                <a:lnTo>
                  <a:pt x="130086" y="407811"/>
                </a:lnTo>
                <a:lnTo>
                  <a:pt x="238205" y="172243"/>
                </a:lnTo>
                <a:lnTo>
                  <a:pt x="405999" y="51152"/>
                </a:lnTo>
                <a:lnTo>
                  <a:pt x="560318" y="6438"/>
                </a:lnTo>
                <a:lnTo>
                  <a:pt x="628013" y="0"/>
                </a:lnTo>
                <a:close/>
              </a:path>
            </a:pathLst>
          </a:custGeom>
          <a:solidFill>
            <a:srgbClr val="5F2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05881" y="4031175"/>
            <a:ext cx="415925" cy="822960"/>
          </a:xfrm>
          <a:custGeom>
            <a:avLst/>
            <a:gdLst/>
            <a:ahLst/>
            <a:cxnLst/>
            <a:rect l="l" t="t" r="r" b="b"/>
            <a:pathLst>
              <a:path w="415925" h="822960">
                <a:moveTo>
                  <a:pt x="319656" y="0"/>
                </a:moveTo>
                <a:lnTo>
                  <a:pt x="238078" y="137275"/>
                </a:lnTo>
                <a:lnTo>
                  <a:pt x="209147" y="238679"/>
                </a:lnTo>
                <a:lnTo>
                  <a:pt x="231301" y="354293"/>
                </a:lnTo>
                <a:lnTo>
                  <a:pt x="302973" y="534196"/>
                </a:lnTo>
                <a:lnTo>
                  <a:pt x="415507" y="485877"/>
                </a:lnTo>
                <a:lnTo>
                  <a:pt x="314069" y="822684"/>
                </a:lnTo>
                <a:lnTo>
                  <a:pt x="0" y="664288"/>
                </a:lnTo>
                <a:lnTo>
                  <a:pt x="121189" y="612251"/>
                </a:lnTo>
                <a:lnTo>
                  <a:pt x="84814" y="355622"/>
                </a:lnTo>
                <a:lnTo>
                  <a:pt x="160524" y="163045"/>
                </a:lnTo>
                <a:lnTo>
                  <a:pt x="266183" y="42009"/>
                </a:lnTo>
                <a:lnTo>
                  <a:pt x="319656" y="0"/>
                </a:lnTo>
                <a:close/>
              </a:path>
            </a:pathLst>
          </a:custGeom>
          <a:solidFill>
            <a:srgbClr val="5F2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6548624" y="333756"/>
            <a:ext cx="1103630" cy="1104900"/>
            <a:chOff x="6548624" y="333756"/>
            <a:chExt cx="1103630" cy="1104900"/>
          </a:xfrm>
        </p:grpSpPr>
        <p:sp>
          <p:nvSpPr>
            <p:cNvPr id="56" name="object 56"/>
            <p:cNvSpPr/>
            <p:nvPr/>
          </p:nvSpPr>
          <p:spPr>
            <a:xfrm>
              <a:off x="6548615" y="333755"/>
              <a:ext cx="925194" cy="772795"/>
            </a:xfrm>
            <a:custGeom>
              <a:avLst/>
              <a:gdLst/>
              <a:ahLst/>
              <a:cxnLst/>
              <a:rect l="l" t="t" r="r" b="b"/>
              <a:pathLst>
                <a:path w="925195" h="772794">
                  <a:moveTo>
                    <a:pt x="185940" y="76200"/>
                  </a:moveTo>
                  <a:lnTo>
                    <a:pt x="150888" y="76200"/>
                  </a:lnTo>
                  <a:lnTo>
                    <a:pt x="150888" y="111252"/>
                  </a:lnTo>
                  <a:lnTo>
                    <a:pt x="185940" y="111252"/>
                  </a:lnTo>
                  <a:lnTo>
                    <a:pt x="185940" y="76200"/>
                  </a:lnTo>
                  <a:close/>
                </a:path>
                <a:path w="925195" h="772794">
                  <a:moveTo>
                    <a:pt x="260616" y="76200"/>
                  </a:moveTo>
                  <a:lnTo>
                    <a:pt x="225564" y="76200"/>
                  </a:lnTo>
                  <a:lnTo>
                    <a:pt x="225564" y="111252"/>
                  </a:lnTo>
                  <a:lnTo>
                    <a:pt x="260616" y="111252"/>
                  </a:lnTo>
                  <a:lnTo>
                    <a:pt x="260616" y="76200"/>
                  </a:lnTo>
                  <a:close/>
                </a:path>
                <a:path w="925195" h="772794">
                  <a:moveTo>
                    <a:pt x="925068" y="93154"/>
                  </a:moveTo>
                  <a:lnTo>
                    <a:pt x="917816" y="56642"/>
                  </a:lnTo>
                  <a:lnTo>
                    <a:pt x="897966" y="27063"/>
                  </a:lnTo>
                  <a:lnTo>
                    <a:pt x="868337" y="7239"/>
                  </a:lnTo>
                  <a:lnTo>
                    <a:pt x="831748" y="0"/>
                  </a:lnTo>
                  <a:lnTo>
                    <a:pt x="93332" y="0"/>
                  </a:lnTo>
                  <a:lnTo>
                    <a:pt x="56743" y="7239"/>
                  </a:lnTo>
                  <a:lnTo>
                    <a:pt x="27114" y="27063"/>
                  </a:lnTo>
                  <a:lnTo>
                    <a:pt x="7251" y="56642"/>
                  </a:lnTo>
                  <a:lnTo>
                    <a:pt x="0" y="93154"/>
                  </a:lnTo>
                  <a:lnTo>
                    <a:pt x="0" y="684987"/>
                  </a:lnTo>
                  <a:lnTo>
                    <a:pt x="6946" y="714870"/>
                  </a:lnTo>
                  <a:lnTo>
                    <a:pt x="22644" y="741159"/>
                  </a:lnTo>
                  <a:lnTo>
                    <a:pt x="45554" y="761288"/>
                  </a:lnTo>
                  <a:lnTo>
                    <a:pt x="74117" y="772668"/>
                  </a:lnTo>
                  <a:lnTo>
                    <a:pt x="82359" y="737044"/>
                  </a:lnTo>
                  <a:lnTo>
                    <a:pt x="65506" y="730034"/>
                  </a:lnTo>
                  <a:lnTo>
                    <a:pt x="52501" y="717880"/>
                  </a:lnTo>
                  <a:lnTo>
                    <a:pt x="44132" y="701611"/>
                  </a:lnTo>
                  <a:lnTo>
                    <a:pt x="41173" y="682244"/>
                  </a:lnTo>
                  <a:lnTo>
                    <a:pt x="41173" y="93154"/>
                  </a:lnTo>
                  <a:lnTo>
                    <a:pt x="45504" y="71882"/>
                  </a:lnTo>
                  <a:lnTo>
                    <a:pt x="57302" y="54457"/>
                  </a:lnTo>
                  <a:lnTo>
                    <a:pt x="74764" y="42684"/>
                  </a:lnTo>
                  <a:lnTo>
                    <a:pt x="96075" y="38354"/>
                  </a:lnTo>
                  <a:lnTo>
                    <a:pt x="834491" y="38354"/>
                  </a:lnTo>
                  <a:lnTo>
                    <a:pt x="855802" y="42684"/>
                  </a:lnTo>
                  <a:lnTo>
                    <a:pt x="873264" y="54457"/>
                  </a:lnTo>
                  <a:lnTo>
                    <a:pt x="885063" y="71882"/>
                  </a:lnTo>
                  <a:lnTo>
                    <a:pt x="889393" y="93154"/>
                  </a:lnTo>
                  <a:lnTo>
                    <a:pt x="889393" y="112344"/>
                  </a:lnTo>
                  <a:lnTo>
                    <a:pt x="925068" y="112344"/>
                  </a:lnTo>
                  <a:lnTo>
                    <a:pt x="925068" y="93154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748272" y="632472"/>
              <a:ext cx="904240" cy="806450"/>
            </a:xfrm>
            <a:custGeom>
              <a:avLst/>
              <a:gdLst/>
              <a:ahLst/>
              <a:cxnLst/>
              <a:rect l="l" t="t" r="r" b="b"/>
              <a:pathLst>
                <a:path w="904240" h="806450">
                  <a:moveTo>
                    <a:pt x="670560" y="422135"/>
                  </a:moveTo>
                  <a:lnTo>
                    <a:pt x="663968" y="373126"/>
                  </a:lnTo>
                  <a:lnTo>
                    <a:pt x="645375" y="329069"/>
                  </a:lnTo>
                  <a:lnTo>
                    <a:pt x="629577" y="308635"/>
                  </a:lnTo>
                  <a:lnTo>
                    <a:pt x="629577" y="416077"/>
                  </a:lnTo>
                  <a:lnTo>
                    <a:pt x="623773" y="457911"/>
                  </a:lnTo>
                  <a:lnTo>
                    <a:pt x="612762" y="457911"/>
                  </a:lnTo>
                  <a:lnTo>
                    <a:pt x="612762" y="496443"/>
                  </a:lnTo>
                  <a:lnTo>
                    <a:pt x="589876" y="527799"/>
                  </a:lnTo>
                  <a:lnTo>
                    <a:pt x="559765" y="551154"/>
                  </a:lnTo>
                  <a:lnTo>
                    <a:pt x="524510" y="565734"/>
                  </a:lnTo>
                  <a:lnTo>
                    <a:pt x="486156" y="570763"/>
                  </a:lnTo>
                  <a:lnTo>
                    <a:pt x="447738" y="565734"/>
                  </a:lnTo>
                  <a:lnTo>
                    <a:pt x="412178" y="551154"/>
                  </a:lnTo>
                  <a:lnTo>
                    <a:pt x="381254" y="527799"/>
                  </a:lnTo>
                  <a:lnTo>
                    <a:pt x="356793" y="496443"/>
                  </a:lnTo>
                  <a:lnTo>
                    <a:pt x="612762" y="496443"/>
                  </a:lnTo>
                  <a:lnTo>
                    <a:pt x="612762" y="457911"/>
                  </a:lnTo>
                  <a:lnTo>
                    <a:pt x="337527" y="457911"/>
                  </a:lnTo>
                  <a:lnTo>
                    <a:pt x="336486" y="416077"/>
                  </a:lnTo>
                  <a:lnTo>
                    <a:pt x="345782" y="375005"/>
                  </a:lnTo>
                  <a:lnTo>
                    <a:pt x="365391" y="337553"/>
                  </a:lnTo>
                  <a:lnTo>
                    <a:pt x="395325" y="306539"/>
                  </a:lnTo>
                  <a:lnTo>
                    <a:pt x="395325" y="422135"/>
                  </a:lnTo>
                  <a:lnTo>
                    <a:pt x="431114" y="422135"/>
                  </a:lnTo>
                  <a:lnTo>
                    <a:pt x="431114" y="306539"/>
                  </a:lnTo>
                  <a:lnTo>
                    <a:pt x="431114" y="284518"/>
                  </a:lnTo>
                  <a:lnTo>
                    <a:pt x="439788" y="280911"/>
                  </a:lnTo>
                  <a:lnTo>
                    <a:pt x="448995" y="278333"/>
                  </a:lnTo>
                  <a:lnTo>
                    <a:pt x="458190" y="276783"/>
                  </a:lnTo>
                  <a:lnTo>
                    <a:pt x="466890" y="276263"/>
                  </a:lnTo>
                  <a:lnTo>
                    <a:pt x="466890" y="422135"/>
                  </a:lnTo>
                  <a:lnTo>
                    <a:pt x="502666" y="422135"/>
                  </a:lnTo>
                  <a:lnTo>
                    <a:pt x="502666" y="276263"/>
                  </a:lnTo>
                  <a:lnTo>
                    <a:pt x="512508" y="278333"/>
                  </a:lnTo>
                  <a:lnTo>
                    <a:pt x="521589" y="280390"/>
                  </a:lnTo>
                  <a:lnTo>
                    <a:pt x="538441" y="284518"/>
                  </a:lnTo>
                  <a:lnTo>
                    <a:pt x="538441" y="422135"/>
                  </a:lnTo>
                  <a:lnTo>
                    <a:pt x="574230" y="422135"/>
                  </a:lnTo>
                  <a:lnTo>
                    <a:pt x="574230" y="306539"/>
                  </a:lnTo>
                  <a:lnTo>
                    <a:pt x="604024" y="337553"/>
                  </a:lnTo>
                  <a:lnTo>
                    <a:pt x="622731" y="375005"/>
                  </a:lnTo>
                  <a:lnTo>
                    <a:pt x="629577" y="416077"/>
                  </a:lnTo>
                  <a:lnTo>
                    <a:pt x="629577" y="308635"/>
                  </a:lnTo>
                  <a:lnTo>
                    <a:pt x="596493" y="276263"/>
                  </a:lnTo>
                  <a:lnTo>
                    <a:pt x="535165" y="244322"/>
                  </a:lnTo>
                  <a:lnTo>
                    <a:pt x="486156" y="237731"/>
                  </a:lnTo>
                  <a:lnTo>
                    <a:pt x="437134" y="244322"/>
                  </a:lnTo>
                  <a:lnTo>
                    <a:pt x="393077" y="262915"/>
                  </a:lnTo>
                  <a:lnTo>
                    <a:pt x="355752" y="291757"/>
                  </a:lnTo>
                  <a:lnTo>
                    <a:pt x="326923" y="329069"/>
                  </a:lnTo>
                  <a:lnTo>
                    <a:pt x="308330" y="373126"/>
                  </a:lnTo>
                  <a:lnTo>
                    <a:pt x="301752" y="422135"/>
                  </a:lnTo>
                  <a:lnTo>
                    <a:pt x="308330" y="471157"/>
                  </a:lnTo>
                  <a:lnTo>
                    <a:pt x="326923" y="515213"/>
                  </a:lnTo>
                  <a:lnTo>
                    <a:pt x="355752" y="552538"/>
                  </a:lnTo>
                  <a:lnTo>
                    <a:pt x="393077" y="581367"/>
                  </a:lnTo>
                  <a:lnTo>
                    <a:pt x="437134" y="599960"/>
                  </a:lnTo>
                  <a:lnTo>
                    <a:pt x="486156" y="606539"/>
                  </a:lnTo>
                  <a:lnTo>
                    <a:pt x="535165" y="599960"/>
                  </a:lnTo>
                  <a:lnTo>
                    <a:pt x="579221" y="581367"/>
                  </a:lnTo>
                  <a:lnTo>
                    <a:pt x="592937" y="570763"/>
                  </a:lnTo>
                  <a:lnTo>
                    <a:pt x="616534" y="552538"/>
                  </a:lnTo>
                  <a:lnTo>
                    <a:pt x="645375" y="515213"/>
                  </a:lnTo>
                  <a:lnTo>
                    <a:pt x="653300" y="496443"/>
                  </a:lnTo>
                  <a:lnTo>
                    <a:pt x="663968" y="471157"/>
                  </a:lnTo>
                  <a:lnTo>
                    <a:pt x="665746" y="457911"/>
                  </a:lnTo>
                  <a:lnTo>
                    <a:pt x="670560" y="422135"/>
                  </a:lnTo>
                  <a:close/>
                </a:path>
                <a:path w="904240" h="806450">
                  <a:moveTo>
                    <a:pt x="903732" y="731532"/>
                  </a:moveTo>
                  <a:lnTo>
                    <a:pt x="902182" y="724433"/>
                  </a:lnTo>
                  <a:lnTo>
                    <a:pt x="897559" y="717842"/>
                  </a:lnTo>
                  <a:lnTo>
                    <a:pt x="848144" y="668528"/>
                  </a:lnTo>
                  <a:lnTo>
                    <a:pt x="848144" y="737019"/>
                  </a:lnTo>
                  <a:lnTo>
                    <a:pt x="817956" y="767156"/>
                  </a:lnTo>
                  <a:lnTo>
                    <a:pt x="680707" y="630161"/>
                  </a:lnTo>
                  <a:lnTo>
                    <a:pt x="661504" y="610984"/>
                  </a:lnTo>
                  <a:lnTo>
                    <a:pt x="669264" y="604342"/>
                  </a:lnTo>
                  <a:lnTo>
                    <a:pt x="676249" y="596938"/>
                  </a:lnTo>
                  <a:lnTo>
                    <a:pt x="682726" y="589013"/>
                  </a:lnTo>
                  <a:lnTo>
                    <a:pt x="688949" y="580847"/>
                  </a:lnTo>
                  <a:lnTo>
                    <a:pt x="848144" y="737019"/>
                  </a:lnTo>
                  <a:lnTo>
                    <a:pt x="848144" y="668528"/>
                  </a:lnTo>
                  <a:lnTo>
                    <a:pt x="760298" y="580847"/>
                  </a:lnTo>
                  <a:lnTo>
                    <a:pt x="721880" y="542493"/>
                  </a:lnTo>
                  <a:lnTo>
                    <a:pt x="722820" y="533285"/>
                  </a:lnTo>
                  <a:lnTo>
                    <a:pt x="725309" y="522274"/>
                  </a:lnTo>
                  <a:lnTo>
                    <a:pt x="728827" y="509727"/>
                  </a:lnTo>
                  <a:lnTo>
                    <a:pt x="732866" y="495909"/>
                  </a:lnTo>
                  <a:lnTo>
                    <a:pt x="763054" y="495909"/>
                  </a:lnTo>
                  <a:lnTo>
                    <a:pt x="763054" y="460298"/>
                  </a:lnTo>
                  <a:lnTo>
                    <a:pt x="741095" y="460298"/>
                  </a:lnTo>
                  <a:lnTo>
                    <a:pt x="744689" y="427024"/>
                  </a:lnTo>
                  <a:lnTo>
                    <a:pt x="743153" y="393509"/>
                  </a:lnTo>
                  <a:lnTo>
                    <a:pt x="736460" y="360489"/>
                  </a:lnTo>
                  <a:lnTo>
                    <a:pt x="724636" y="328777"/>
                  </a:lnTo>
                  <a:lnTo>
                    <a:pt x="724636" y="265760"/>
                  </a:lnTo>
                  <a:lnTo>
                    <a:pt x="724636" y="147955"/>
                  </a:lnTo>
                  <a:lnTo>
                    <a:pt x="708164" y="147955"/>
                  </a:lnTo>
                  <a:lnTo>
                    <a:pt x="708164" y="421932"/>
                  </a:lnTo>
                  <a:lnTo>
                    <a:pt x="703668" y="466864"/>
                  </a:lnTo>
                  <a:lnTo>
                    <a:pt x="690791" y="508622"/>
                  </a:lnTo>
                  <a:lnTo>
                    <a:pt x="670382" y="546328"/>
                  </a:lnTo>
                  <a:lnTo>
                    <a:pt x="643305" y="579132"/>
                  </a:lnTo>
                  <a:lnTo>
                    <a:pt x="610450" y="606145"/>
                  </a:lnTo>
                  <a:lnTo>
                    <a:pt x="572681" y="626516"/>
                  </a:lnTo>
                  <a:lnTo>
                    <a:pt x="530847" y="639381"/>
                  </a:lnTo>
                  <a:lnTo>
                    <a:pt x="485838" y="643864"/>
                  </a:lnTo>
                  <a:lnTo>
                    <a:pt x="441718" y="639381"/>
                  </a:lnTo>
                  <a:lnTo>
                    <a:pt x="400519" y="626516"/>
                  </a:lnTo>
                  <a:lnTo>
                    <a:pt x="363131" y="606145"/>
                  </a:lnTo>
                  <a:lnTo>
                    <a:pt x="330403" y="579132"/>
                  </a:lnTo>
                  <a:lnTo>
                    <a:pt x="303199" y="546328"/>
                  </a:lnTo>
                  <a:lnTo>
                    <a:pt x="282409" y="508622"/>
                  </a:lnTo>
                  <a:lnTo>
                    <a:pt x="268884" y="466864"/>
                  </a:lnTo>
                  <a:lnTo>
                    <a:pt x="263499" y="421932"/>
                  </a:lnTo>
                  <a:lnTo>
                    <a:pt x="267982" y="376999"/>
                  </a:lnTo>
                  <a:lnTo>
                    <a:pt x="280860" y="335241"/>
                  </a:lnTo>
                  <a:lnTo>
                    <a:pt x="301269" y="297535"/>
                  </a:lnTo>
                  <a:lnTo>
                    <a:pt x="328345" y="264731"/>
                  </a:lnTo>
                  <a:lnTo>
                    <a:pt x="330415" y="263029"/>
                  </a:lnTo>
                  <a:lnTo>
                    <a:pt x="361200" y="237718"/>
                  </a:lnTo>
                  <a:lnTo>
                    <a:pt x="398983" y="217347"/>
                  </a:lnTo>
                  <a:lnTo>
                    <a:pt x="440817" y="204482"/>
                  </a:lnTo>
                  <a:lnTo>
                    <a:pt x="485838" y="200012"/>
                  </a:lnTo>
                  <a:lnTo>
                    <a:pt x="530847" y="204482"/>
                  </a:lnTo>
                  <a:lnTo>
                    <a:pt x="572681" y="217347"/>
                  </a:lnTo>
                  <a:lnTo>
                    <a:pt x="610450" y="237718"/>
                  </a:lnTo>
                  <a:lnTo>
                    <a:pt x="643305" y="264731"/>
                  </a:lnTo>
                  <a:lnTo>
                    <a:pt x="670382" y="297535"/>
                  </a:lnTo>
                  <a:lnTo>
                    <a:pt x="690791" y="335241"/>
                  </a:lnTo>
                  <a:lnTo>
                    <a:pt x="703668" y="376999"/>
                  </a:lnTo>
                  <a:lnTo>
                    <a:pt x="708164" y="421932"/>
                  </a:lnTo>
                  <a:lnTo>
                    <a:pt x="708164" y="147955"/>
                  </a:lnTo>
                  <a:lnTo>
                    <a:pt x="688949" y="147955"/>
                  </a:lnTo>
                  <a:lnTo>
                    <a:pt x="688949" y="265760"/>
                  </a:lnTo>
                  <a:lnTo>
                    <a:pt x="680275" y="255524"/>
                  </a:lnTo>
                  <a:lnTo>
                    <a:pt x="671106" y="245554"/>
                  </a:lnTo>
                  <a:lnTo>
                    <a:pt x="661924" y="236093"/>
                  </a:lnTo>
                  <a:lnTo>
                    <a:pt x="653262" y="227406"/>
                  </a:lnTo>
                  <a:lnTo>
                    <a:pt x="653262" y="73977"/>
                  </a:lnTo>
                  <a:lnTo>
                    <a:pt x="617588" y="73977"/>
                  </a:lnTo>
                  <a:lnTo>
                    <a:pt x="617588" y="200012"/>
                  </a:lnTo>
                  <a:lnTo>
                    <a:pt x="599732" y="190754"/>
                  </a:lnTo>
                  <a:lnTo>
                    <a:pt x="590550" y="186512"/>
                  </a:lnTo>
                  <a:lnTo>
                    <a:pt x="581901" y="183565"/>
                  </a:lnTo>
                  <a:lnTo>
                    <a:pt x="581901" y="172605"/>
                  </a:lnTo>
                  <a:lnTo>
                    <a:pt x="581901" y="0"/>
                  </a:lnTo>
                  <a:lnTo>
                    <a:pt x="546214" y="0"/>
                  </a:lnTo>
                  <a:lnTo>
                    <a:pt x="546214" y="172605"/>
                  </a:lnTo>
                  <a:lnTo>
                    <a:pt x="537552" y="170599"/>
                  </a:lnTo>
                  <a:lnTo>
                    <a:pt x="528370" y="168833"/>
                  </a:lnTo>
                  <a:lnTo>
                    <a:pt x="519188" y="167601"/>
                  </a:lnTo>
                  <a:lnTo>
                    <a:pt x="510540" y="167132"/>
                  </a:lnTo>
                  <a:lnTo>
                    <a:pt x="510540" y="38354"/>
                  </a:lnTo>
                  <a:lnTo>
                    <a:pt x="474853" y="38354"/>
                  </a:lnTo>
                  <a:lnTo>
                    <a:pt x="474853" y="167132"/>
                  </a:lnTo>
                  <a:lnTo>
                    <a:pt x="465023" y="167601"/>
                  </a:lnTo>
                  <a:lnTo>
                    <a:pt x="455980" y="168833"/>
                  </a:lnTo>
                  <a:lnTo>
                    <a:pt x="447433" y="170599"/>
                  </a:lnTo>
                  <a:lnTo>
                    <a:pt x="439166" y="172605"/>
                  </a:lnTo>
                  <a:lnTo>
                    <a:pt x="439166" y="112331"/>
                  </a:lnTo>
                  <a:lnTo>
                    <a:pt x="403491" y="112331"/>
                  </a:lnTo>
                  <a:lnTo>
                    <a:pt x="403491" y="183565"/>
                  </a:lnTo>
                  <a:lnTo>
                    <a:pt x="393661" y="187667"/>
                  </a:lnTo>
                  <a:lnTo>
                    <a:pt x="384619" y="191782"/>
                  </a:lnTo>
                  <a:lnTo>
                    <a:pt x="376072" y="195897"/>
                  </a:lnTo>
                  <a:lnTo>
                    <a:pt x="367804" y="200012"/>
                  </a:lnTo>
                  <a:lnTo>
                    <a:pt x="367804" y="90411"/>
                  </a:lnTo>
                  <a:lnTo>
                    <a:pt x="332117" y="90411"/>
                  </a:lnTo>
                  <a:lnTo>
                    <a:pt x="332117" y="224663"/>
                  </a:lnTo>
                  <a:lnTo>
                    <a:pt x="322287" y="233349"/>
                  </a:lnTo>
                  <a:lnTo>
                    <a:pt x="313245" y="242811"/>
                  </a:lnTo>
                  <a:lnTo>
                    <a:pt x="304711" y="252793"/>
                  </a:lnTo>
                  <a:lnTo>
                    <a:pt x="296443" y="263029"/>
                  </a:lnTo>
                  <a:lnTo>
                    <a:pt x="296443" y="126034"/>
                  </a:lnTo>
                  <a:lnTo>
                    <a:pt x="260756" y="126034"/>
                  </a:lnTo>
                  <a:lnTo>
                    <a:pt x="260756" y="326034"/>
                  </a:lnTo>
                  <a:lnTo>
                    <a:pt x="250456" y="357746"/>
                  </a:lnTo>
                  <a:lnTo>
                    <a:pt x="244284" y="390766"/>
                  </a:lnTo>
                  <a:lnTo>
                    <a:pt x="242227" y="424281"/>
                  </a:lnTo>
                  <a:lnTo>
                    <a:pt x="244284" y="457555"/>
                  </a:lnTo>
                  <a:lnTo>
                    <a:pt x="0" y="457555"/>
                  </a:lnTo>
                  <a:lnTo>
                    <a:pt x="0" y="493166"/>
                  </a:lnTo>
                  <a:lnTo>
                    <a:pt x="249770" y="493166"/>
                  </a:lnTo>
                  <a:lnTo>
                    <a:pt x="267106" y="536511"/>
                  </a:lnTo>
                  <a:lnTo>
                    <a:pt x="291084" y="574929"/>
                  </a:lnTo>
                  <a:lnTo>
                    <a:pt x="320827" y="607936"/>
                  </a:lnTo>
                  <a:lnTo>
                    <a:pt x="355447" y="635050"/>
                  </a:lnTo>
                  <a:lnTo>
                    <a:pt x="394068" y="655815"/>
                  </a:lnTo>
                  <a:lnTo>
                    <a:pt x="435800" y="669734"/>
                  </a:lnTo>
                  <a:lnTo>
                    <a:pt x="479780" y="676351"/>
                  </a:lnTo>
                  <a:lnTo>
                    <a:pt x="525106" y="675195"/>
                  </a:lnTo>
                  <a:lnTo>
                    <a:pt x="570915" y="665784"/>
                  </a:lnTo>
                  <a:lnTo>
                    <a:pt x="610031" y="651040"/>
                  </a:lnTo>
                  <a:lnTo>
                    <a:pt x="645033" y="630161"/>
                  </a:lnTo>
                  <a:lnTo>
                    <a:pt x="815213" y="800036"/>
                  </a:lnTo>
                  <a:lnTo>
                    <a:pt x="821804" y="804659"/>
                  </a:lnTo>
                  <a:lnTo>
                    <a:pt x="828929" y="806196"/>
                  </a:lnTo>
                  <a:lnTo>
                    <a:pt x="836053" y="804659"/>
                  </a:lnTo>
                  <a:lnTo>
                    <a:pt x="842657" y="800036"/>
                  </a:lnTo>
                  <a:lnTo>
                    <a:pt x="875588" y="767156"/>
                  </a:lnTo>
                  <a:lnTo>
                    <a:pt x="897559" y="745236"/>
                  </a:lnTo>
                  <a:lnTo>
                    <a:pt x="902182" y="738644"/>
                  </a:lnTo>
                  <a:lnTo>
                    <a:pt x="903732" y="731532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664452" y="484631"/>
              <a:ext cx="920750" cy="772795"/>
            </a:xfrm>
            <a:custGeom>
              <a:avLst/>
              <a:gdLst/>
              <a:ahLst/>
              <a:cxnLst/>
              <a:rect l="l" t="t" r="r" b="b"/>
              <a:pathLst>
                <a:path w="920750" h="772794">
                  <a:moveTo>
                    <a:pt x="109728" y="73152"/>
                  </a:moveTo>
                  <a:lnTo>
                    <a:pt x="73152" y="73152"/>
                  </a:lnTo>
                  <a:lnTo>
                    <a:pt x="73152" y="109728"/>
                  </a:lnTo>
                  <a:lnTo>
                    <a:pt x="109728" y="109728"/>
                  </a:lnTo>
                  <a:lnTo>
                    <a:pt x="109728" y="73152"/>
                  </a:lnTo>
                  <a:close/>
                </a:path>
                <a:path w="920750" h="772794">
                  <a:moveTo>
                    <a:pt x="182880" y="73152"/>
                  </a:moveTo>
                  <a:lnTo>
                    <a:pt x="147828" y="73152"/>
                  </a:lnTo>
                  <a:lnTo>
                    <a:pt x="147828" y="109728"/>
                  </a:lnTo>
                  <a:lnTo>
                    <a:pt x="182880" y="109728"/>
                  </a:lnTo>
                  <a:lnTo>
                    <a:pt x="182880" y="73152"/>
                  </a:lnTo>
                  <a:close/>
                </a:path>
                <a:path w="920750" h="772794">
                  <a:moveTo>
                    <a:pt x="254508" y="73152"/>
                  </a:moveTo>
                  <a:lnTo>
                    <a:pt x="219456" y="73152"/>
                  </a:lnTo>
                  <a:lnTo>
                    <a:pt x="219456" y="109728"/>
                  </a:lnTo>
                  <a:lnTo>
                    <a:pt x="254508" y="109728"/>
                  </a:lnTo>
                  <a:lnTo>
                    <a:pt x="254508" y="73152"/>
                  </a:lnTo>
                  <a:close/>
                </a:path>
                <a:path w="920750" h="772794">
                  <a:moveTo>
                    <a:pt x="920496" y="93167"/>
                  </a:moveTo>
                  <a:lnTo>
                    <a:pt x="913257" y="56654"/>
                  </a:lnTo>
                  <a:lnTo>
                    <a:pt x="893432" y="27063"/>
                  </a:lnTo>
                  <a:lnTo>
                    <a:pt x="863854" y="7239"/>
                  </a:lnTo>
                  <a:lnTo>
                    <a:pt x="827354" y="0"/>
                  </a:lnTo>
                  <a:lnTo>
                    <a:pt x="90411" y="0"/>
                  </a:lnTo>
                  <a:lnTo>
                    <a:pt x="55473" y="7200"/>
                  </a:lnTo>
                  <a:lnTo>
                    <a:pt x="26708" y="26720"/>
                  </a:lnTo>
                  <a:lnTo>
                    <a:pt x="7188" y="55486"/>
                  </a:lnTo>
                  <a:lnTo>
                    <a:pt x="0" y="90424"/>
                  </a:lnTo>
                  <a:lnTo>
                    <a:pt x="0" y="679513"/>
                  </a:lnTo>
                  <a:lnTo>
                    <a:pt x="7226" y="716026"/>
                  </a:lnTo>
                  <a:lnTo>
                    <a:pt x="27051" y="745617"/>
                  </a:lnTo>
                  <a:lnTo>
                    <a:pt x="56629" y="765429"/>
                  </a:lnTo>
                  <a:lnTo>
                    <a:pt x="93141" y="772668"/>
                  </a:lnTo>
                  <a:lnTo>
                    <a:pt x="331495" y="772668"/>
                  </a:lnTo>
                  <a:lnTo>
                    <a:pt x="331495" y="737057"/>
                  </a:lnTo>
                  <a:lnTo>
                    <a:pt x="93141" y="737057"/>
                  </a:lnTo>
                  <a:lnTo>
                    <a:pt x="71869" y="732739"/>
                  </a:lnTo>
                  <a:lnTo>
                    <a:pt x="54444" y="720953"/>
                  </a:lnTo>
                  <a:lnTo>
                    <a:pt x="42672" y="703529"/>
                  </a:lnTo>
                  <a:lnTo>
                    <a:pt x="38354" y="682256"/>
                  </a:lnTo>
                  <a:lnTo>
                    <a:pt x="38354" y="93167"/>
                  </a:lnTo>
                  <a:lnTo>
                    <a:pt x="42672" y="71894"/>
                  </a:lnTo>
                  <a:lnTo>
                    <a:pt x="54444" y="54470"/>
                  </a:lnTo>
                  <a:lnTo>
                    <a:pt x="71869" y="42697"/>
                  </a:lnTo>
                  <a:lnTo>
                    <a:pt x="93141" y="38366"/>
                  </a:lnTo>
                  <a:lnTo>
                    <a:pt x="830097" y="38366"/>
                  </a:lnTo>
                  <a:lnTo>
                    <a:pt x="851357" y="42697"/>
                  </a:lnTo>
                  <a:lnTo>
                    <a:pt x="868781" y="54470"/>
                  </a:lnTo>
                  <a:lnTo>
                    <a:pt x="880554" y="71894"/>
                  </a:lnTo>
                  <a:lnTo>
                    <a:pt x="884885" y="93167"/>
                  </a:lnTo>
                  <a:lnTo>
                    <a:pt x="884885" y="682256"/>
                  </a:lnTo>
                  <a:lnTo>
                    <a:pt x="883894" y="692442"/>
                  </a:lnTo>
                  <a:lnTo>
                    <a:pt x="881113" y="702119"/>
                  </a:lnTo>
                  <a:lnTo>
                    <a:pt x="876782" y="710768"/>
                  </a:lnTo>
                  <a:lnTo>
                    <a:pt x="871181" y="717880"/>
                  </a:lnTo>
                  <a:lnTo>
                    <a:pt x="898575" y="742530"/>
                  </a:lnTo>
                  <a:lnTo>
                    <a:pt x="907770" y="729259"/>
                  </a:lnTo>
                  <a:lnTo>
                    <a:pt x="914666" y="714451"/>
                  </a:lnTo>
                  <a:lnTo>
                    <a:pt x="918997" y="698614"/>
                  </a:lnTo>
                  <a:lnTo>
                    <a:pt x="920496" y="682256"/>
                  </a:lnTo>
                  <a:lnTo>
                    <a:pt x="920496" y="93167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74180" y="835151"/>
              <a:ext cx="182880" cy="222885"/>
            </a:xfrm>
            <a:custGeom>
              <a:avLst/>
              <a:gdLst/>
              <a:ahLst/>
              <a:cxnLst/>
              <a:rect l="l" t="t" r="r" b="b"/>
              <a:pathLst>
                <a:path w="182879" h="222884">
                  <a:moveTo>
                    <a:pt x="35052" y="109728"/>
                  </a:moveTo>
                  <a:lnTo>
                    <a:pt x="0" y="109728"/>
                  </a:lnTo>
                  <a:lnTo>
                    <a:pt x="0" y="219456"/>
                  </a:lnTo>
                  <a:lnTo>
                    <a:pt x="35052" y="219456"/>
                  </a:lnTo>
                  <a:lnTo>
                    <a:pt x="35052" y="109728"/>
                  </a:lnTo>
                  <a:close/>
                </a:path>
                <a:path w="182879" h="222884">
                  <a:moveTo>
                    <a:pt x="109728" y="0"/>
                  </a:moveTo>
                  <a:lnTo>
                    <a:pt x="73152" y="0"/>
                  </a:lnTo>
                  <a:lnTo>
                    <a:pt x="73152" y="222504"/>
                  </a:lnTo>
                  <a:lnTo>
                    <a:pt x="109728" y="222504"/>
                  </a:lnTo>
                  <a:lnTo>
                    <a:pt x="109728" y="0"/>
                  </a:lnTo>
                  <a:close/>
                </a:path>
                <a:path w="182879" h="222884">
                  <a:moveTo>
                    <a:pt x="182880" y="54864"/>
                  </a:moveTo>
                  <a:lnTo>
                    <a:pt x="147828" y="54864"/>
                  </a:lnTo>
                  <a:lnTo>
                    <a:pt x="147828" y="222504"/>
                  </a:lnTo>
                  <a:lnTo>
                    <a:pt x="182880" y="222504"/>
                  </a:lnTo>
                  <a:lnTo>
                    <a:pt x="182880" y="54864"/>
                  </a:lnTo>
                  <a:close/>
                </a:path>
              </a:pathLst>
            </a:custGeom>
            <a:solidFill>
              <a:srgbClr val="F8A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6063998" y="3485386"/>
            <a:ext cx="1135380" cy="927100"/>
            <a:chOff x="6063998" y="3485386"/>
            <a:chExt cx="1135380" cy="927100"/>
          </a:xfrm>
        </p:grpSpPr>
        <p:sp>
          <p:nvSpPr>
            <p:cNvPr id="61" name="object 61"/>
            <p:cNvSpPr/>
            <p:nvPr/>
          </p:nvSpPr>
          <p:spPr>
            <a:xfrm>
              <a:off x="6063996" y="3485387"/>
              <a:ext cx="1135380" cy="927100"/>
            </a:xfrm>
            <a:custGeom>
              <a:avLst/>
              <a:gdLst/>
              <a:ahLst/>
              <a:cxnLst/>
              <a:rect l="l" t="t" r="r" b="b"/>
              <a:pathLst>
                <a:path w="1135379" h="927100">
                  <a:moveTo>
                    <a:pt x="638556" y="306324"/>
                  </a:moveTo>
                  <a:lnTo>
                    <a:pt x="580644" y="306324"/>
                  </a:lnTo>
                  <a:lnTo>
                    <a:pt x="580644" y="333756"/>
                  </a:lnTo>
                  <a:lnTo>
                    <a:pt x="638556" y="333756"/>
                  </a:lnTo>
                  <a:lnTo>
                    <a:pt x="638556" y="306324"/>
                  </a:lnTo>
                  <a:close/>
                </a:path>
                <a:path w="1135379" h="927100">
                  <a:moveTo>
                    <a:pt x="638556" y="181356"/>
                  </a:moveTo>
                  <a:lnTo>
                    <a:pt x="580644" y="181356"/>
                  </a:lnTo>
                  <a:lnTo>
                    <a:pt x="580644" y="208788"/>
                  </a:lnTo>
                  <a:lnTo>
                    <a:pt x="638556" y="208788"/>
                  </a:lnTo>
                  <a:lnTo>
                    <a:pt x="638556" y="181356"/>
                  </a:lnTo>
                  <a:close/>
                </a:path>
                <a:path w="1135379" h="927100">
                  <a:moveTo>
                    <a:pt x="661365" y="523252"/>
                  </a:moveTo>
                  <a:lnTo>
                    <a:pt x="660628" y="516445"/>
                  </a:lnTo>
                  <a:lnTo>
                    <a:pt x="657593" y="509892"/>
                  </a:lnTo>
                  <a:lnTo>
                    <a:pt x="652589" y="505231"/>
                  </a:lnTo>
                  <a:lnTo>
                    <a:pt x="646290" y="503389"/>
                  </a:lnTo>
                  <a:lnTo>
                    <a:pt x="639483" y="504113"/>
                  </a:lnTo>
                  <a:lnTo>
                    <a:pt x="632929" y="507161"/>
                  </a:lnTo>
                  <a:lnTo>
                    <a:pt x="602234" y="529158"/>
                  </a:lnTo>
                  <a:lnTo>
                    <a:pt x="568198" y="545515"/>
                  </a:lnTo>
                  <a:lnTo>
                    <a:pt x="531596" y="555701"/>
                  </a:lnTo>
                  <a:lnTo>
                    <a:pt x="493191" y="559206"/>
                  </a:lnTo>
                  <a:lnTo>
                    <a:pt x="372630" y="559206"/>
                  </a:lnTo>
                  <a:lnTo>
                    <a:pt x="385432" y="543407"/>
                  </a:lnTo>
                  <a:lnTo>
                    <a:pt x="394893" y="525310"/>
                  </a:lnTo>
                  <a:lnTo>
                    <a:pt x="400697" y="505879"/>
                  </a:lnTo>
                  <a:lnTo>
                    <a:pt x="400812" y="505231"/>
                  </a:lnTo>
                  <a:lnTo>
                    <a:pt x="402780" y="485241"/>
                  </a:lnTo>
                  <a:lnTo>
                    <a:pt x="402780" y="424980"/>
                  </a:lnTo>
                  <a:lnTo>
                    <a:pt x="433260" y="417144"/>
                  </a:lnTo>
                  <a:lnTo>
                    <a:pt x="457581" y="399300"/>
                  </a:lnTo>
                  <a:lnTo>
                    <a:pt x="473671" y="373735"/>
                  </a:lnTo>
                  <a:lnTo>
                    <a:pt x="479501" y="342785"/>
                  </a:lnTo>
                  <a:lnTo>
                    <a:pt x="472821" y="310299"/>
                  </a:lnTo>
                  <a:lnTo>
                    <a:pt x="459320" y="290741"/>
                  </a:lnTo>
                  <a:lnTo>
                    <a:pt x="454837" y="284226"/>
                  </a:lnTo>
                  <a:lnTo>
                    <a:pt x="443877" y="276987"/>
                  </a:lnTo>
                  <a:lnTo>
                    <a:pt x="443877" y="340055"/>
                  </a:lnTo>
                  <a:lnTo>
                    <a:pt x="440016" y="359321"/>
                  </a:lnTo>
                  <a:lnTo>
                    <a:pt x="429488" y="374980"/>
                  </a:lnTo>
                  <a:lnTo>
                    <a:pt x="413816" y="385508"/>
                  </a:lnTo>
                  <a:lnTo>
                    <a:pt x="394550" y="389356"/>
                  </a:lnTo>
                  <a:lnTo>
                    <a:pt x="364413" y="389356"/>
                  </a:lnTo>
                  <a:lnTo>
                    <a:pt x="364413" y="424980"/>
                  </a:lnTo>
                  <a:lnTo>
                    <a:pt x="364413" y="485241"/>
                  </a:lnTo>
                  <a:lnTo>
                    <a:pt x="358635" y="514134"/>
                  </a:lnTo>
                  <a:lnTo>
                    <a:pt x="342836" y="537629"/>
                  </a:lnTo>
                  <a:lnTo>
                    <a:pt x="319328" y="553427"/>
                  </a:lnTo>
                  <a:lnTo>
                    <a:pt x="290436" y="559206"/>
                  </a:lnTo>
                  <a:lnTo>
                    <a:pt x="284949" y="559206"/>
                  </a:lnTo>
                  <a:lnTo>
                    <a:pt x="278358" y="558736"/>
                  </a:lnTo>
                  <a:lnTo>
                    <a:pt x="271246" y="557491"/>
                  </a:lnTo>
                  <a:lnTo>
                    <a:pt x="264147" y="555739"/>
                  </a:lnTo>
                  <a:lnTo>
                    <a:pt x="257556" y="553732"/>
                  </a:lnTo>
                  <a:lnTo>
                    <a:pt x="260299" y="550989"/>
                  </a:lnTo>
                  <a:lnTo>
                    <a:pt x="265772" y="548246"/>
                  </a:lnTo>
                  <a:lnTo>
                    <a:pt x="277723" y="536308"/>
                  </a:lnTo>
                  <a:lnTo>
                    <a:pt x="284607" y="525310"/>
                  </a:lnTo>
                  <a:lnTo>
                    <a:pt x="284949" y="524319"/>
                  </a:lnTo>
                  <a:lnTo>
                    <a:pt x="288937" y="512762"/>
                  </a:lnTo>
                  <a:lnTo>
                    <a:pt x="290436" y="498932"/>
                  </a:lnTo>
                  <a:lnTo>
                    <a:pt x="290436" y="424980"/>
                  </a:lnTo>
                  <a:lnTo>
                    <a:pt x="364413" y="424980"/>
                  </a:lnTo>
                  <a:lnTo>
                    <a:pt x="364413" y="389356"/>
                  </a:lnTo>
                  <a:lnTo>
                    <a:pt x="268516" y="389356"/>
                  </a:lnTo>
                  <a:lnTo>
                    <a:pt x="260299" y="397573"/>
                  </a:lnTo>
                  <a:lnTo>
                    <a:pt x="260299" y="496201"/>
                  </a:lnTo>
                  <a:lnTo>
                    <a:pt x="257429" y="509346"/>
                  </a:lnTo>
                  <a:lnTo>
                    <a:pt x="249669" y="519137"/>
                  </a:lnTo>
                  <a:lnTo>
                    <a:pt x="238328" y="524319"/>
                  </a:lnTo>
                  <a:lnTo>
                    <a:pt x="224675" y="523595"/>
                  </a:lnTo>
                  <a:lnTo>
                    <a:pt x="213880" y="520090"/>
                  </a:lnTo>
                  <a:lnTo>
                    <a:pt x="206171" y="514007"/>
                  </a:lnTo>
                  <a:lnTo>
                    <a:pt x="201549" y="505879"/>
                  </a:lnTo>
                  <a:lnTo>
                    <a:pt x="200012" y="496201"/>
                  </a:lnTo>
                  <a:lnTo>
                    <a:pt x="200012" y="370179"/>
                  </a:lnTo>
                  <a:lnTo>
                    <a:pt x="202882" y="356527"/>
                  </a:lnTo>
                  <a:lnTo>
                    <a:pt x="210629" y="345186"/>
                  </a:lnTo>
                  <a:lnTo>
                    <a:pt x="221970" y="337439"/>
                  </a:lnTo>
                  <a:lnTo>
                    <a:pt x="235635" y="334568"/>
                  </a:lnTo>
                  <a:lnTo>
                    <a:pt x="282219" y="334568"/>
                  </a:lnTo>
                  <a:lnTo>
                    <a:pt x="300151" y="332600"/>
                  </a:lnTo>
                  <a:lnTo>
                    <a:pt x="316801" y="327037"/>
                  </a:lnTo>
                  <a:lnTo>
                    <a:pt x="331914" y="318389"/>
                  </a:lnTo>
                  <a:lnTo>
                    <a:pt x="345236" y="307174"/>
                  </a:lnTo>
                  <a:lnTo>
                    <a:pt x="356019" y="298831"/>
                  </a:lnTo>
                  <a:lnTo>
                    <a:pt x="367842" y="293827"/>
                  </a:lnTo>
                  <a:lnTo>
                    <a:pt x="380682" y="291388"/>
                  </a:lnTo>
                  <a:lnTo>
                    <a:pt x="394550" y="290741"/>
                  </a:lnTo>
                  <a:lnTo>
                    <a:pt x="413816" y="294589"/>
                  </a:lnTo>
                  <a:lnTo>
                    <a:pt x="429488" y="305130"/>
                  </a:lnTo>
                  <a:lnTo>
                    <a:pt x="440016" y="320789"/>
                  </a:lnTo>
                  <a:lnTo>
                    <a:pt x="443877" y="340055"/>
                  </a:lnTo>
                  <a:lnTo>
                    <a:pt x="443877" y="276987"/>
                  </a:lnTo>
                  <a:lnTo>
                    <a:pt x="428625" y="266903"/>
                  </a:lnTo>
                  <a:lnTo>
                    <a:pt x="397294" y="260604"/>
                  </a:lnTo>
                  <a:lnTo>
                    <a:pt x="376872" y="261810"/>
                  </a:lnTo>
                  <a:lnTo>
                    <a:pt x="357225" y="266090"/>
                  </a:lnTo>
                  <a:lnTo>
                    <a:pt x="339115" y="274472"/>
                  </a:lnTo>
                  <a:lnTo>
                    <a:pt x="323316" y="287997"/>
                  </a:lnTo>
                  <a:lnTo>
                    <a:pt x="316166" y="295198"/>
                  </a:lnTo>
                  <a:lnTo>
                    <a:pt x="307213" y="300329"/>
                  </a:lnTo>
                  <a:lnTo>
                    <a:pt x="296722" y="303415"/>
                  </a:lnTo>
                  <a:lnTo>
                    <a:pt x="284949" y="304444"/>
                  </a:lnTo>
                  <a:lnTo>
                    <a:pt x="238379" y="304444"/>
                  </a:lnTo>
                  <a:lnTo>
                    <a:pt x="211480" y="309753"/>
                  </a:lnTo>
                  <a:lnTo>
                    <a:pt x="189738" y="324307"/>
                  </a:lnTo>
                  <a:lnTo>
                    <a:pt x="175183" y="346049"/>
                  </a:lnTo>
                  <a:lnTo>
                    <a:pt x="169875" y="372922"/>
                  </a:lnTo>
                  <a:lnTo>
                    <a:pt x="169875" y="498932"/>
                  </a:lnTo>
                  <a:lnTo>
                    <a:pt x="170434" y="509168"/>
                  </a:lnTo>
                  <a:lnTo>
                    <a:pt x="172275" y="519137"/>
                  </a:lnTo>
                  <a:lnTo>
                    <a:pt x="175653" y="528599"/>
                  </a:lnTo>
                  <a:lnTo>
                    <a:pt x="180835" y="537286"/>
                  </a:lnTo>
                  <a:lnTo>
                    <a:pt x="183578" y="542772"/>
                  </a:lnTo>
                  <a:lnTo>
                    <a:pt x="189052" y="548246"/>
                  </a:lnTo>
                  <a:lnTo>
                    <a:pt x="200012" y="553732"/>
                  </a:lnTo>
                  <a:lnTo>
                    <a:pt x="208241" y="556463"/>
                  </a:lnTo>
                  <a:lnTo>
                    <a:pt x="213715" y="561949"/>
                  </a:lnTo>
                  <a:lnTo>
                    <a:pt x="151028" y="579069"/>
                  </a:lnTo>
                  <a:lnTo>
                    <a:pt x="106857" y="624954"/>
                  </a:lnTo>
                  <a:lnTo>
                    <a:pt x="88874" y="667410"/>
                  </a:lnTo>
                  <a:lnTo>
                    <a:pt x="76022" y="711936"/>
                  </a:lnTo>
                  <a:lnTo>
                    <a:pt x="68326" y="757478"/>
                  </a:lnTo>
                  <a:lnTo>
                    <a:pt x="65760" y="803021"/>
                  </a:lnTo>
                  <a:lnTo>
                    <a:pt x="65760" y="890676"/>
                  </a:lnTo>
                  <a:lnTo>
                    <a:pt x="8216" y="890676"/>
                  </a:lnTo>
                  <a:lnTo>
                    <a:pt x="0" y="898893"/>
                  </a:lnTo>
                  <a:lnTo>
                    <a:pt x="0" y="915327"/>
                  </a:lnTo>
                  <a:lnTo>
                    <a:pt x="8216" y="923544"/>
                  </a:lnTo>
                  <a:lnTo>
                    <a:pt x="323316" y="923544"/>
                  </a:lnTo>
                  <a:lnTo>
                    <a:pt x="331533" y="915327"/>
                  </a:lnTo>
                  <a:lnTo>
                    <a:pt x="331533" y="898893"/>
                  </a:lnTo>
                  <a:lnTo>
                    <a:pt x="320573" y="890676"/>
                  </a:lnTo>
                  <a:lnTo>
                    <a:pt x="98640" y="890676"/>
                  </a:lnTo>
                  <a:lnTo>
                    <a:pt x="98640" y="803021"/>
                  </a:lnTo>
                  <a:lnTo>
                    <a:pt x="101155" y="760387"/>
                  </a:lnTo>
                  <a:lnTo>
                    <a:pt x="108559" y="718781"/>
                  </a:lnTo>
                  <a:lnTo>
                    <a:pt x="120599" y="678205"/>
                  </a:lnTo>
                  <a:lnTo>
                    <a:pt x="136994" y="638644"/>
                  </a:lnTo>
                  <a:lnTo>
                    <a:pt x="166789" y="605091"/>
                  </a:lnTo>
                  <a:lnTo>
                    <a:pt x="210972" y="592074"/>
                  </a:lnTo>
                  <a:lnTo>
                    <a:pt x="493191" y="592074"/>
                  </a:lnTo>
                  <a:lnTo>
                    <a:pt x="536168" y="588098"/>
                  </a:lnTo>
                  <a:lnTo>
                    <a:pt x="578129" y="576668"/>
                  </a:lnTo>
                  <a:lnTo>
                    <a:pt x="616623" y="559206"/>
                  </a:lnTo>
                  <a:lnTo>
                    <a:pt x="618032" y="558571"/>
                  </a:lnTo>
                  <a:lnTo>
                    <a:pt x="654850" y="534555"/>
                  </a:lnTo>
                  <a:lnTo>
                    <a:pt x="659523" y="529539"/>
                  </a:lnTo>
                  <a:lnTo>
                    <a:pt x="661365" y="523252"/>
                  </a:lnTo>
                  <a:close/>
                </a:path>
                <a:path w="1135379" h="927100">
                  <a:moveTo>
                    <a:pt x="1135189" y="128841"/>
                  </a:moveTo>
                  <a:lnTo>
                    <a:pt x="1119073" y="79171"/>
                  </a:lnTo>
                  <a:lnTo>
                    <a:pt x="1072108" y="60312"/>
                  </a:lnTo>
                  <a:lnTo>
                    <a:pt x="1025486" y="60312"/>
                  </a:lnTo>
                  <a:lnTo>
                    <a:pt x="1025486" y="57581"/>
                  </a:lnTo>
                  <a:lnTo>
                    <a:pt x="1025486" y="30162"/>
                  </a:lnTo>
                  <a:lnTo>
                    <a:pt x="1025486" y="8229"/>
                  </a:lnTo>
                  <a:lnTo>
                    <a:pt x="1017257" y="0"/>
                  </a:lnTo>
                  <a:lnTo>
                    <a:pt x="992568" y="0"/>
                  </a:lnTo>
                  <a:lnTo>
                    <a:pt x="992568" y="30162"/>
                  </a:lnTo>
                  <a:lnTo>
                    <a:pt x="992568" y="57581"/>
                  </a:lnTo>
                  <a:lnTo>
                    <a:pt x="924001" y="57581"/>
                  </a:lnTo>
                  <a:lnTo>
                    <a:pt x="924001" y="30162"/>
                  </a:lnTo>
                  <a:lnTo>
                    <a:pt x="992568" y="30162"/>
                  </a:lnTo>
                  <a:lnTo>
                    <a:pt x="992568" y="0"/>
                  </a:lnTo>
                  <a:lnTo>
                    <a:pt x="899312" y="0"/>
                  </a:lnTo>
                  <a:lnTo>
                    <a:pt x="891095" y="8229"/>
                  </a:lnTo>
                  <a:lnTo>
                    <a:pt x="891095" y="60312"/>
                  </a:lnTo>
                  <a:lnTo>
                    <a:pt x="339801" y="60312"/>
                  </a:lnTo>
                  <a:lnTo>
                    <a:pt x="339801" y="57581"/>
                  </a:lnTo>
                  <a:lnTo>
                    <a:pt x="339801" y="30162"/>
                  </a:lnTo>
                  <a:lnTo>
                    <a:pt x="339801" y="8229"/>
                  </a:lnTo>
                  <a:lnTo>
                    <a:pt x="331584" y="0"/>
                  </a:lnTo>
                  <a:lnTo>
                    <a:pt x="306895" y="0"/>
                  </a:lnTo>
                  <a:lnTo>
                    <a:pt x="306895" y="30162"/>
                  </a:lnTo>
                  <a:lnTo>
                    <a:pt x="306895" y="57581"/>
                  </a:lnTo>
                  <a:lnTo>
                    <a:pt x="238328" y="57581"/>
                  </a:lnTo>
                  <a:lnTo>
                    <a:pt x="238328" y="30162"/>
                  </a:lnTo>
                  <a:lnTo>
                    <a:pt x="306895" y="30162"/>
                  </a:lnTo>
                  <a:lnTo>
                    <a:pt x="306895" y="0"/>
                  </a:lnTo>
                  <a:lnTo>
                    <a:pt x="213639" y="0"/>
                  </a:lnTo>
                  <a:lnTo>
                    <a:pt x="205409" y="8229"/>
                  </a:lnTo>
                  <a:lnTo>
                    <a:pt x="205409" y="60312"/>
                  </a:lnTo>
                  <a:lnTo>
                    <a:pt x="167017" y="60312"/>
                  </a:lnTo>
                  <a:lnTo>
                    <a:pt x="138087" y="66103"/>
                  </a:lnTo>
                  <a:lnTo>
                    <a:pt x="114554" y="81902"/>
                  </a:lnTo>
                  <a:lnTo>
                    <a:pt x="98742" y="105422"/>
                  </a:lnTo>
                  <a:lnTo>
                    <a:pt x="92964" y="134327"/>
                  </a:lnTo>
                  <a:lnTo>
                    <a:pt x="92964" y="548284"/>
                  </a:lnTo>
                  <a:lnTo>
                    <a:pt x="101193" y="556501"/>
                  </a:lnTo>
                  <a:lnTo>
                    <a:pt x="117640" y="556501"/>
                  </a:lnTo>
                  <a:lnTo>
                    <a:pt x="125869" y="548284"/>
                  </a:lnTo>
                  <a:lnTo>
                    <a:pt x="125869" y="134327"/>
                  </a:lnTo>
                  <a:lnTo>
                    <a:pt x="129209" y="118656"/>
                  </a:lnTo>
                  <a:lnTo>
                    <a:pt x="138214" y="105549"/>
                  </a:lnTo>
                  <a:lnTo>
                    <a:pt x="151320" y="96545"/>
                  </a:lnTo>
                  <a:lnTo>
                    <a:pt x="167017" y="93205"/>
                  </a:lnTo>
                  <a:lnTo>
                    <a:pt x="1074851" y="93205"/>
                  </a:lnTo>
                  <a:lnTo>
                    <a:pt x="1088085" y="95656"/>
                  </a:lnTo>
                  <a:lnTo>
                    <a:pt x="1098499" y="102463"/>
                  </a:lnTo>
                  <a:lnTo>
                    <a:pt x="1105306" y="112877"/>
                  </a:lnTo>
                  <a:lnTo>
                    <a:pt x="1107757" y="126111"/>
                  </a:lnTo>
                  <a:lnTo>
                    <a:pt x="1107757" y="679869"/>
                  </a:lnTo>
                  <a:lnTo>
                    <a:pt x="1105306" y="693115"/>
                  </a:lnTo>
                  <a:lnTo>
                    <a:pt x="1098499" y="703516"/>
                  </a:lnTo>
                  <a:lnTo>
                    <a:pt x="1088085" y="710323"/>
                  </a:lnTo>
                  <a:lnTo>
                    <a:pt x="1074851" y="712762"/>
                  </a:lnTo>
                  <a:lnTo>
                    <a:pt x="1039190" y="712762"/>
                  </a:lnTo>
                  <a:lnTo>
                    <a:pt x="1039190" y="710031"/>
                  </a:lnTo>
                  <a:lnTo>
                    <a:pt x="1039190" y="663422"/>
                  </a:lnTo>
                  <a:lnTo>
                    <a:pt x="1039190" y="641489"/>
                  </a:lnTo>
                  <a:lnTo>
                    <a:pt x="1030973" y="633260"/>
                  </a:lnTo>
                  <a:lnTo>
                    <a:pt x="1003541" y="633260"/>
                  </a:lnTo>
                  <a:lnTo>
                    <a:pt x="1003541" y="663422"/>
                  </a:lnTo>
                  <a:lnTo>
                    <a:pt x="1003541" y="710031"/>
                  </a:lnTo>
                  <a:lnTo>
                    <a:pt x="858177" y="710031"/>
                  </a:lnTo>
                  <a:lnTo>
                    <a:pt x="858177" y="699516"/>
                  </a:lnTo>
                  <a:lnTo>
                    <a:pt x="998207" y="699516"/>
                  </a:lnTo>
                  <a:lnTo>
                    <a:pt x="998207" y="663422"/>
                  </a:lnTo>
                  <a:lnTo>
                    <a:pt x="1003541" y="663422"/>
                  </a:lnTo>
                  <a:lnTo>
                    <a:pt x="1003541" y="633260"/>
                  </a:lnTo>
                  <a:lnTo>
                    <a:pt x="833488" y="633260"/>
                  </a:lnTo>
                  <a:lnTo>
                    <a:pt x="825258" y="641489"/>
                  </a:lnTo>
                  <a:lnTo>
                    <a:pt x="825258" y="712762"/>
                  </a:lnTo>
                  <a:lnTo>
                    <a:pt x="556475" y="712762"/>
                  </a:lnTo>
                  <a:lnTo>
                    <a:pt x="619556" y="696315"/>
                  </a:lnTo>
                  <a:lnTo>
                    <a:pt x="664806" y="676097"/>
                  </a:lnTo>
                  <a:lnTo>
                    <a:pt x="701840" y="641489"/>
                  </a:lnTo>
                  <a:lnTo>
                    <a:pt x="808812" y="509905"/>
                  </a:lnTo>
                  <a:lnTo>
                    <a:pt x="811555" y="507161"/>
                  </a:lnTo>
                  <a:lnTo>
                    <a:pt x="811555" y="501675"/>
                  </a:lnTo>
                  <a:lnTo>
                    <a:pt x="814235" y="460552"/>
                  </a:lnTo>
                  <a:lnTo>
                    <a:pt x="819238" y="383794"/>
                  </a:lnTo>
                  <a:lnTo>
                    <a:pt x="819785" y="375577"/>
                  </a:lnTo>
                  <a:lnTo>
                    <a:pt x="818705" y="367017"/>
                  </a:lnTo>
                  <a:lnTo>
                    <a:pt x="815327" y="358444"/>
                  </a:lnTo>
                  <a:lnTo>
                    <a:pt x="809358" y="350901"/>
                  </a:lnTo>
                  <a:lnTo>
                    <a:pt x="800582" y="345414"/>
                  </a:lnTo>
                  <a:lnTo>
                    <a:pt x="806069" y="342671"/>
                  </a:lnTo>
                  <a:lnTo>
                    <a:pt x="808812" y="337197"/>
                  </a:lnTo>
                  <a:lnTo>
                    <a:pt x="808812" y="323481"/>
                  </a:lnTo>
                  <a:lnTo>
                    <a:pt x="800582" y="315264"/>
                  </a:lnTo>
                  <a:lnTo>
                    <a:pt x="789609" y="315264"/>
                  </a:lnTo>
                  <a:lnTo>
                    <a:pt x="789609" y="383794"/>
                  </a:lnTo>
                  <a:lnTo>
                    <a:pt x="784123" y="460552"/>
                  </a:lnTo>
                  <a:lnTo>
                    <a:pt x="775893" y="452335"/>
                  </a:lnTo>
                  <a:lnTo>
                    <a:pt x="748461" y="424916"/>
                  </a:lnTo>
                  <a:lnTo>
                    <a:pt x="789609" y="383794"/>
                  </a:lnTo>
                  <a:lnTo>
                    <a:pt x="789609" y="315264"/>
                  </a:lnTo>
                  <a:lnTo>
                    <a:pt x="710069" y="315264"/>
                  </a:lnTo>
                  <a:lnTo>
                    <a:pt x="701840" y="323481"/>
                  </a:lnTo>
                  <a:lnTo>
                    <a:pt x="701840" y="339940"/>
                  </a:lnTo>
                  <a:lnTo>
                    <a:pt x="710069" y="348157"/>
                  </a:lnTo>
                  <a:lnTo>
                    <a:pt x="770407" y="348157"/>
                  </a:lnTo>
                  <a:lnTo>
                    <a:pt x="770407" y="350901"/>
                  </a:lnTo>
                  <a:lnTo>
                    <a:pt x="707326" y="413956"/>
                  </a:lnTo>
                  <a:lnTo>
                    <a:pt x="699096" y="423087"/>
                  </a:lnTo>
                  <a:lnTo>
                    <a:pt x="690867" y="433489"/>
                  </a:lnTo>
                  <a:lnTo>
                    <a:pt x="682637" y="444411"/>
                  </a:lnTo>
                  <a:lnTo>
                    <a:pt x="674420" y="455079"/>
                  </a:lnTo>
                  <a:lnTo>
                    <a:pt x="671372" y="461251"/>
                  </a:lnTo>
                  <a:lnTo>
                    <a:pt x="670648" y="467410"/>
                  </a:lnTo>
                  <a:lnTo>
                    <a:pt x="672490" y="473583"/>
                  </a:lnTo>
                  <a:lnTo>
                    <a:pt x="677164" y="479742"/>
                  </a:lnTo>
                  <a:lnTo>
                    <a:pt x="683323" y="482790"/>
                  </a:lnTo>
                  <a:lnTo>
                    <a:pt x="689495" y="483514"/>
                  </a:lnTo>
                  <a:lnTo>
                    <a:pt x="695667" y="481672"/>
                  </a:lnTo>
                  <a:lnTo>
                    <a:pt x="701840" y="476999"/>
                  </a:lnTo>
                  <a:lnTo>
                    <a:pt x="721042" y="452335"/>
                  </a:lnTo>
                  <a:lnTo>
                    <a:pt x="770407" y="501675"/>
                  </a:lnTo>
                  <a:lnTo>
                    <a:pt x="671677" y="619556"/>
                  </a:lnTo>
                  <a:lnTo>
                    <a:pt x="641845" y="646633"/>
                  </a:lnTo>
                  <a:lnTo>
                    <a:pt x="605853" y="663422"/>
                  </a:lnTo>
                  <a:lnTo>
                    <a:pt x="342544" y="740181"/>
                  </a:lnTo>
                  <a:lnTo>
                    <a:pt x="333070" y="748411"/>
                  </a:lnTo>
                  <a:lnTo>
                    <a:pt x="332600" y="760742"/>
                  </a:lnTo>
                  <a:lnTo>
                    <a:pt x="339852" y="771029"/>
                  </a:lnTo>
                  <a:lnTo>
                    <a:pt x="353517" y="773074"/>
                  </a:lnTo>
                  <a:lnTo>
                    <a:pt x="411111" y="753884"/>
                  </a:lnTo>
                  <a:lnTo>
                    <a:pt x="411111" y="893699"/>
                  </a:lnTo>
                  <a:lnTo>
                    <a:pt x="380949" y="893699"/>
                  </a:lnTo>
                  <a:lnTo>
                    <a:pt x="372719" y="901915"/>
                  </a:lnTo>
                  <a:lnTo>
                    <a:pt x="372719" y="918375"/>
                  </a:lnTo>
                  <a:lnTo>
                    <a:pt x="380949" y="926592"/>
                  </a:lnTo>
                  <a:lnTo>
                    <a:pt x="498881" y="926592"/>
                  </a:lnTo>
                  <a:lnTo>
                    <a:pt x="507111" y="918375"/>
                  </a:lnTo>
                  <a:lnTo>
                    <a:pt x="507111" y="901915"/>
                  </a:lnTo>
                  <a:lnTo>
                    <a:pt x="498881" y="893699"/>
                  </a:lnTo>
                  <a:lnTo>
                    <a:pt x="444030" y="893699"/>
                  </a:lnTo>
                  <a:lnTo>
                    <a:pt x="444030" y="753884"/>
                  </a:lnTo>
                  <a:lnTo>
                    <a:pt x="444030" y="748398"/>
                  </a:lnTo>
                  <a:lnTo>
                    <a:pt x="1069365" y="748398"/>
                  </a:lnTo>
                  <a:lnTo>
                    <a:pt x="1094689" y="743140"/>
                  </a:lnTo>
                  <a:lnTo>
                    <a:pt x="1115644" y="728878"/>
                  </a:lnTo>
                  <a:lnTo>
                    <a:pt x="1126617" y="712762"/>
                  </a:lnTo>
                  <a:lnTo>
                    <a:pt x="1129906" y="707936"/>
                  </a:lnTo>
                  <a:lnTo>
                    <a:pt x="1135189" y="682612"/>
                  </a:lnTo>
                  <a:lnTo>
                    <a:pt x="1135189" y="128841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7206" y="3643885"/>
              <a:ext cx="123444" cy="9296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17207" y="3770379"/>
              <a:ext cx="123444" cy="9296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771133" y="3674365"/>
              <a:ext cx="329565" cy="33655"/>
            </a:xfrm>
            <a:custGeom>
              <a:avLst/>
              <a:gdLst/>
              <a:ahLst/>
              <a:cxnLst/>
              <a:rect l="l" t="t" r="r" b="b"/>
              <a:pathLst>
                <a:path w="329565" h="33654">
                  <a:moveTo>
                    <a:pt x="320954" y="0"/>
                  </a:moveTo>
                  <a:lnTo>
                    <a:pt x="8229" y="0"/>
                  </a:lnTo>
                  <a:lnTo>
                    <a:pt x="0" y="8381"/>
                  </a:lnTo>
                  <a:lnTo>
                    <a:pt x="0" y="25145"/>
                  </a:lnTo>
                  <a:lnTo>
                    <a:pt x="8229" y="33527"/>
                  </a:lnTo>
                  <a:lnTo>
                    <a:pt x="16459" y="33527"/>
                  </a:lnTo>
                  <a:lnTo>
                    <a:pt x="320954" y="33527"/>
                  </a:lnTo>
                  <a:lnTo>
                    <a:pt x="329184" y="25145"/>
                  </a:lnTo>
                  <a:lnTo>
                    <a:pt x="329184" y="8381"/>
                  </a:lnTo>
                  <a:lnTo>
                    <a:pt x="320954" y="0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5" name="object 6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36992" y="5724062"/>
            <a:ext cx="976891" cy="7006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4108" y="1744979"/>
            <a:ext cx="2146300" cy="1996439"/>
            <a:chOff x="864108" y="1744979"/>
            <a:chExt cx="2146300" cy="1996439"/>
          </a:xfrm>
        </p:grpSpPr>
        <p:sp>
          <p:nvSpPr>
            <p:cNvPr id="3" name="object 3"/>
            <p:cNvSpPr/>
            <p:nvPr/>
          </p:nvSpPr>
          <p:spPr>
            <a:xfrm>
              <a:off x="959358" y="1840229"/>
              <a:ext cx="1955800" cy="1805939"/>
            </a:xfrm>
            <a:custGeom>
              <a:avLst/>
              <a:gdLst/>
              <a:ahLst/>
              <a:cxnLst/>
              <a:rect l="l" t="t" r="r" b="b"/>
              <a:pathLst>
                <a:path w="1955800" h="1805939">
                  <a:moveTo>
                    <a:pt x="977646" y="0"/>
                  </a:moveTo>
                  <a:lnTo>
                    <a:pt x="927336" y="1174"/>
                  </a:lnTo>
                  <a:lnTo>
                    <a:pt x="877687" y="4661"/>
                  </a:lnTo>
                  <a:lnTo>
                    <a:pt x="828759" y="10404"/>
                  </a:lnTo>
                  <a:lnTo>
                    <a:pt x="780615" y="18345"/>
                  </a:lnTo>
                  <a:lnTo>
                    <a:pt x="733316" y="28428"/>
                  </a:lnTo>
                  <a:lnTo>
                    <a:pt x="686923" y="40596"/>
                  </a:lnTo>
                  <a:lnTo>
                    <a:pt x="641497" y="54792"/>
                  </a:lnTo>
                  <a:lnTo>
                    <a:pt x="597101" y="70960"/>
                  </a:lnTo>
                  <a:lnTo>
                    <a:pt x="553795" y="89043"/>
                  </a:lnTo>
                  <a:lnTo>
                    <a:pt x="511641" y="108984"/>
                  </a:lnTo>
                  <a:lnTo>
                    <a:pt x="470700" y="130727"/>
                  </a:lnTo>
                  <a:lnTo>
                    <a:pt x="431034" y="154214"/>
                  </a:lnTo>
                  <a:lnTo>
                    <a:pt x="392704" y="179389"/>
                  </a:lnTo>
                  <a:lnTo>
                    <a:pt x="355771" y="206196"/>
                  </a:lnTo>
                  <a:lnTo>
                    <a:pt x="320298" y="234577"/>
                  </a:lnTo>
                  <a:lnTo>
                    <a:pt x="286345" y="264475"/>
                  </a:lnTo>
                  <a:lnTo>
                    <a:pt x="253974" y="295835"/>
                  </a:lnTo>
                  <a:lnTo>
                    <a:pt x="223246" y="328599"/>
                  </a:lnTo>
                  <a:lnTo>
                    <a:pt x="194223" y="362711"/>
                  </a:lnTo>
                  <a:lnTo>
                    <a:pt x="166966" y="398113"/>
                  </a:lnTo>
                  <a:lnTo>
                    <a:pt x="141536" y="434749"/>
                  </a:lnTo>
                  <a:lnTo>
                    <a:pt x="117996" y="472563"/>
                  </a:lnTo>
                  <a:lnTo>
                    <a:pt x="96406" y="511497"/>
                  </a:lnTo>
                  <a:lnTo>
                    <a:pt x="76828" y="551495"/>
                  </a:lnTo>
                  <a:lnTo>
                    <a:pt x="59323" y="592500"/>
                  </a:lnTo>
                  <a:lnTo>
                    <a:pt x="43952" y="634456"/>
                  </a:lnTo>
                  <a:lnTo>
                    <a:pt x="30778" y="677305"/>
                  </a:lnTo>
                  <a:lnTo>
                    <a:pt x="19862" y="720991"/>
                  </a:lnTo>
                  <a:lnTo>
                    <a:pt x="11264" y="765457"/>
                  </a:lnTo>
                  <a:lnTo>
                    <a:pt x="5047" y="810647"/>
                  </a:lnTo>
                  <a:lnTo>
                    <a:pt x="1272" y="856503"/>
                  </a:lnTo>
                  <a:lnTo>
                    <a:pt x="0" y="902970"/>
                  </a:lnTo>
                  <a:lnTo>
                    <a:pt x="1272" y="949436"/>
                  </a:lnTo>
                  <a:lnTo>
                    <a:pt x="5047" y="995292"/>
                  </a:lnTo>
                  <a:lnTo>
                    <a:pt x="11264" y="1040482"/>
                  </a:lnTo>
                  <a:lnTo>
                    <a:pt x="19862" y="1084948"/>
                  </a:lnTo>
                  <a:lnTo>
                    <a:pt x="30778" y="1128634"/>
                  </a:lnTo>
                  <a:lnTo>
                    <a:pt x="43952" y="1171483"/>
                  </a:lnTo>
                  <a:lnTo>
                    <a:pt x="59323" y="1213439"/>
                  </a:lnTo>
                  <a:lnTo>
                    <a:pt x="76828" y="1254444"/>
                  </a:lnTo>
                  <a:lnTo>
                    <a:pt x="96406" y="1294442"/>
                  </a:lnTo>
                  <a:lnTo>
                    <a:pt x="117996" y="1333376"/>
                  </a:lnTo>
                  <a:lnTo>
                    <a:pt x="141536" y="1371190"/>
                  </a:lnTo>
                  <a:lnTo>
                    <a:pt x="166966" y="1407826"/>
                  </a:lnTo>
                  <a:lnTo>
                    <a:pt x="194223" y="1443228"/>
                  </a:lnTo>
                  <a:lnTo>
                    <a:pt x="223246" y="1477340"/>
                  </a:lnTo>
                  <a:lnTo>
                    <a:pt x="253974" y="1510104"/>
                  </a:lnTo>
                  <a:lnTo>
                    <a:pt x="286345" y="1541464"/>
                  </a:lnTo>
                  <a:lnTo>
                    <a:pt x="320298" y="1571362"/>
                  </a:lnTo>
                  <a:lnTo>
                    <a:pt x="355771" y="1599743"/>
                  </a:lnTo>
                  <a:lnTo>
                    <a:pt x="392704" y="1626550"/>
                  </a:lnTo>
                  <a:lnTo>
                    <a:pt x="431034" y="1651725"/>
                  </a:lnTo>
                  <a:lnTo>
                    <a:pt x="470700" y="1675212"/>
                  </a:lnTo>
                  <a:lnTo>
                    <a:pt x="511641" y="1696955"/>
                  </a:lnTo>
                  <a:lnTo>
                    <a:pt x="553795" y="1716896"/>
                  </a:lnTo>
                  <a:lnTo>
                    <a:pt x="597101" y="1734979"/>
                  </a:lnTo>
                  <a:lnTo>
                    <a:pt x="641497" y="1751147"/>
                  </a:lnTo>
                  <a:lnTo>
                    <a:pt x="686923" y="1765343"/>
                  </a:lnTo>
                  <a:lnTo>
                    <a:pt x="733316" y="1777511"/>
                  </a:lnTo>
                  <a:lnTo>
                    <a:pt x="780615" y="1787594"/>
                  </a:lnTo>
                  <a:lnTo>
                    <a:pt x="828759" y="1795535"/>
                  </a:lnTo>
                  <a:lnTo>
                    <a:pt x="877687" y="1801278"/>
                  </a:lnTo>
                  <a:lnTo>
                    <a:pt x="927336" y="1804765"/>
                  </a:lnTo>
                  <a:lnTo>
                    <a:pt x="977646" y="1805940"/>
                  </a:lnTo>
                  <a:lnTo>
                    <a:pt x="1027955" y="1804765"/>
                  </a:lnTo>
                  <a:lnTo>
                    <a:pt x="1077604" y="1801278"/>
                  </a:lnTo>
                  <a:lnTo>
                    <a:pt x="1126532" y="1795535"/>
                  </a:lnTo>
                  <a:lnTo>
                    <a:pt x="1174676" y="1787594"/>
                  </a:lnTo>
                  <a:lnTo>
                    <a:pt x="1221975" y="1777511"/>
                  </a:lnTo>
                  <a:lnTo>
                    <a:pt x="1268368" y="1765343"/>
                  </a:lnTo>
                  <a:lnTo>
                    <a:pt x="1313794" y="1751147"/>
                  </a:lnTo>
                  <a:lnTo>
                    <a:pt x="1358190" y="1734979"/>
                  </a:lnTo>
                  <a:lnTo>
                    <a:pt x="1401496" y="1716896"/>
                  </a:lnTo>
                  <a:lnTo>
                    <a:pt x="1443650" y="1696955"/>
                  </a:lnTo>
                  <a:lnTo>
                    <a:pt x="1484591" y="1675212"/>
                  </a:lnTo>
                  <a:lnTo>
                    <a:pt x="1524257" y="1651725"/>
                  </a:lnTo>
                  <a:lnTo>
                    <a:pt x="1562587" y="1626550"/>
                  </a:lnTo>
                  <a:lnTo>
                    <a:pt x="1599520" y="1599743"/>
                  </a:lnTo>
                  <a:lnTo>
                    <a:pt x="1634993" y="1571362"/>
                  </a:lnTo>
                  <a:lnTo>
                    <a:pt x="1668946" y="1541464"/>
                  </a:lnTo>
                  <a:lnTo>
                    <a:pt x="1701317" y="1510104"/>
                  </a:lnTo>
                  <a:lnTo>
                    <a:pt x="1732045" y="1477340"/>
                  </a:lnTo>
                  <a:lnTo>
                    <a:pt x="1761068" y="1443228"/>
                  </a:lnTo>
                  <a:lnTo>
                    <a:pt x="1788325" y="1407826"/>
                  </a:lnTo>
                  <a:lnTo>
                    <a:pt x="1813755" y="1371190"/>
                  </a:lnTo>
                  <a:lnTo>
                    <a:pt x="1837295" y="1333376"/>
                  </a:lnTo>
                  <a:lnTo>
                    <a:pt x="1858885" y="1294442"/>
                  </a:lnTo>
                  <a:lnTo>
                    <a:pt x="1878463" y="1254444"/>
                  </a:lnTo>
                  <a:lnTo>
                    <a:pt x="1895968" y="1213439"/>
                  </a:lnTo>
                  <a:lnTo>
                    <a:pt x="1911339" y="1171483"/>
                  </a:lnTo>
                  <a:lnTo>
                    <a:pt x="1924513" y="1128634"/>
                  </a:lnTo>
                  <a:lnTo>
                    <a:pt x="1935429" y="1084948"/>
                  </a:lnTo>
                  <a:lnTo>
                    <a:pt x="1944027" y="1040482"/>
                  </a:lnTo>
                  <a:lnTo>
                    <a:pt x="1950244" y="995292"/>
                  </a:lnTo>
                  <a:lnTo>
                    <a:pt x="1954019" y="949436"/>
                  </a:lnTo>
                  <a:lnTo>
                    <a:pt x="1955292" y="902970"/>
                  </a:lnTo>
                  <a:lnTo>
                    <a:pt x="1954019" y="856503"/>
                  </a:lnTo>
                  <a:lnTo>
                    <a:pt x="1950244" y="810647"/>
                  </a:lnTo>
                  <a:lnTo>
                    <a:pt x="1944027" y="765457"/>
                  </a:lnTo>
                  <a:lnTo>
                    <a:pt x="1935429" y="720991"/>
                  </a:lnTo>
                  <a:lnTo>
                    <a:pt x="1924513" y="677305"/>
                  </a:lnTo>
                  <a:lnTo>
                    <a:pt x="1911339" y="634456"/>
                  </a:lnTo>
                  <a:lnTo>
                    <a:pt x="1895968" y="592500"/>
                  </a:lnTo>
                  <a:lnTo>
                    <a:pt x="1878463" y="551495"/>
                  </a:lnTo>
                  <a:lnTo>
                    <a:pt x="1858885" y="511497"/>
                  </a:lnTo>
                  <a:lnTo>
                    <a:pt x="1837295" y="472563"/>
                  </a:lnTo>
                  <a:lnTo>
                    <a:pt x="1813755" y="434749"/>
                  </a:lnTo>
                  <a:lnTo>
                    <a:pt x="1788325" y="398113"/>
                  </a:lnTo>
                  <a:lnTo>
                    <a:pt x="1761068" y="362711"/>
                  </a:lnTo>
                  <a:lnTo>
                    <a:pt x="1732045" y="328599"/>
                  </a:lnTo>
                  <a:lnTo>
                    <a:pt x="1701317" y="295835"/>
                  </a:lnTo>
                  <a:lnTo>
                    <a:pt x="1668946" y="264475"/>
                  </a:lnTo>
                  <a:lnTo>
                    <a:pt x="1634993" y="234577"/>
                  </a:lnTo>
                  <a:lnTo>
                    <a:pt x="1599520" y="206196"/>
                  </a:lnTo>
                  <a:lnTo>
                    <a:pt x="1562587" y="179389"/>
                  </a:lnTo>
                  <a:lnTo>
                    <a:pt x="1524257" y="154214"/>
                  </a:lnTo>
                  <a:lnTo>
                    <a:pt x="1484591" y="130727"/>
                  </a:lnTo>
                  <a:lnTo>
                    <a:pt x="1443650" y="108984"/>
                  </a:lnTo>
                  <a:lnTo>
                    <a:pt x="1401496" y="89043"/>
                  </a:lnTo>
                  <a:lnTo>
                    <a:pt x="1358190" y="70960"/>
                  </a:lnTo>
                  <a:lnTo>
                    <a:pt x="1313794" y="54792"/>
                  </a:lnTo>
                  <a:lnTo>
                    <a:pt x="1268368" y="40596"/>
                  </a:lnTo>
                  <a:lnTo>
                    <a:pt x="1221975" y="28428"/>
                  </a:lnTo>
                  <a:lnTo>
                    <a:pt x="1174676" y="18345"/>
                  </a:lnTo>
                  <a:lnTo>
                    <a:pt x="1126532" y="10404"/>
                  </a:lnTo>
                  <a:lnTo>
                    <a:pt x="1077604" y="4661"/>
                  </a:lnTo>
                  <a:lnTo>
                    <a:pt x="1027955" y="1174"/>
                  </a:lnTo>
                  <a:lnTo>
                    <a:pt x="9776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9358" y="1840229"/>
              <a:ext cx="1955800" cy="1805939"/>
            </a:xfrm>
            <a:custGeom>
              <a:avLst/>
              <a:gdLst/>
              <a:ahLst/>
              <a:cxnLst/>
              <a:rect l="l" t="t" r="r" b="b"/>
              <a:pathLst>
                <a:path w="1955800" h="1805939">
                  <a:moveTo>
                    <a:pt x="0" y="902970"/>
                  </a:moveTo>
                  <a:lnTo>
                    <a:pt x="1272" y="856503"/>
                  </a:lnTo>
                  <a:lnTo>
                    <a:pt x="5047" y="810647"/>
                  </a:lnTo>
                  <a:lnTo>
                    <a:pt x="11264" y="765457"/>
                  </a:lnTo>
                  <a:lnTo>
                    <a:pt x="19862" y="720991"/>
                  </a:lnTo>
                  <a:lnTo>
                    <a:pt x="30778" y="677305"/>
                  </a:lnTo>
                  <a:lnTo>
                    <a:pt x="43952" y="634456"/>
                  </a:lnTo>
                  <a:lnTo>
                    <a:pt x="59323" y="592500"/>
                  </a:lnTo>
                  <a:lnTo>
                    <a:pt x="76828" y="551495"/>
                  </a:lnTo>
                  <a:lnTo>
                    <a:pt x="96406" y="511497"/>
                  </a:lnTo>
                  <a:lnTo>
                    <a:pt x="117996" y="472563"/>
                  </a:lnTo>
                  <a:lnTo>
                    <a:pt x="141536" y="434749"/>
                  </a:lnTo>
                  <a:lnTo>
                    <a:pt x="166966" y="398113"/>
                  </a:lnTo>
                  <a:lnTo>
                    <a:pt x="194223" y="362711"/>
                  </a:lnTo>
                  <a:lnTo>
                    <a:pt x="223246" y="328599"/>
                  </a:lnTo>
                  <a:lnTo>
                    <a:pt x="253974" y="295835"/>
                  </a:lnTo>
                  <a:lnTo>
                    <a:pt x="286345" y="264475"/>
                  </a:lnTo>
                  <a:lnTo>
                    <a:pt x="320298" y="234577"/>
                  </a:lnTo>
                  <a:lnTo>
                    <a:pt x="355771" y="206196"/>
                  </a:lnTo>
                  <a:lnTo>
                    <a:pt x="392704" y="179389"/>
                  </a:lnTo>
                  <a:lnTo>
                    <a:pt x="431034" y="154214"/>
                  </a:lnTo>
                  <a:lnTo>
                    <a:pt x="470700" y="130727"/>
                  </a:lnTo>
                  <a:lnTo>
                    <a:pt x="511641" y="108984"/>
                  </a:lnTo>
                  <a:lnTo>
                    <a:pt x="553795" y="89043"/>
                  </a:lnTo>
                  <a:lnTo>
                    <a:pt x="597101" y="70960"/>
                  </a:lnTo>
                  <a:lnTo>
                    <a:pt x="641497" y="54792"/>
                  </a:lnTo>
                  <a:lnTo>
                    <a:pt x="686923" y="40596"/>
                  </a:lnTo>
                  <a:lnTo>
                    <a:pt x="733316" y="28428"/>
                  </a:lnTo>
                  <a:lnTo>
                    <a:pt x="780615" y="18345"/>
                  </a:lnTo>
                  <a:lnTo>
                    <a:pt x="828759" y="10404"/>
                  </a:lnTo>
                  <a:lnTo>
                    <a:pt x="877687" y="4661"/>
                  </a:lnTo>
                  <a:lnTo>
                    <a:pt x="927336" y="1174"/>
                  </a:lnTo>
                  <a:lnTo>
                    <a:pt x="977646" y="0"/>
                  </a:lnTo>
                  <a:lnTo>
                    <a:pt x="1027955" y="1174"/>
                  </a:lnTo>
                  <a:lnTo>
                    <a:pt x="1077604" y="4661"/>
                  </a:lnTo>
                  <a:lnTo>
                    <a:pt x="1126532" y="10404"/>
                  </a:lnTo>
                  <a:lnTo>
                    <a:pt x="1174676" y="18345"/>
                  </a:lnTo>
                  <a:lnTo>
                    <a:pt x="1221975" y="28428"/>
                  </a:lnTo>
                  <a:lnTo>
                    <a:pt x="1268368" y="40596"/>
                  </a:lnTo>
                  <a:lnTo>
                    <a:pt x="1313794" y="54792"/>
                  </a:lnTo>
                  <a:lnTo>
                    <a:pt x="1358190" y="70960"/>
                  </a:lnTo>
                  <a:lnTo>
                    <a:pt x="1401496" y="89043"/>
                  </a:lnTo>
                  <a:lnTo>
                    <a:pt x="1443650" y="108984"/>
                  </a:lnTo>
                  <a:lnTo>
                    <a:pt x="1484591" y="130727"/>
                  </a:lnTo>
                  <a:lnTo>
                    <a:pt x="1524257" y="154214"/>
                  </a:lnTo>
                  <a:lnTo>
                    <a:pt x="1562587" y="179389"/>
                  </a:lnTo>
                  <a:lnTo>
                    <a:pt x="1599520" y="206196"/>
                  </a:lnTo>
                  <a:lnTo>
                    <a:pt x="1634993" y="234577"/>
                  </a:lnTo>
                  <a:lnTo>
                    <a:pt x="1668946" y="264475"/>
                  </a:lnTo>
                  <a:lnTo>
                    <a:pt x="1701317" y="295835"/>
                  </a:lnTo>
                  <a:lnTo>
                    <a:pt x="1732045" y="328599"/>
                  </a:lnTo>
                  <a:lnTo>
                    <a:pt x="1761068" y="362711"/>
                  </a:lnTo>
                  <a:lnTo>
                    <a:pt x="1788325" y="398113"/>
                  </a:lnTo>
                  <a:lnTo>
                    <a:pt x="1813755" y="434749"/>
                  </a:lnTo>
                  <a:lnTo>
                    <a:pt x="1837295" y="472563"/>
                  </a:lnTo>
                  <a:lnTo>
                    <a:pt x="1858885" y="511497"/>
                  </a:lnTo>
                  <a:lnTo>
                    <a:pt x="1878463" y="551495"/>
                  </a:lnTo>
                  <a:lnTo>
                    <a:pt x="1895968" y="592500"/>
                  </a:lnTo>
                  <a:lnTo>
                    <a:pt x="1911339" y="634456"/>
                  </a:lnTo>
                  <a:lnTo>
                    <a:pt x="1924513" y="677305"/>
                  </a:lnTo>
                  <a:lnTo>
                    <a:pt x="1935429" y="720991"/>
                  </a:lnTo>
                  <a:lnTo>
                    <a:pt x="1944027" y="765457"/>
                  </a:lnTo>
                  <a:lnTo>
                    <a:pt x="1950244" y="810647"/>
                  </a:lnTo>
                  <a:lnTo>
                    <a:pt x="1954019" y="856503"/>
                  </a:lnTo>
                  <a:lnTo>
                    <a:pt x="1955292" y="902970"/>
                  </a:lnTo>
                  <a:lnTo>
                    <a:pt x="1954019" y="949436"/>
                  </a:lnTo>
                  <a:lnTo>
                    <a:pt x="1950244" y="995292"/>
                  </a:lnTo>
                  <a:lnTo>
                    <a:pt x="1944027" y="1040482"/>
                  </a:lnTo>
                  <a:lnTo>
                    <a:pt x="1935429" y="1084948"/>
                  </a:lnTo>
                  <a:lnTo>
                    <a:pt x="1924513" y="1128634"/>
                  </a:lnTo>
                  <a:lnTo>
                    <a:pt x="1911339" y="1171483"/>
                  </a:lnTo>
                  <a:lnTo>
                    <a:pt x="1895968" y="1213439"/>
                  </a:lnTo>
                  <a:lnTo>
                    <a:pt x="1878463" y="1254444"/>
                  </a:lnTo>
                  <a:lnTo>
                    <a:pt x="1858885" y="1294442"/>
                  </a:lnTo>
                  <a:lnTo>
                    <a:pt x="1837295" y="1333376"/>
                  </a:lnTo>
                  <a:lnTo>
                    <a:pt x="1813755" y="1371190"/>
                  </a:lnTo>
                  <a:lnTo>
                    <a:pt x="1788325" y="1407826"/>
                  </a:lnTo>
                  <a:lnTo>
                    <a:pt x="1761068" y="1443228"/>
                  </a:lnTo>
                  <a:lnTo>
                    <a:pt x="1732045" y="1477340"/>
                  </a:lnTo>
                  <a:lnTo>
                    <a:pt x="1701317" y="1510104"/>
                  </a:lnTo>
                  <a:lnTo>
                    <a:pt x="1668946" y="1541464"/>
                  </a:lnTo>
                  <a:lnTo>
                    <a:pt x="1634993" y="1571362"/>
                  </a:lnTo>
                  <a:lnTo>
                    <a:pt x="1599520" y="1599743"/>
                  </a:lnTo>
                  <a:lnTo>
                    <a:pt x="1562587" y="1626550"/>
                  </a:lnTo>
                  <a:lnTo>
                    <a:pt x="1524257" y="1651725"/>
                  </a:lnTo>
                  <a:lnTo>
                    <a:pt x="1484591" y="1675212"/>
                  </a:lnTo>
                  <a:lnTo>
                    <a:pt x="1443650" y="1696955"/>
                  </a:lnTo>
                  <a:lnTo>
                    <a:pt x="1401496" y="1716896"/>
                  </a:lnTo>
                  <a:lnTo>
                    <a:pt x="1358190" y="1734979"/>
                  </a:lnTo>
                  <a:lnTo>
                    <a:pt x="1313794" y="1751147"/>
                  </a:lnTo>
                  <a:lnTo>
                    <a:pt x="1268368" y="1765343"/>
                  </a:lnTo>
                  <a:lnTo>
                    <a:pt x="1221975" y="1777511"/>
                  </a:lnTo>
                  <a:lnTo>
                    <a:pt x="1174676" y="1787594"/>
                  </a:lnTo>
                  <a:lnTo>
                    <a:pt x="1126532" y="1795535"/>
                  </a:lnTo>
                  <a:lnTo>
                    <a:pt x="1077604" y="1801278"/>
                  </a:lnTo>
                  <a:lnTo>
                    <a:pt x="1027955" y="1804765"/>
                  </a:lnTo>
                  <a:lnTo>
                    <a:pt x="977646" y="1805940"/>
                  </a:lnTo>
                  <a:lnTo>
                    <a:pt x="927336" y="1804765"/>
                  </a:lnTo>
                  <a:lnTo>
                    <a:pt x="877687" y="1801278"/>
                  </a:lnTo>
                  <a:lnTo>
                    <a:pt x="828759" y="1795535"/>
                  </a:lnTo>
                  <a:lnTo>
                    <a:pt x="780615" y="1787594"/>
                  </a:lnTo>
                  <a:lnTo>
                    <a:pt x="733316" y="1777511"/>
                  </a:lnTo>
                  <a:lnTo>
                    <a:pt x="686923" y="1765343"/>
                  </a:lnTo>
                  <a:lnTo>
                    <a:pt x="641497" y="1751147"/>
                  </a:lnTo>
                  <a:lnTo>
                    <a:pt x="597101" y="1734979"/>
                  </a:lnTo>
                  <a:lnTo>
                    <a:pt x="553795" y="1716896"/>
                  </a:lnTo>
                  <a:lnTo>
                    <a:pt x="511641" y="1696955"/>
                  </a:lnTo>
                  <a:lnTo>
                    <a:pt x="470700" y="1675212"/>
                  </a:lnTo>
                  <a:lnTo>
                    <a:pt x="431034" y="1651725"/>
                  </a:lnTo>
                  <a:lnTo>
                    <a:pt x="392704" y="1626550"/>
                  </a:lnTo>
                  <a:lnTo>
                    <a:pt x="355771" y="1599743"/>
                  </a:lnTo>
                  <a:lnTo>
                    <a:pt x="320298" y="1571362"/>
                  </a:lnTo>
                  <a:lnTo>
                    <a:pt x="286345" y="1541464"/>
                  </a:lnTo>
                  <a:lnTo>
                    <a:pt x="253974" y="1510104"/>
                  </a:lnTo>
                  <a:lnTo>
                    <a:pt x="223246" y="1477340"/>
                  </a:lnTo>
                  <a:lnTo>
                    <a:pt x="194223" y="1443228"/>
                  </a:lnTo>
                  <a:lnTo>
                    <a:pt x="166966" y="1407826"/>
                  </a:lnTo>
                  <a:lnTo>
                    <a:pt x="141536" y="1371190"/>
                  </a:lnTo>
                  <a:lnTo>
                    <a:pt x="117996" y="1333376"/>
                  </a:lnTo>
                  <a:lnTo>
                    <a:pt x="96406" y="1294442"/>
                  </a:lnTo>
                  <a:lnTo>
                    <a:pt x="76828" y="1254444"/>
                  </a:lnTo>
                  <a:lnTo>
                    <a:pt x="59323" y="1213439"/>
                  </a:lnTo>
                  <a:lnTo>
                    <a:pt x="43952" y="1171483"/>
                  </a:lnTo>
                  <a:lnTo>
                    <a:pt x="30778" y="1128634"/>
                  </a:lnTo>
                  <a:lnTo>
                    <a:pt x="19862" y="1084948"/>
                  </a:lnTo>
                  <a:lnTo>
                    <a:pt x="11264" y="1040482"/>
                  </a:lnTo>
                  <a:lnTo>
                    <a:pt x="5047" y="995292"/>
                  </a:lnTo>
                  <a:lnTo>
                    <a:pt x="1272" y="949436"/>
                  </a:lnTo>
                  <a:lnTo>
                    <a:pt x="0" y="902970"/>
                  </a:lnTo>
                  <a:close/>
                </a:path>
              </a:pathLst>
            </a:custGeom>
            <a:ln w="190500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634740" y="1744979"/>
            <a:ext cx="2146300" cy="1996439"/>
            <a:chOff x="3634740" y="1744979"/>
            <a:chExt cx="2146300" cy="1996439"/>
          </a:xfrm>
        </p:grpSpPr>
        <p:sp>
          <p:nvSpPr>
            <p:cNvPr id="6" name="object 6"/>
            <p:cNvSpPr/>
            <p:nvPr/>
          </p:nvSpPr>
          <p:spPr>
            <a:xfrm>
              <a:off x="3729990" y="1840229"/>
              <a:ext cx="1955800" cy="1805939"/>
            </a:xfrm>
            <a:custGeom>
              <a:avLst/>
              <a:gdLst/>
              <a:ahLst/>
              <a:cxnLst/>
              <a:rect l="l" t="t" r="r" b="b"/>
              <a:pathLst>
                <a:path w="1955800" h="1805939">
                  <a:moveTo>
                    <a:pt x="977646" y="0"/>
                  </a:moveTo>
                  <a:lnTo>
                    <a:pt x="927336" y="1174"/>
                  </a:lnTo>
                  <a:lnTo>
                    <a:pt x="877687" y="4661"/>
                  </a:lnTo>
                  <a:lnTo>
                    <a:pt x="828759" y="10404"/>
                  </a:lnTo>
                  <a:lnTo>
                    <a:pt x="780615" y="18345"/>
                  </a:lnTo>
                  <a:lnTo>
                    <a:pt x="733316" y="28428"/>
                  </a:lnTo>
                  <a:lnTo>
                    <a:pt x="686923" y="40596"/>
                  </a:lnTo>
                  <a:lnTo>
                    <a:pt x="641497" y="54792"/>
                  </a:lnTo>
                  <a:lnTo>
                    <a:pt x="597101" y="70960"/>
                  </a:lnTo>
                  <a:lnTo>
                    <a:pt x="553795" y="89043"/>
                  </a:lnTo>
                  <a:lnTo>
                    <a:pt x="511641" y="108984"/>
                  </a:lnTo>
                  <a:lnTo>
                    <a:pt x="470700" y="130727"/>
                  </a:lnTo>
                  <a:lnTo>
                    <a:pt x="431034" y="154214"/>
                  </a:lnTo>
                  <a:lnTo>
                    <a:pt x="392704" y="179389"/>
                  </a:lnTo>
                  <a:lnTo>
                    <a:pt x="355771" y="206196"/>
                  </a:lnTo>
                  <a:lnTo>
                    <a:pt x="320298" y="234577"/>
                  </a:lnTo>
                  <a:lnTo>
                    <a:pt x="286345" y="264475"/>
                  </a:lnTo>
                  <a:lnTo>
                    <a:pt x="253974" y="295835"/>
                  </a:lnTo>
                  <a:lnTo>
                    <a:pt x="223246" y="328599"/>
                  </a:lnTo>
                  <a:lnTo>
                    <a:pt x="194223" y="362711"/>
                  </a:lnTo>
                  <a:lnTo>
                    <a:pt x="166966" y="398113"/>
                  </a:lnTo>
                  <a:lnTo>
                    <a:pt x="141536" y="434749"/>
                  </a:lnTo>
                  <a:lnTo>
                    <a:pt x="117996" y="472563"/>
                  </a:lnTo>
                  <a:lnTo>
                    <a:pt x="96406" y="511497"/>
                  </a:lnTo>
                  <a:lnTo>
                    <a:pt x="76828" y="551495"/>
                  </a:lnTo>
                  <a:lnTo>
                    <a:pt x="59323" y="592500"/>
                  </a:lnTo>
                  <a:lnTo>
                    <a:pt x="43952" y="634456"/>
                  </a:lnTo>
                  <a:lnTo>
                    <a:pt x="30778" y="677305"/>
                  </a:lnTo>
                  <a:lnTo>
                    <a:pt x="19862" y="720991"/>
                  </a:lnTo>
                  <a:lnTo>
                    <a:pt x="11264" y="765457"/>
                  </a:lnTo>
                  <a:lnTo>
                    <a:pt x="5047" y="810647"/>
                  </a:lnTo>
                  <a:lnTo>
                    <a:pt x="1272" y="856503"/>
                  </a:lnTo>
                  <a:lnTo>
                    <a:pt x="0" y="902970"/>
                  </a:lnTo>
                  <a:lnTo>
                    <a:pt x="1272" y="949436"/>
                  </a:lnTo>
                  <a:lnTo>
                    <a:pt x="5047" y="995292"/>
                  </a:lnTo>
                  <a:lnTo>
                    <a:pt x="11264" y="1040482"/>
                  </a:lnTo>
                  <a:lnTo>
                    <a:pt x="19862" y="1084948"/>
                  </a:lnTo>
                  <a:lnTo>
                    <a:pt x="30778" y="1128634"/>
                  </a:lnTo>
                  <a:lnTo>
                    <a:pt x="43952" y="1171483"/>
                  </a:lnTo>
                  <a:lnTo>
                    <a:pt x="59323" y="1213439"/>
                  </a:lnTo>
                  <a:lnTo>
                    <a:pt x="76828" y="1254444"/>
                  </a:lnTo>
                  <a:lnTo>
                    <a:pt x="96406" y="1294442"/>
                  </a:lnTo>
                  <a:lnTo>
                    <a:pt x="117996" y="1333376"/>
                  </a:lnTo>
                  <a:lnTo>
                    <a:pt x="141536" y="1371190"/>
                  </a:lnTo>
                  <a:lnTo>
                    <a:pt x="166966" y="1407826"/>
                  </a:lnTo>
                  <a:lnTo>
                    <a:pt x="194223" y="1443228"/>
                  </a:lnTo>
                  <a:lnTo>
                    <a:pt x="223246" y="1477340"/>
                  </a:lnTo>
                  <a:lnTo>
                    <a:pt x="253974" y="1510104"/>
                  </a:lnTo>
                  <a:lnTo>
                    <a:pt x="286345" y="1541464"/>
                  </a:lnTo>
                  <a:lnTo>
                    <a:pt x="320298" y="1571362"/>
                  </a:lnTo>
                  <a:lnTo>
                    <a:pt x="355771" y="1599743"/>
                  </a:lnTo>
                  <a:lnTo>
                    <a:pt x="392704" y="1626550"/>
                  </a:lnTo>
                  <a:lnTo>
                    <a:pt x="431034" y="1651725"/>
                  </a:lnTo>
                  <a:lnTo>
                    <a:pt x="470700" y="1675212"/>
                  </a:lnTo>
                  <a:lnTo>
                    <a:pt x="511641" y="1696955"/>
                  </a:lnTo>
                  <a:lnTo>
                    <a:pt x="553795" y="1716896"/>
                  </a:lnTo>
                  <a:lnTo>
                    <a:pt x="597101" y="1734979"/>
                  </a:lnTo>
                  <a:lnTo>
                    <a:pt x="641497" y="1751147"/>
                  </a:lnTo>
                  <a:lnTo>
                    <a:pt x="686923" y="1765343"/>
                  </a:lnTo>
                  <a:lnTo>
                    <a:pt x="733316" y="1777511"/>
                  </a:lnTo>
                  <a:lnTo>
                    <a:pt x="780615" y="1787594"/>
                  </a:lnTo>
                  <a:lnTo>
                    <a:pt x="828759" y="1795535"/>
                  </a:lnTo>
                  <a:lnTo>
                    <a:pt x="877687" y="1801278"/>
                  </a:lnTo>
                  <a:lnTo>
                    <a:pt x="927336" y="1804765"/>
                  </a:lnTo>
                  <a:lnTo>
                    <a:pt x="977646" y="1805940"/>
                  </a:lnTo>
                  <a:lnTo>
                    <a:pt x="1027955" y="1804765"/>
                  </a:lnTo>
                  <a:lnTo>
                    <a:pt x="1077604" y="1801278"/>
                  </a:lnTo>
                  <a:lnTo>
                    <a:pt x="1126532" y="1795535"/>
                  </a:lnTo>
                  <a:lnTo>
                    <a:pt x="1174676" y="1787594"/>
                  </a:lnTo>
                  <a:lnTo>
                    <a:pt x="1221975" y="1777511"/>
                  </a:lnTo>
                  <a:lnTo>
                    <a:pt x="1268368" y="1765343"/>
                  </a:lnTo>
                  <a:lnTo>
                    <a:pt x="1313794" y="1751147"/>
                  </a:lnTo>
                  <a:lnTo>
                    <a:pt x="1358190" y="1734979"/>
                  </a:lnTo>
                  <a:lnTo>
                    <a:pt x="1401496" y="1716896"/>
                  </a:lnTo>
                  <a:lnTo>
                    <a:pt x="1443650" y="1696955"/>
                  </a:lnTo>
                  <a:lnTo>
                    <a:pt x="1484591" y="1675212"/>
                  </a:lnTo>
                  <a:lnTo>
                    <a:pt x="1524257" y="1651725"/>
                  </a:lnTo>
                  <a:lnTo>
                    <a:pt x="1562587" y="1626550"/>
                  </a:lnTo>
                  <a:lnTo>
                    <a:pt x="1599520" y="1599743"/>
                  </a:lnTo>
                  <a:lnTo>
                    <a:pt x="1634993" y="1571362"/>
                  </a:lnTo>
                  <a:lnTo>
                    <a:pt x="1668946" y="1541464"/>
                  </a:lnTo>
                  <a:lnTo>
                    <a:pt x="1701317" y="1510104"/>
                  </a:lnTo>
                  <a:lnTo>
                    <a:pt x="1732045" y="1477340"/>
                  </a:lnTo>
                  <a:lnTo>
                    <a:pt x="1761068" y="1443228"/>
                  </a:lnTo>
                  <a:lnTo>
                    <a:pt x="1788325" y="1407826"/>
                  </a:lnTo>
                  <a:lnTo>
                    <a:pt x="1813755" y="1371190"/>
                  </a:lnTo>
                  <a:lnTo>
                    <a:pt x="1837295" y="1333376"/>
                  </a:lnTo>
                  <a:lnTo>
                    <a:pt x="1858885" y="1294442"/>
                  </a:lnTo>
                  <a:lnTo>
                    <a:pt x="1878463" y="1254444"/>
                  </a:lnTo>
                  <a:lnTo>
                    <a:pt x="1895968" y="1213439"/>
                  </a:lnTo>
                  <a:lnTo>
                    <a:pt x="1911339" y="1171483"/>
                  </a:lnTo>
                  <a:lnTo>
                    <a:pt x="1924513" y="1128634"/>
                  </a:lnTo>
                  <a:lnTo>
                    <a:pt x="1935429" y="1084948"/>
                  </a:lnTo>
                  <a:lnTo>
                    <a:pt x="1944027" y="1040482"/>
                  </a:lnTo>
                  <a:lnTo>
                    <a:pt x="1950244" y="995292"/>
                  </a:lnTo>
                  <a:lnTo>
                    <a:pt x="1954019" y="949436"/>
                  </a:lnTo>
                  <a:lnTo>
                    <a:pt x="1955292" y="902970"/>
                  </a:lnTo>
                  <a:lnTo>
                    <a:pt x="1954019" y="856503"/>
                  </a:lnTo>
                  <a:lnTo>
                    <a:pt x="1950244" y="810647"/>
                  </a:lnTo>
                  <a:lnTo>
                    <a:pt x="1944027" y="765457"/>
                  </a:lnTo>
                  <a:lnTo>
                    <a:pt x="1935429" y="720991"/>
                  </a:lnTo>
                  <a:lnTo>
                    <a:pt x="1924513" y="677305"/>
                  </a:lnTo>
                  <a:lnTo>
                    <a:pt x="1911339" y="634456"/>
                  </a:lnTo>
                  <a:lnTo>
                    <a:pt x="1895968" y="592500"/>
                  </a:lnTo>
                  <a:lnTo>
                    <a:pt x="1878463" y="551495"/>
                  </a:lnTo>
                  <a:lnTo>
                    <a:pt x="1858885" y="511497"/>
                  </a:lnTo>
                  <a:lnTo>
                    <a:pt x="1837295" y="472563"/>
                  </a:lnTo>
                  <a:lnTo>
                    <a:pt x="1813755" y="434749"/>
                  </a:lnTo>
                  <a:lnTo>
                    <a:pt x="1788325" y="398113"/>
                  </a:lnTo>
                  <a:lnTo>
                    <a:pt x="1761068" y="362711"/>
                  </a:lnTo>
                  <a:lnTo>
                    <a:pt x="1732045" y="328599"/>
                  </a:lnTo>
                  <a:lnTo>
                    <a:pt x="1701317" y="295835"/>
                  </a:lnTo>
                  <a:lnTo>
                    <a:pt x="1668946" y="264475"/>
                  </a:lnTo>
                  <a:lnTo>
                    <a:pt x="1634993" y="234577"/>
                  </a:lnTo>
                  <a:lnTo>
                    <a:pt x="1599520" y="206196"/>
                  </a:lnTo>
                  <a:lnTo>
                    <a:pt x="1562587" y="179389"/>
                  </a:lnTo>
                  <a:lnTo>
                    <a:pt x="1524257" y="154214"/>
                  </a:lnTo>
                  <a:lnTo>
                    <a:pt x="1484591" y="130727"/>
                  </a:lnTo>
                  <a:lnTo>
                    <a:pt x="1443650" y="108984"/>
                  </a:lnTo>
                  <a:lnTo>
                    <a:pt x="1401496" y="89043"/>
                  </a:lnTo>
                  <a:lnTo>
                    <a:pt x="1358190" y="70960"/>
                  </a:lnTo>
                  <a:lnTo>
                    <a:pt x="1313794" y="54792"/>
                  </a:lnTo>
                  <a:lnTo>
                    <a:pt x="1268368" y="40596"/>
                  </a:lnTo>
                  <a:lnTo>
                    <a:pt x="1221975" y="28428"/>
                  </a:lnTo>
                  <a:lnTo>
                    <a:pt x="1174676" y="18345"/>
                  </a:lnTo>
                  <a:lnTo>
                    <a:pt x="1126532" y="10404"/>
                  </a:lnTo>
                  <a:lnTo>
                    <a:pt x="1077604" y="4661"/>
                  </a:lnTo>
                  <a:lnTo>
                    <a:pt x="1027955" y="1174"/>
                  </a:lnTo>
                  <a:lnTo>
                    <a:pt x="9776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29990" y="1840229"/>
              <a:ext cx="1955800" cy="1805939"/>
            </a:xfrm>
            <a:custGeom>
              <a:avLst/>
              <a:gdLst/>
              <a:ahLst/>
              <a:cxnLst/>
              <a:rect l="l" t="t" r="r" b="b"/>
              <a:pathLst>
                <a:path w="1955800" h="1805939">
                  <a:moveTo>
                    <a:pt x="0" y="902970"/>
                  </a:moveTo>
                  <a:lnTo>
                    <a:pt x="1272" y="856503"/>
                  </a:lnTo>
                  <a:lnTo>
                    <a:pt x="5047" y="810647"/>
                  </a:lnTo>
                  <a:lnTo>
                    <a:pt x="11264" y="765457"/>
                  </a:lnTo>
                  <a:lnTo>
                    <a:pt x="19862" y="720991"/>
                  </a:lnTo>
                  <a:lnTo>
                    <a:pt x="30778" y="677305"/>
                  </a:lnTo>
                  <a:lnTo>
                    <a:pt x="43952" y="634456"/>
                  </a:lnTo>
                  <a:lnTo>
                    <a:pt x="59323" y="592500"/>
                  </a:lnTo>
                  <a:lnTo>
                    <a:pt x="76828" y="551495"/>
                  </a:lnTo>
                  <a:lnTo>
                    <a:pt x="96406" y="511497"/>
                  </a:lnTo>
                  <a:lnTo>
                    <a:pt x="117996" y="472563"/>
                  </a:lnTo>
                  <a:lnTo>
                    <a:pt x="141536" y="434749"/>
                  </a:lnTo>
                  <a:lnTo>
                    <a:pt x="166966" y="398113"/>
                  </a:lnTo>
                  <a:lnTo>
                    <a:pt x="194223" y="362711"/>
                  </a:lnTo>
                  <a:lnTo>
                    <a:pt x="223246" y="328599"/>
                  </a:lnTo>
                  <a:lnTo>
                    <a:pt x="253974" y="295835"/>
                  </a:lnTo>
                  <a:lnTo>
                    <a:pt x="286345" y="264475"/>
                  </a:lnTo>
                  <a:lnTo>
                    <a:pt x="320298" y="234577"/>
                  </a:lnTo>
                  <a:lnTo>
                    <a:pt x="355771" y="206196"/>
                  </a:lnTo>
                  <a:lnTo>
                    <a:pt x="392704" y="179389"/>
                  </a:lnTo>
                  <a:lnTo>
                    <a:pt x="431034" y="154214"/>
                  </a:lnTo>
                  <a:lnTo>
                    <a:pt x="470700" y="130727"/>
                  </a:lnTo>
                  <a:lnTo>
                    <a:pt x="511641" y="108984"/>
                  </a:lnTo>
                  <a:lnTo>
                    <a:pt x="553795" y="89043"/>
                  </a:lnTo>
                  <a:lnTo>
                    <a:pt x="597101" y="70960"/>
                  </a:lnTo>
                  <a:lnTo>
                    <a:pt x="641497" y="54792"/>
                  </a:lnTo>
                  <a:lnTo>
                    <a:pt x="686923" y="40596"/>
                  </a:lnTo>
                  <a:lnTo>
                    <a:pt x="733316" y="28428"/>
                  </a:lnTo>
                  <a:lnTo>
                    <a:pt x="780615" y="18345"/>
                  </a:lnTo>
                  <a:lnTo>
                    <a:pt x="828759" y="10404"/>
                  </a:lnTo>
                  <a:lnTo>
                    <a:pt x="877687" y="4661"/>
                  </a:lnTo>
                  <a:lnTo>
                    <a:pt x="927336" y="1174"/>
                  </a:lnTo>
                  <a:lnTo>
                    <a:pt x="977646" y="0"/>
                  </a:lnTo>
                  <a:lnTo>
                    <a:pt x="1027955" y="1174"/>
                  </a:lnTo>
                  <a:lnTo>
                    <a:pt x="1077604" y="4661"/>
                  </a:lnTo>
                  <a:lnTo>
                    <a:pt x="1126532" y="10404"/>
                  </a:lnTo>
                  <a:lnTo>
                    <a:pt x="1174676" y="18345"/>
                  </a:lnTo>
                  <a:lnTo>
                    <a:pt x="1221975" y="28428"/>
                  </a:lnTo>
                  <a:lnTo>
                    <a:pt x="1268368" y="40596"/>
                  </a:lnTo>
                  <a:lnTo>
                    <a:pt x="1313794" y="54792"/>
                  </a:lnTo>
                  <a:lnTo>
                    <a:pt x="1358190" y="70960"/>
                  </a:lnTo>
                  <a:lnTo>
                    <a:pt x="1401496" y="89043"/>
                  </a:lnTo>
                  <a:lnTo>
                    <a:pt x="1443650" y="108984"/>
                  </a:lnTo>
                  <a:lnTo>
                    <a:pt x="1484591" y="130727"/>
                  </a:lnTo>
                  <a:lnTo>
                    <a:pt x="1524257" y="154214"/>
                  </a:lnTo>
                  <a:lnTo>
                    <a:pt x="1562587" y="179389"/>
                  </a:lnTo>
                  <a:lnTo>
                    <a:pt x="1599520" y="206196"/>
                  </a:lnTo>
                  <a:lnTo>
                    <a:pt x="1634993" y="234577"/>
                  </a:lnTo>
                  <a:lnTo>
                    <a:pt x="1668946" y="264475"/>
                  </a:lnTo>
                  <a:lnTo>
                    <a:pt x="1701317" y="295835"/>
                  </a:lnTo>
                  <a:lnTo>
                    <a:pt x="1732045" y="328599"/>
                  </a:lnTo>
                  <a:lnTo>
                    <a:pt x="1761068" y="362711"/>
                  </a:lnTo>
                  <a:lnTo>
                    <a:pt x="1788325" y="398113"/>
                  </a:lnTo>
                  <a:lnTo>
                    <a:pt x="1813755" y="434749"/>
                  </a:lnTo>
                  <a:lnTo>
                    <a:pt x="1837295" y="472563"/>
                  </a:lnTo>
                  <a:lnTo>
                    <a:pt x="1858885" y="511497"/>
                  </a:lnTo>
                  <a:lnTo>
                    <a:pt x="1878463" y="551495"/>
                  </a:lnTo>
                  <a:lnTo>
                    <a:pt x="1895968" y="592500"/>
                  </a:lnTo>
                  <a:lnTo>
                    <a:pt x="1911339" y="634456"/>
                  </a:lnTo>
                  <a:lnTo>
                    <a:pt x="1924513" y="677305"/>
                  </a:lnTo>
                  <a:lnTo>
                    <a:pt x="1935429" y="720991"/>
                  </a:lnTo>
                  <a:lnTo>
                    <a:pt x="1944027" y="765457"/>
                  </a:lnTo>
                  <a:lnTo>
                    <a:pt x="1950244" y="810647"/>
                  </a:lnTo>
                  <a:lnTo>
                    <a:pt x="1954019" y="856503"/>
                  </a:lnTo>
                  <a:lnTo>
                    <a:pt x="1955292" y="902970"/>
                  </a:lnTo>
                  <a:lnTo>
                    <a:pt x="1954019" y="949436"/>
                  </a:lnTo>
                  <a:lnTo>
                    <a:pt x="1950244" y="995292"/>
                  </a:lnTo>
                  <a:lnTo>
                    <a:pt x="1944027" y="1040482"/>
                  </a:lnTo>
                  <a:lnTo>
                    <a:pt x="1935429" y="1084948"/>
                  </a:lnTo>
                  <a:lnTo>
                    <a:pt x="1924513" y="1128634"/>
                  </a:lnTo>
                  <a:lnTo>
                    <a:pt x="1911339" y="1171483"/>
                  </a:lnTo>
                  <a:lnTo>
                    <a:pt x="1895968" y="1213439"/>
                  </a:lnTo>
                  <a:lnTo>
                    <a:pt x="1878463" y="1254444"/>
                  </a:lnTo>
                  <a:lnTo>
                    <a:pt x="1858885" y="1294442"/>
                  </a:lnTo>
                  <a:lnTo>
                    <a:pt x="1837295" y="1333376"/>
                  </a:lnTo>
                  <a:lnTo>
                    <a:pt x="1813755" y="1371190"/>
                  </a:lnTo>
                  <a:lnTo>
                    <a:pt x="1788325" y="1407826"/>
                  </a:lnTo>
                  <a:lnTo>
                    <a:pt x="1761068" y="1443228"/>
                  </a:lnTo>
                  <a:lnTo>
                    <a:pt x="1732045" y="1477340"/>
                  </a:lnTo>
                  <a:lnTo>
                    <a:pt x="1701317" y="1510104"/>
                  </a:lnTo>
                  <a:lnTo>
                    <a:pt x="1668946" y="1541464"/>
                  </a:lnTo>
                  <a:lnTo>
                    <a:pt x="1634993" y="1571362"/>
                  </a:lnTo>
                  <a:lnTo>
                    <a:pt x="1599520" y="1599743"/>
                  </a:lnTo>
                  <a:lnTo>
                    <a:pt x="1562587" y="1626550"/>
                  </a:lnTo>
                  <a:lnTo>
                    <a:pt x="1524257" y="1651725"/>
                  </a:lnTo>
                  <a:lnTo>
                    <a:pt x="1484591" y="1675212"/>
                  </a:lnTo>
                  <a:lnTo>
                    <a:pt x="1443650" y="1696955"/>
                  </a:lnTo>
                  <a:lnTo>
                    <a:pt x="1401496" y="1716896"/>
                  </a:lnTo>
                  <a:lnTo>
                    <a:pt x="1358190" y="1734979"/>
                  </a:lnTo>
                  <a:lnTo>
                    <a:pt x="1313794" y="1751147"/>
                  </a:lnTo>
                  <a:lnTo>
                    <a:pt x="1268368" y="1765343"/>
                  </a:lnTo>
                  <a:lnTo>
                    <a:pt x="1221975" y="1777511"/>
                  </a:lnTo>
                  <a:lnTo>
                    <a:pt x="1174676" y="1787594"/>
                  </a:lnTo>
                  <a:lnTo>
                    <a:pt x="1126532" y="1795535"/>
                  </a:lnTo>
                  <a:lnTo>
                    <a:pt x="1077604" y="1801278"/>
                  </a:lnTo>
                  <a:lnTo>
                    <a:pt x="1027955" y="1804765"/>
                  </a:lnTo>
                  <a:lnTo>
                    <a:pt x="977646" y="1805940"/>
                  </a:lnTo>
                  <a:lnTo>
                    <a:pt x="927336" y="1804765"/>
                  </a:lnTo>
                  <a:lnTo>
                    <a:pt x="877687" y="1801278"/>
                  </a:lnTo>
                  <a:lnTo>
                    <a:pt x="828759" y="1795535"/>
                  </a:lnTo>
                  <a:lnTo>
                    <a:pt x="780615" y="1787594"/>
                  </a:lnTo>
                  <a:lnTo>
                    <a:pt x="733316" y="1777511"/>
                  </a:lnTo>
                  <a:lnTo>
                    <a:pt x="686923" y="1765343"/>
                  </a:lnTo>
                  <a:lnTo>
                    <a:pt x="641497" y="1751147"/>
                  </a:lnTo>
                  <a:lnTo>
                    <a:pt x="597101" y="1734979"/>
                  </a:lnTo>
                  <a:lnTo>
                    <a:pt x="553795" y="1716896"/>
                  </a:lnTo>
                  <a:lnTo>
                    <a:pt x="511641" y="1696955"/>
                  </a:lnTo>
                  <a:lnTo>
                    <a:pt x="470700" y="1675212"/>
                  </a:lnTo>
                  <a:lnTo>
                    <a:pt x="431034" y="1651725"/>
                  </a:lnTo>
                  <a:lnTo>
                    <a:pt x="392704" y="1626550"/>
                  </a:lnTo>
                  <a:lnTo>
                    <a:pt x="355771" y="1599743"/>
                  </a:lnTo>
                  <a:lnTo>
                    <a:pt x="320298" y="1571362"/>
                  </a:lnTo>
                  <a:lnTo>
                    <a:pt x="286345" y="1541464"/>
                  </a:lnTo>
                  <a:lnTo>
                    <a:pt x="253974" y="1510104"/>
                  </a:lnTo>
                  <a:lnTo>
                    <a:pt x="223246" y="1477340"/>
                  </a:lnTo>
                  <a:lnTo>
                    <a:pt x="194223" y="1443228"/>
                  </a:lnTo>
                  <a:lnTo>
                    <a:pt x="166966" y="1407826"/>
                  </a:lnTo>
                  <a:lnTo>
                    <a:pt x="141536" y="1371190"/>
                  </a:lnTo>
                  <a:lnTo>
                    <a:pt x="117996" y="1333376"/>
                  </a:lnTo>
                  <a:lnTo>
                    <a:pt x="96406" y="1294442"/>
                  </a:lnTo>
                  <a:lnTo>
                    <a:pt x="76828" y="1254444"/>
                  </a:lnTo>
                  <a:lnTo>
                    <a:pt x="59323" y="1213439"/>
                  </a:lnTo>
                  <a:lnTo>
                    <a:pt x="43952" y="1171483"/>
                  </a:lnTo>
                  <a:lnTo>
                    <a:pt x="30778" y="1128634"/>
                  </a:lnTo>
                  <a:lnTo>
                    <a:pt x="19862" y="1084948"/>
                  </a:lnTo>
                  <a:lnTo>
                    <a:pt x="11264" y="1040482"/>
                  </a:lnTo>
                  <a:lnTo>
                    <a:pt x="5047" y="995292"/>
                  </a:lnTo>
                  <a:lnTo>
                    <a:pt x="1272" y="949436"/>
                  </a:lnTo>
                  <a:lnTo>
                    <a:pt x="0" y="902970"/>
                  </a:lnTo>
                  <a:close/>
                </a:path>
              </a:pathLst>
            </a:custGeom>
            <a:ln w="190500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400800" y="1744979"/>
            <a:ext cx="2146300" cy="1996439"/>
            <a:chOff x="6400800" y="1744979"/>
            <a:chExt cx="2146300" cy="1996439"/>
          </a:xfrm>
        </p:grpSpPr>
        <p:sp>
          <p:nvSpPr>
            <p:cNvPr id="9" name="object 9"/>
            <p:cNvSpPr/>
            <p:nvPr/>
          </p:nvSpPr>
          <p:spPr>
            <a:xfrm>
              <a:off x="6496050" y="1840229"/>
              <a:ext cx="1955800" cy="1805939"/>
            </a:xfrm>
            <a:custGeom>
              <a:avLst/>
              <a:gdLst/>
              <a:ahLst/>
              <a:cxnLst/>
              <a:rect l="l" t="t" r="r" b="b"/>
              <a:pathLst>
                <a:path w="1955800" h="1805939">
                  <a:moveTo>
                    <a:pt x="977646" y="0"/>
                  </a:moveTo>
                  <a:lnTo>
                    <a:pt x="927336" y="1174"/>
                  </a:lnTo>
                  <a:lnTo>
                    <a:pt x="877687" y="4661"/>
                  </a:lnTo>
                  <a:lnTo>
                    <a:pt x="828759" y="10404"/>
                  </a:lnTo>
                  <a:lnTo>
                    <a:pt x="780615" y="18345"/>
                  </a:lnTo>
                  <a:lnTo>
                    <a:pt x="733316" y="28428"/>
                  </a:lnTo>
                  <a:lnTo>
                    <a:pt x="686923" y="40596"/>
                  </a:lnTo>
                  <a:lnTo>
                    <a:pt x="641497" y="54792"/>
                  </a:lnTo>
                  <a:lnTo>
                    <a:pt x="597101" y="70960"/>
                  </a:lnTo>
                  <a:lnTo>
                    <a:pt x="553795" y="89043"/>
                  </a:lnTo>
                  <a:lnTo>
                    <a:pt x="511641" y="108984"/>
                  </a:lnTo>
                  <a:lnTo>
                    <a:pt x="470700" y="130727"/>
                  </a:lnTo>
                  <a:lnTo>
                    <a:pt x="431034" y="154214"/>
                  </a:lnTo>
                  <a:lnTo>
                    <a:pt x="392704" y="179389"/>
                  </a:lnTo>
                  <a:lnTo>
                    <a:pt x="355771" y="206196"/>
                  </a:lnTo>
                  <a:lnTo>
                    <a:pt x="320298" y="234577"/>
                  </a:lnTo>
                  <a:lnTo>
                    <a:pt x="286345" y="264475"/>
                  </a:lnTo>
                  <a:lnTo>
                    <a:pt x="253974" y="295835"/>
                  </a:lnTo>
                  <a:lnTo>
                    <a:pt x="223246" y="328599"/>
                  </a:lnTo>
                  <a:lnTo>
                    <a:pt x="194223" y="362711"/>
                  </a:lnTo>
                  <a:lnTo>
                    <a:pt x="166966" y="398113"/>
                  </a:lnTo>
                  <a:lnTo>
                    <a:pt x="141536" y="434749"/>
                  </a:lnTo>
                  <a:lnTo>
                    <a:pt x="117996" y="472563"/>
                  </a:lnTo>
                  <a:lnTo>
                    <a:pt x="96406" y="511497"/>
                  </a:lnTo>
                  <a:lnTo>
                    <a:pt x="76828" y="551495"/>
                  </a:lnTo>
                  <a:lnTo>
                    <a:pt x="59323" y="592500"/>
                  </a:lnTo>
                  <a:lnTo>
                    <a:pt x="43952" y="634456"/>
                  </a:lnTo>
                  <a:lnTo>
                    <a:pt x="30778" y="677305"/>
                  </a:lnTo>
                  <a:lnTo>
                    <a:pt x="19862" y="720991"/>
                  </a:lnTo>
                  <a:lnTo>
                    <a:pt x="11264" y="765457"/>
                  </a:lnTo>
                  <a:lnTo>
                    <a:pt x="5047" y="810647"/>
                  </a:lnTo>
                  <a:lnTo>
                    <a:pt x="1272" y="856503"/>
                  </a:lnTo>
                  <a:lnTo>
                    <a:pt x="0" y="902970"/>
                  </a:lnTo>
                  <a:lnTo>
                    <a:pt x="1272" y="949436"/>
                  </a:lnTo>
                  <a:lnTo>
                    <a:pt x="5047" y="995292"/>
                  </a:lnTo>
                  <a:lnTo>
                    <a:pt x="11264" y="1040482"/>
                  </a:lnTo>
                  <a:lnTo>
                    <a:pt x="19862" y="1084948"/>
                  </a:lnTo>
                  <a:lnTo>
                    <a:pt x="30778" y="1128634"/>
                  </a:lnTo>
                  <a:lnTo>
                    <a:pt x="43952" y="1171483"/>
                  </a:lnTo>
                  <a:lnTo>
                    <a:pt x="59323" y="1213439"/>
                  </a:lnTo>
                  <a:lnTo>
                    <a:pt x="76828" y="1254444"/>
                  </a:lnTo>
                  <a:lnTo>
                    <a:pt x="96406" y="1294442"/>
                  </a:lnTo>
                  <a:lnTo>
                    <a:pt x="117996" y="1333376"/>
                  </a:lnTo>
                  <a:lnTo>
                    <a:pt x="141536" y="1371190"/>
                  </a:lnTo>
                  <a:lnTo>
                    <a:pt x="166966" y="1407826"/>
                  </a:lnTo>
                  <a:lnTo>
                    <a:pt x="194223" y="1443228"/>
                  </a:lnTo>
                  <a:lnTo>
                    <a:pt x="223246" y="1477340"/>
                  </a:lnTo>
                  <a:lnTo>
                    <a:pt x="253974" y="1510104"/>
                  </a:lnTo>
                  <a:lnTo>
                    <a:pt x="286345" y="1541464"/>
                  </a:lnTo>
                  <a:lnTo>
                    <a:pt x="320298" y="1571362"/>
                  </a:lnTo>
                  <a:lnTo>
                    <a:pt x="355771" y="1599743"/>
                  </a:lnTo>
                  <a:lnTo>
                    <a:pt x="392704" y="1626550"/>
                  </a:lnTo>
                  <a:lnTo>
                    <a:pt x="431034" y="1651725"/>
                  </a:lnTo>
                  <a:lnTo>
                    <a:pt x="470700" y="1675212"/>
                  </a:lnTo>
                  <a:lnTo>
                    <a:pt x="511641" y="1696955"/>
                  </a:lnTo>
                  <a:lnTo>
                    <a:pt x="553795" y="1716896"/>
                  </a:lnTo>
                  <a:lnTo>
                    <a:pt x="597101" y="1734979"/>
                  </a:lnTo>
                  <a:lnTo>
                    <a:pt x="641497" y="1751147"/>
                  </a:lnTo>
                  <a:lnTo>
                    <a:pt x="686923" y="1765343"/>
                  </a:lnTo>
                  <a:lnTo>
                    <a:pt x="733316" y="1777511"/>
                  </a:lnTo>
                  <a:lnTo>
                    <a:pt x="780615" y="1787594"/>
                  </a:lnTo>
                  <a:lnTo>
                    <a:pt x="828759" y="1795535"/>
                  </a:lnTo>
                  <a:lnTo>
                    <a:pt x="877687" y="1801278"/>
                  </a:lnTo>
                  <a:lnTo>
                    <a:pt x="927336" y="1804765"/>
                  </a:lnTo>
                  <a:lnTo>
                    <a:pt x="977646" y="1805940"/>
                  </a:lnTo>
                  <a:lnTo>
                    <a:pt x="1027955" y="1804765"/>
                  </a:lnTo>
                  <a:lnTo>
                    <a:pt x="1077604" y="1801278"/>
                  </a:lnTo>
                  <a:lnTo>
                    <a:pt x="1126532" y="1795535"/>
                  </a:lnTo>
                  <a:lnTo>
                    <a:pt x="1174676" y="1787594"/>
                  </a:lnTo>
                  <a:lnTo>
                    <a:pt x="1221975" y="1777511"/>
                  </a:lnTo>
                  <a:lnTo>
                    <a:pt x="1268368" y="1765343"/>
                  </a:lnTo>
                  <a:lnTo>
                    <a:pt x="1313794" y="1751147"/>
                  </a:lnTo>
                  <a:lnTo>
                    <a:pt x="1358190" y="1734979"/>
                  </a:lnTo>
                  <a:lnTo>
                    <a:pt x="1401496" y="1716896"/>
                  </a:lnTo>
                  <a:lnTo>
                    <a:pt x="1443650" y="1696955"/>
                  </a:lnTo>
                  <a:lnTo>
                    <a:pt x="1484591" y="1675212"/>
                  </a:lnTo>
                  <a:lnTo>
                    <a:pt x="1524257" y="1651725"/>
                  </a:lnTo>
                  <a:lnTo>
                    <a:pt x="1562587" y="1626550"/>
                  </a:lnTo>
                  <a:lnTo>
                    <a:pt x="1599520" y="1599743"/>
                  </a:lnTo>
                  <a:lnTo>
                    <a:pt x="1634993" y="1571362"/>
                  </a:lnTo>
                  <a:lnTo>
                    <a:pt x="1668946" y="1541464"/>
                  </a:lnTo>
                  <a:lnTo>
                    <a:pt x="1701317" y="1510104"/>
                  </a:lnTo>
                  <a:lnTo>
                    <a:pt x="1732045" y="1477340"/>
                  </a:lnTo>
                  <a:lnTo>
                    <a:pt x="1761068" y="1443228"/>
                  </a:lnTo>
                  <a:lnTo>
                    <a:pt x="1788325" y="1407826"/>
                  </a:lnTo>
                  <a:lnTo>
                    <a:pt x="1813755" y="1371190"/>
                  </a:lnTo>
                  <a:lnTo>
                    <a:pt x="1837295" y="1333376"/>
                  </a:lnTo>
                  <a:lnTo>
                    <a:pt x="1858885" y="1294442"/>
                  </a:lnTo>
                  <a:lnTo>
                    <a:pt x="1878463" y="1254444"/>
                  </a:lnTo>
                  <a:lnTo>
                    <a:pt x="1895968" y="1213439"/>
                  </a:lnTo>
                  <a:lnTo>
                    <a:pt x="1911339" y="1171483"/>
                  </a:lnTo>
                  <a:lnTo>
                    <a:pt x="1924513" y="1128634"/>
                  </a:lnTo>
                  <a:lnTo>
                    <a:pt x="1935429" y="1084948"/>
                  </a:lnTo>
                  <a:lnTo>
                    <a:pt x="1944027" y="1040482"/>
                  </a:lnTo>
                  <a:lnTo>
                    <a:pt x="1950244" y="995292"/>
                  </a:lnTo>
                  <a:lnTo>
                    <a:pt x="1954019" y="949436"/>
                  </a:lnTo>
                  <a:lnTo>
                    <a:pt x="1955292" y="902970"/>
                  </a:lnTo>
                  <a:lnTo>
                    <a:pt x="1954019" y="856503"/>
                  </a:lnTo>
                  <a:lnTo>
                    <a:pt x="1950244" y="810647"/>
                  </a:lnTo>
                  <a:lnTo>
                    <a:pt x="1944027" y="765457"/>
                  </a:lnTo>
                  <a:lnTo>
                    <a:pt x="1935429" y="720991"/>
                  </a:lnTo>
                  <a:lnTo>
                    <a:pt x="1924513" y="677305"/>
                  </a:lnTo>
                  <a:lnTo>
                    <a:pt x="1911339" y="634456"/>
                  </a:lnTo>
                  <a:lnTo>
                    <a:pt x="1895968" y="592500"/>
                  </a:lnTo>
                  <a:lnTo>
                    <a:pt x="1878463" y="551495"/>
                  </a:lnTo>
                  <a:lnTo>
                    <a:pt x="1858885" y="511497"/>
                  </a:lnTo>
                  <a:lnTo>
                    <a:pt x="1837295" y="472563"/>
                  </a:lnTo>
                  <a:lnTo>
                    <a:pt x="1813755" y="434749"/>
                  </a:lnTo>
                  <a:lnTo>
                    <a:pt x="1788325" y="398113"/>
                  </a:lnTo>
                  <a:lnTo>
                    <a:pt x="1761068" y="362711"/>
                  </a:lnTo>
                  <a:lnTo>
                    <a:pt x="1732045" y="328599"/>
                  </a:lnTo>
                  <a:lnTo>
                    <a:pt x="1701317" y="295835"/>
                  </a:lnTo>
                  <a:lnTo>
                    <a:pt x="1668946" y="264475"/>
                  </a:lnTo>
                  <a:lnTo>
                    <a:pt x="1634993" y="234577"/>
                  </a:lnTo>
                  <a:lnTo>
                    <a:pt x="1599520" y="206196"/>
                  </a:lnTo>
                  <a:lnTo>
                    <a:pt x="1562587" y="179389"/>
                  </a:lnTo>
                  <a:lnTo>
                    <a:pt x="1524257" y="154214"/>
                  </a:lnTo>
                  <a:lnTo>
                    <a:pt x="1484591" y="130727"/>
                  </a:lnTo>
                  <a:lnTo>
                    <a:pt x="1443650" y="108984"/>
                  </a:lnTo>
                  <a:lnTo>
                    <a:pt x="1401496" y="89043"/>
                  </a:lnTo>
                  <a:lnTo>
                    <a:pt x="1358190" y="70960"/>
                  </a:lnTo>
                  <a:lnTo>
                    <a:pt x="1313794" y="54792"/>
                  </a:lnTo>
                  <a:lnTo>
                    <a:pt x="1268368" y="40596"/>
                  </a:lnTo>
                  <a:lnTo>
                    <a:pt x="1221975" y="28428"/>
                  </a:lnTo>
                  <a:lnTo>
                    <a:pt x="1174676" y="18345"/>
                  </a:lnTo>
                  <a:lnTo>
                    <a:pt x="1126532" y="10404"/>
                  </a:lnTo>
                  <a:lnTo>
                    <a:pt x="1077604" y="4661"/>
                  </a:lnTo>
                  <a:lnTo>
                    <a:pt x="1027955" y="1174"/>
                  </a:lnTo>
                  <a:lnTo>
                    <a:pt x="9776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96050" y="1840229"/>
              <a:ext cx="1955800" cy="1805939"/>
            </a:xfrm>
            <a:custGeom>
              <a:avLst/>
              <a:gdLst/>
              <a:ahLst/>
              <a:cxnLst/>
              <a:rect l="l" t="t" r="r" b="b"/>
              <a:pathLst>
                <a:path w="1955800" h="1805939">
                  <a:moveTo>
                    <a:pt x="0" y="902970"/>
                  </a:moveTo>
                  <a:lnTo>
                    <a:pt x="1272" y="856503"/>
                  </a:lnTo>
                  <a:lnTo>
                    <a:pt x="5047" y="810647"/>
                  </a:lnTo>
                  <a:lnTo>
                    <a:pt x="11264" y="765457"/>
                  </a:lnTo>
                  <a:lnTo>
                    <a:pt x="19862" y="720991"/>
                  </a:lnTo>
                  <a:lnTo>
                    <a:pt x="30778" y="677305"/>
                  </a:lnTo>
                  <a:lnTo>
                    <a:pt x="43952" y="634456"/>
                  </a:lnTo>
                  <a:lnTo>
                    <a:pt x="59323" y="592500"/>
                  </a:lnTo>
                  <a:lnTo>
                    <a:pt x="76828" y="551495"/>
                  </a:lnTo>
                  <a:lnTo>
                    <a:pt x="96406" y="511497"/>
                  </a:lnTo>
                  <a:lnTo>
                    <a:pt x="117996" y="472563"/>
                  </a:lnTo>
                  <a:lnTo>
                    <a:pt x="141536" y="434749"/>
                  </a:lnTo>
                  <a:lnTo>
                    <a:pt x="166966" y="398113"/>
                  </a:lnTo>
                  <a:lnTo>
                    <a:pt x="194223" y="362711"/>
                  </a:lnTo>
                  <a:lnTo>
                    <a:pt x="223246" y="328599"/>
                  </a:lnTo>
                  <a:lnTo>
                    <a:pt x="253974" y="295835"/>
                  </a:lnTo>
                  <a:lnTo>
                    <a:pt x="286345" y="264475"/>
                  </a:lnTo>
                  <a:lnTo>
                    <a:pt x="320298" y="234577"/>
                  </a:lnTo>
                  <a:lnTo>
                    <a:pt x="355771" y="206196"/>
                  </a:lnTo>
                  <a:lnTo>
                    <a:pt x="392704" y="179389"/>
                  </a:lnTo>
                  <a:lnTo>
                    <a:pt x="431034" y="154214"/>
                  </a:lnTo>
                  <a:lnTo>
                    <a:pt x="470700" y="130727"/>
                  </a:lnTo>
                  <a:lnTo>
                    <a:pt x="511641" y="108984"/>
                  </a:lnTo>
                  <a:lnTo>
                    <a:pt x="553795" y="89043"/>
                  </a:lnTo>
                  <a:lnTo>
                    <a:pt x="597101" y="70960"/>
                  </a:lnTo>
                  <a:lnTo>
                    <a:pt x="641497" y="54792"/>
                  </a:lnTo>
                  <a:lnTo>
                    <a:pt x="686923" y="40596"/>
                  </a:lnTo>
                  <a:lnTo>
                    <a:pt x="733316" y="28428"/>
                  </a:lnTo>
                  <a:lnTo>
                    <a:pt x="780615" y="18345"/>
                  </a:lnTo>
                  <a:lnTo>
                    <a:pt x="828759" y="10404"/>
                  </a:lnTo>
                  <a:lnTo>
                    <a:pt x="877687" y="4661"/>
                  </a:lnTo>
                  <a:lnTo>
                    <a:pt x="927336" y="1174"/>
                  </a:lnTo>
                  <a:lnTo>
                    <a:pt x="977646" y="0"/>
                  </a:lnTo>
                  <a:lnTo>
                    <a:pt x="1027955" y="1174"/>
                  </a:lnTo>
                  <a:lnTo>
                    <a:pt x="1077604" y="4661"/>
                  </a:lnTo>
                  <a:lnTo>
                    <a:pt x="1126532" y="10404"/>
                  </a:lnTo>
                  <a:lnTo>
                    <a:pt x="1174676" y="18345"/>
                  </a:lnTo>
                  <a:lnTo>
                    <a:pt x="1221975" y="28428"/>
                  </a:lnTo>
                  <a:lnTo>
                    <a:pt x="1268368" y="40596"/>
                  </a:lnTo>
                  <a:lnTo>
                    <a:pt x="1313794" y="54792"/>
                  </a:lnTo>
                  <a:lnTo>
                    <a:pt x="1358190" y="70960"/>
                  </a:lnTo>
                  <a:lnTo>
                    <a:pt x="1401496" y="89043"/>
                  </a:lnTo>
                  <a:lnTo>
                    <a:pt x="1443650" y="108984"/>
                  </a:lnTo>
                  <a:lnTo>
                    <a:pt x="1484591" y="130727"/>
                  </a:lnTo>
                  <a:lnTo>
                    <a:pt x="1524257" y="154214"/>
                  </a:lnTo>
                  <a:lnTo>
                    <a:pt x="1562587" y="179389"/>
                  </a:lnTo>
                  <a:lnTo>
                    <a:pt x="1599520" y="206196"/>
                  </a:lnTo>
                  <a:lnTo>
                    <a:pt x="1634993" y="234577"/>
                  </a:lnTo>
                  <a:lnTo>
                    <a:pt x="1668946" y="264475"/>
                  </a:lnTo>
                  <a:lnTo>
                    <a:pt x="1701317" y="295835"/>
                  </a:lnTo>
                  <a:lnTo>
                    <a:pt x="1732045" y="328599"/>
                  </a:lnTo>
                  <a:lnTo>
                    <a:pt x="1761068" y="362711"/>
                  </a:lnTo>
                  <a:lnTo>
                    <a:pt x="1788325" y="398113"/>
                  </a:lnTo>
                  <a:lnTo>
                    <a:pt x="1813755" y="434749"/>
                  </a:lnTo>
                  <a:lnTo>
                    <a:pt x="1837295" y="472563"/>
                  </a:lnTo>
                  <a:lnTo>
                    <a:pt x="1858885" y="511497"/>
                  </a:lnTo>
                  <a:lnTo>
                    <a:pt x="1878463" y="551495"/>
                  </a:lnTo>
                  <a:lnTo>
                    <a:pt x="1895968" y="592500"/>
                  </a:lnTo>
                  <a:lnTo>
                    <a:pt x="1911339" y="634456"/>
                  </a:lnTo>
                  <a:lnTo>
                    <a:pt x="1924513" y="677305"/>
                  </a:lnTo>
                  <a:lnTo>
                    <a:pt x="1935429" y="720991"/>
                  </a:lnTo>
                  <a:lnTo>
                    <a:pt x="1944027" y="765457"/>
                  </a:lnTo>
                  <a:lnTo>
                    <a:pt x="1950244" y="810647"/>
                  </a:lnTo>
                  <a:lnTo>
                    <a:pt x="1954019" y="856503"/>
                  </a:lnTo>
                  <a:lnTo>
                    <a:pt x="1955292" y="902970"/>
                  </a:lnTo>
                  <a:lnTo>
                    <a:pt x="1954019" y="949436"/>
                  </a:lnTo>
                  <a:lnTo>
                    <a:pt x="1950244" y="995292"/>
                  </a:lnTo>
                  <a:lnTo>
                    <a:pt x="1944027" y="1040482"/>
                  </a:lnTo>
                  <a:lnTo>
                    <a:pt x="1935429" y="1084948"/>
                  </a:lnTo>
                  <a:lnTo>
                    <a:pt x="1924513" y="1128634"/>
                  </a:lnTo>
                  <a:lnTo>
                    <a:pt x="1911339" y="1171483"/>
                  </a:lnTo>
                  <a:lnTo>
                    <a:pt x="1895968" y="1213439"/>
                  </a:lnTo>
                  <a:lnTo>
                    <a:pt x="1878463" y="1254444"/>
                  </a:lnTo>
                  <a:lnTo>
                    <a:pt x="1858885" y="1294442"/>
                  </a:lnTo>
                  <a:lnTo>
                    <a:pt x="1837295" y="1333376"/>
                  </a:lnTo>
                  <a:lnTo>
                    <a:pt x="1813755" y="1371190"/>
                  </a:lnTo>
                  <a:lnTo>
                    <a:pt x="1788325" y="1407826"/>
                  </a:lnTo>
                  <a:lnTo>
                    <a:pt x="1761068" y="1443228"/>
                  </a:lnTo>
                  <a:lnTo>
                    <a:pt x="1732045" y="1477340"/>
                  </a:lnTo>
                  <a:lnTo>
                    <a:pt x="1701317" y="1510104"/>
                  </a:lnTo>
                  <a:lnTo>
                    <a:pt x="1668946" y="1541464"/>
                  </a:lnTo>
                  <a:lnTo>
                    <a:pt x="1634993" y="1571362"/>
                  </a:lnTo>
                  <a:lnTo>
                    <a:pt x="1599520" y="1599743"/>
                  </a:lnTo>
                  <a:lnTo>
                    <a:pt x="1562587" y="1626550"/>
                  </a:lnTo>
                  <a:lnTo>
                    <a:pt x="1524257" y="1651725"/>
                  </a:lnTo>
                  <a:lnTo>
                    <a:pt x="1484591" y="1675212"/>
                  </a:lnTo>
                  <a:lnTo>
                    <a:pt x="1443650" y="1696955"/>
                  </a:lnTo>
                  <a:lnTo>
                    <a:pt x="1401496" y="1716896"/>
                  </a:lnTo>
                  <a:lnTo>
                    <a:pt x="1358190" y="1734979"/>
                  </a:lnTo>
                  <a:lnTo>
                    <a:pt x="1313794" y="1751147"/>
                  </a:lnTo>
                  <a:lnTo>
                    <a:pt x="1268368" y="1765343"/>
                  </a:lnTo>
                  <a:lnTo>
                    <a:pt x="1221975" y="1777511"/>
                  </a:lnTo>
                  <a:lnTo>
                    <a:pt x="1174676" y="1787594"/>
                  </a:lnTo>
                  <a:lnTo>
                    <a:pt x="1126532" y="1795535"/>
                  </a:lnTo>
                  <a:lnTo>
                    <a:pt x="1077604" y="1801278"/>
                  </a:lnTo>
                  <a:lnTo>
                    <a:pt x="1027955" y="1804765"/>
                  </a:lnTo>
                  <a:lnTo>
                    <a:pt x="977646" y="1805940"/>
                  </a:lnTo>
                  <a:lnTo>
                    <a:pt x="927336" y="1804765"/>
                  </a:lnTo>
                  <a:lnTo>
                    <a:pt x="877687" y="1801278"/>
                  </a:lnTo>
                  <a:lnTo>
                    <a:pt x="828759" y="1795535"/>
                  </a:lnTo>
                  <a:lnTo>
                    <a:pt x="780615" y="1787594"/>
                  </a:lnTo>
                  <a:lnTo>
                    <a:pt x="733316" y="1777511"/>
                  </a:lnTo>
                  <a:lnTo>
                    <a:pt x="686923" y="1765343"/>
                  </a:lnTo>
                  <a:lnTo>
                    <a:pt x="641497" y="1751147"/>
                  </a:lnTo>
                  <a:lnTo>
                    <a:pt x="597101" y="1734979"/>
                  </a:lnTo>
                  <a:lnTo>
                    <a:pt x="553795" y="1716896"/>
                  </a:lnTo>
                  <a:lnTo>
                    <a:pt x="511641" y="1696955"/>
                  </a:lnTo>
                  <a:lnTo>
                    <a:pt x="470700" y="1675212"/>
                  </a:lnTo>
                  <a:lnTo>
                    <a:pt x="431034" y="1651725"/>
                  </a:lnTo>
                  <a:lnTo>
                    <a:pt x="392704" y="1626550"/>
                  </a:lnTo>
                  <a:lnTo>
                    <a:pt x="355771" y="1599743"/>
                  </a:lnTo>
                  <a:lnTo>
                    <a:pt x="320298" y="1571362"/>
                  </a:lnTo>
                  <a:lnTo>
                    <a:pt x="286345" y="1541464"/>
                  </a:lnTo>
                  <a:lnTo>
                    <a:pt x="253974" y="1510104"/>
                  </a:lnTo>
                  <a:lnTo>
                    <a:pt x="223246" y="1477340"/>
                  </a:lnTo>
                  <a:lnTo>
                    <a:pt x="194223" y="1443228"/>
                  </a:lnTo>
                  <a:lnTo>
                    <a:pt x="166966" y="1407826"/>
                  </a:lnTo>
                  <a:lnTo>
                    <a:pt x="141536" y="1371190"/>
                  </a:lnTo>
                  <a:lnTo>
                    <a:pt x="117996" y="1333376"/>
                  </a:lnTo>
                  <a:lnTo>
                    <a:pt x="96406" y="1294442"/>
                  </a:lnTo>
                  <a:lnTo>
                    <a:pt x="76828" y="1254444"/>
                  </a:lnTo>
                  <a:lnTo>
                    <a:pt x="59323" y="1213439"/>
                  </a:lnTo>
                  <a:lnTo>
                    <a:pt x="43952" y="1171483"/>
                  </a:lnTo>
                  <a:lnTo>
                    <a:pt x="30778" y="1128634"/>
                  </a:lnTo>
                  <a:lnTo>
                    <a:pt x="19862" y="1084948"/>
                  </a:lnTo>
                  <a:lnTo>
                    <a:pt x="11264" y="1040482"/>
                  </a:lnTo>
                  <a:lnTo>
                    <a:pt x="5047" y="995292"/>
                  </a:lnTo>
                  <a:lnTo>
                    <a:pt x="1272" y="949436"/>
                  </a:lnTo>
                  <a:lnTo>
                    <a:pt x="0" y="902970"/>
                  </a:lnTo>
                  <a:close/>
                </a:path>
              </a:pathLst>
            </a:custGeom>
            <a:ln w="190500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169906" y="1744979"/>
            <a:ext cx="2147570" cy="1996439"/>
            <a:chOff x="9169906" y="1744979"/>
            <a:chExt cx="2147570" cy="1996439"/>
          </a:xfrm>
        </p:grpSpPr>
        <p:sp>
          <p:nvSpPr>
            <p:cNvPr id="12" name="object 12"/>
            <p:cNvSpPr/>
            <p:nvPr/>
          </p:nvSpPr>
          <p:spPr>
            <a:xfrm>
              <a:off x="9265158" y="1840229"/>
              <a:ext cx="1957070" cy="1805939"/>
            </a:xfrm>
            <a:custGeom>
              <a:avLst/>
              <a:gdLst/>
              <a:ahLst/>
              <a:cxnLst/>
              <a:rect l="l" t="t" r="r" b="b"/>
              <a:pathLst>
                <a:path w="1957070" h="1805939">
                  <a:moveTo>
                    <a:pt x="978408" y="0"/>
                  </a:moveTo>
                  <a:lnTo>
                    <a:pt x="928059" y="1174"/>
                  </a:lnTo>
                  <a:lnTo>
                    <a:pt x="878371" y="4661"/>
                  </a:lnTo>
                  <a:lnTo>
                    <a:pt x="829406" y="10404"/>
                  </a:lnTo>
                  <a:lnTo>
                    <a:pt x="781224" y="18345"/>
                  </a:lnTo>
                  <a:lnTo>
                    <a:pt x="733888" y="28428"/>
                  </a:lnTo>
                  <a:lnTo>
                    <a:pt x="687459" y="40596"/>
                  </a:lnTo>
                  <a:lnTo>
                    <a:pt x="641998" y="54792"/>
                  </a:lnTo>
                  <a:lnTo>
                    <a:pt x="597567" y="70960"/>
                  </a:lnTo>
                  <a:lnTo>
                    <a:pt x="554227" y="89043"/>
                  </a:lnTo>
                  <a:lnTo>
                    <a:pt x="512040" y="108984"/>
                  </a:lnTo>
                  <a:lnTo>
                    <a:pt x="471067" y="130727"/>
                  </a:lnTo>
                  <a:lnTo>
                    <a:pt x="431370" y="154214"/>
                  </a:lnTo>
                  <a:lnTo>
                    <a:pt x="393010" y="179389"/>
                  </a:lnTo>
                  <a:lnTo>
                    <a:pt x="356049" y="206196"/>
                  </a:lnTo>
                  <a:lnTo>
                    <a:pt x="320548" y="234577"/>
                  </a:lnTo>
                  <a:lnTo>
                    <a:pt x="286569" y="264475"/>
                  </a:lnTo>
                  <a:lnTo>
                    <a:pt x="254172" y="295835"/>
                  </a:lnTo>
                  <a:lnTo>
                    <a:pt x="223420" y="328599"/>
                  </a:lnTo>
                  <a:lnTo>
                    <a:pt x="194375" y="362711"/>
                  </a:lnTo>
                  <a:lnTo>
                    <a:pt x="167096" y="398113"/>
                  </a:lnTo>
                  <a:lnTo>
                    <a:pt x="141647" y="434749"/>
                  </a:lnTo>
                  <a:lnTo>
                    <a:pt x="118088" y="472563"/>
                  </a:lnTo>
                  <a:lnTo>
                    <a:pt x="96481" y="511497"/>
                  </a:lnTo>
                  <a:lnTo>
                    <a:pt x="76888" y="551495"/>
                  </a:lnTo>
                  <a:lnTo>
                    <a:pt x="59369" y="592500"/>
                  </a:lnTo>
                  <a:lnTo>
                    <a:pt x="43987" y="634456"/>
                  </a:lnTo>
                  <a:lnTo>
                    <a:pt x="30802" y="677305"/>
                  </a:lnTo>
                  <a:lnTo>
                    <a:pt x="19877" y="720991"/>
                  </a:lnTo>
                  <a:lnTo>
                    <a:pt x="11273" y="765457"/>
                  </a:lnTo>
                  <a:lnTo>
                    <a:pt x="5051" y="810647"/>
                  </a:lnTo>
                  <a:lnTo>
                    <a:pt x="1273" y="856503"/>
                  </a:lnTo>
                  <a:lnTo>
                    <a:pt x="0" y="902970"/>
                  </a:lnTo>
                  <a:lnTo>
                    <a:pt x="1273" y="949436"/>
                  </a:lnTo>
                  <a:lnTo>
                    <a:pt x="5051" y="995292"/>
                  </a:lnTo>
                  <a:lnTo>
                    <a:pt x="11273" y="1040482"/>
                  </a:lnTo>
                  <a:lnTo>
                    <a:pt x="19877" y="1084948"/>
                  </a:lnTo>
                  <a:lnTo>
                    <a:pt x="30802" y="1128634"/>
                  </a:lnTo>
                  <a:lnTo>
                    <a:pt x="43987" y="1171483"/>
                  </a:lnTo>
                  <a:lnTo>
                    <a:pt x="59369" y="1213439"/>
                  </a:lnTo>
                  <a:lnTo>
                    <a:pt x="76888" y="1254444"/>
                  </a:lnTo>
                  <a:lnTo>
                    <a:pt x="96481" y="1294442"/>
                  </a:lnTo>
                  <a:lnTo>
                    <a:pt x="118088" y="1333376"/>
                  </a:lnTo>
                  <a:lnTo>
                    <a:pt x="141647" y="1371190"/>
                  </a:lnTo>
                  <a:lnTo>
                    <a:pt x="167096" y="1407826"/>
                  </a:lnTo>
                  <a:lnTo>
                    <a:pt x="194375" y="1443228"/>
                  </a:lnTo>
                  <a:lnTo>
                    <a:pt x="223420" y="1477340"/>
                  </a:lnTo>
                  <a:lnTo>
                    <a:pt x="254172" y="1510104"/>
                  </a:lnTo>
                  <a:lnTo>
                    <a:pt x="286569" y="1541464"/>
                  </a:lnTo>
                  <a:lnTo>
                    <a:pt x="320548" y="1571362"/>
                  </a:lnTo>
                  <a:lnTo>
                    <a:pt x="356049" y="1599743"/>
                  </a:lnTo>
                  <a:lnTo>
                    <a:pt x="393010" y="1626550"/>
                  </a:lnTo>
                  <a:lnTo>
                    <a:pt x="431370" y="1651725"/>
                  </a:lnTo>
                  <a:lnTo>
                    <a:pt x="471067" y="1675212"/>
                  </a:lnTo>
                  <a:lnTo>
                    <a:pt x="512040" y="1696955"/>
                  </a:lnTo>
                  <a:lnTo>
                    <a:pt x="554227" y="1716896"/>
                  </a:lnTo>
                  <a:lnTo>
                    <a:pt x="597567" y="1734979"/>
                  </a:lnTo>
                  <a:lnTo>
                    <a:pt x="641998" y="1751147"/>
                  </a:lnTo>
                  <a:lnTo>
                    <a:pt x="687459" y="1765343"/>
                  </a:lnTo>
                  <a:lnTo>
                    <a:pt x="733888" y="1777511"/>
                  </a:lnTo>
                  <a:lnTo>
                    <a:pt x="781224" y="1787594"/>
                  </a:lnTo>
                  <a:lnTo>
                    <a:pt x="829406" y="1795535"/>
                  </a:lnTo>
                  <a:lnTo>
                    <a:pt x="878371" y="1801278"/>
                  </a:lnTo>
                  <a:lnTo>
                    <a:pt x="928059" y="1804765"/>
                  </a:lnTo>
                  <a:lnTo>
                    <a:pt x="978408" y="1805940"/>
                  </a:lnTo>
                  <a:lnTo>
                    <a:pt x="1028756" y="1804765"/>
                  </a:lnTo>
                  <a:lnTo>
                    <a:pt x="1078444" y="1801278"/>
                  </a:lnTo>
                  <a:lnTo>
                    <a:pt x="1127409" y="1795535"/>
                  </a:lnTo>
                  <a:lnTo>
                    <a:pt x="1175591" y="1787594"/>
                  </a:lnTo>
                  <a:lnTo>
                    <a:pt x="1222927" y="1777511"/>
                  </a:lnTo>
                  <a:lnTo>
                    <a:pt x="1269356" y="1765343"/>
                  </a:lnTo>
                  <a:lnTo>
                    <a:pt x="1314817" y="1751147"/>
                  </a:lnTo>
                  <a:lnTo>
                    <a:pt x="1359248" y="1734979"/>
                  </a:lnTo>
                  <a:lnTo>
                    <a:pt x="1402588" y="1716896"/>
                  </a:lnTo>
                  <a:lnTo>
                    <a:pt x="1444775" y="1696955"/>
                  </a:lnTo>
                  <a:lnTo>
                    <a:pt x="1485748" y="1675212"/>
                  </a:lnTo>
                  <a:lnTo>
                    <a:pt x="1525445" y="1651725"/>
                  </a:lnTo>
                  <a:lnTo>
                    <a:pt x="1563805" y="1626550"/>
                  </a:lnTo>
                  <a:lnTo>
                    <a:pt x="1600766" y="1599743"/>
                  </a:lnTo>
                  <a:lnTo>
                    <a:pt x="1636267" y="1571362"/>
                  </a:lnTo>
                  <a:lnTo>
                    <a:pt x="1670246" y="1541464"/>
                  </a:lnTo>
                  <a:lnTo>
                    <a:pt x="1702643" y="1510104"/>
                  </a:lnTo>
                  <a:lnTo>
                    <a:pt x="1733395" y="1477340"/>
                  </a:lnTo>
                  <a:lnTo>
                    <a:pt x="1762440" y="1443228"/>
                  </a:lnTo>
                  <a:lnTo>
                    <a:pt x="1789719" y="1407826"/>
                  </a:lnTo>
                  <a:lnTo>
                    <a:pt x="1815168" y="1371190"/>
                  </a:lnTo>
                  <a:lnTo>
                    <a:pt x="1838727" y="1333376"/>
                  </a:lnTo>
                  <a:lnTo>
                    <a:pt x="1860334" y="1294442"/>
                  </a:lnTo>
                  <a:lnTo>
                    <a:pt x="1879927" y="1254444"/>
                  </a:lnTo>
                  <a:lnTo>
                    <a:pt x="1897446" y="1213439"/>
                  </a:lnTo>
                  <a:lnTo>
                    <a:pt x="1912828" y="1171483"/>
                  </a:lnTo>
                  <a:lnTo>
                    <a:pt x="1926013" y="1128634"/>
                  </a:lnTo>
                  <a:lnTo>
                    <a:pt x="1936938" y="1084948"/>
                  </a:lnTo>
                  <a:lnTo>
                    <a:pt x="1945542" y="1040482"/>
                  </a:lnTo>
                  <a:lnTo>
                    <a:pt x="1951764" y="995292"/>
                  </a:lnTo>
                  <a:lnTo>
                    <a:pt x="1955542" y="949436"/>
                  </a:lnTo>
                  <a:lnTo>
                    <a:pt x="1956816" y="902970"/>
                  </a:lnTo>
                  <a:lnTo>
                    <a:pt x="1955542" y="856503"/>
                  </a:lnTo>
                  <a:lnTo>
                    <a:pt x="1951764" y="810647"/>
                  </a:lnTo>
                  <a:lnTo>
                    <a:pt x="1945542" y="765457"/>
                  </a:lnTo>
                  <a:lnTo>
                    <a:pt x="1936938" y="720991"/>
                  </a:lnTo>
                  <a:lnTo>
                    <a:pt x="1926013" y="677305"/>
                  </a:lnTo>
                  <a:lnTo>
                    <a:pt x="1912828" y="634456"/>
                  </a:lnTo>
                  <a:lnTo>
                    <a:pt x="1897446" y="592500"/>
                  </a:lnTo>
                  <a:lnTo>
                    <a:pt x="1879927" y="551495"/>
                  </a:lnTo>
                  <a:lnTo>
                    <a:pt x="1860334" y="511497"/>
                  </a:lnTo>
                  <a:lnTo>
                    <a:pt x="1838727" y="472563"/>
                  </a:lnTo>
                  <a:lnTo>
                    <a:pt x="1815168" y="434749"/>
                  </a:lnTo>
                  <a:lnTo>
                    <a:pt x="1789719" y="398113"/>
                  </a:lnTo>
                  <a:lnTo>
                    <a:pt x="1762440" y="362711"/>
                  </a:lnTo>
                  <a:lnTo>
                    <a:pt x="1733395" y="328599"/>
                  </a:lnTo>
                  <a:lnTo>
                    <a:pt x="1702643" y="295835"/>
                  </a:lnTo>
                  <a:lnTo>
                    <a:pt x="1670246" y="264475"/>
                  </a:lnTo>
                  <a:lnTo>
                    <a:pt x="1636267" y="234577"/>
                  </a:lnTo>
                  <a:lnTo>
                    <a:pt x="1600766" y="206196"/>
                  </a:lnTo>
                  <a:lnTo>
                    <a:pt x="1563805" y="179389"/>
                  </a:lnTo>
                  <a:lnTo>
                    <a:pt x="1525445" y="154214"/>
                  </a:lnTo>
                  <a:lnTo>
                    <a:pt x="1485748" y="130727"/>
                  </a:lnTo>
                  <a:lnTo>
                    <a:pt x="1444775" y="108984"/>
                  </a:lnTo>
                  <a:lnTo>
                    <a:pt x="1402588" y="89043"/>
                  </a:lnTo>
                  <a:lnTo>
                    <a:pt x="1359248" y="70960"/>
                  </a:lnTo>
                  <a:lnTo>
                    <a:pt x="1314817" y="54792"/>
                  </a:lnTo>
                  <a:lnTo>
                    <a:pt x="1269356" y="40596"/>
                  </a:lnTo>
                  <a:lnTo>
                    <a:pt x="1222927" y="28428"/>
                  </a:lnTo>
                  <a:lnTo>
                    <a:pt x="1175591" y="18345"/>
                  </a:lnTo>
                  <a:lnTo>
                    <a:pt x="1127409" y="10404"/>
                  </a:lnTo>
                  <a:lnTo>
                    <a:pt x="1078444" y="4661"/>
                  </a:lnTo>
                  <a:lnTo>
                    <a:pt x="1028756" y="1174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65156" y="1840229"/>
              <a:ext cx="1957070" cy="1805939"/>
            </a:xfrm>
            <a:custGeom>
              <a:avLst/>
              <a:gdLst/>
              <a:ahLst/>
              <a:cxnLst/>
              <a:rect l="l" t="t" r="r" b="b"/>
              <a:pathLst>
                <a:path w="1957070" h="1805939">
                  <a:moveTo>
                    <a:pt x="0" y="902970"/>
                  </a:moveTo>
                  <a:lnTo>
                    <a:pt x="1273" y="856503"/>
                  </a:lnTo>
                  <a:lnTo>
                    <a:pt x="5051" y="810647"/>
                  </a:lnTo>
                  <a:lnTo>
                    <a:pt x="11273" y="765457"/>
                  </a:lnTo>
                  <a:lnTo>
                    <a:pt x="19877" y="720991"/>
                  </a:lnTo>
                  <a:lnTo>
                    <a:pt x="30802" y="677305"/>
                  </a:lnTo>
                  <a:lnTo>
                    <a:pt x="43987" y="634456"/>
                  </a:lnTo>
                  <a:lnTo>
                    <a:pt x="59369" y="592500"/>
                  </a:lnTo>
                  <a:lnTo>
                    <a:pt x="76888" y="551495"/>
                  </a:lnTo>
                  <a:lnTo>
                    <a:pt x="96481" y="511497"/>
                  </a:lnTo>
                  <a:lnTo>
                    <a:pt x="118088" y="472563"/>
                  </a:lnTo>
                  <a:lnTo>
                    <a:pt x="141647" y="434749"/>
                  </a:lnTo>
                  <a:lnTo>
                    <a:pt x="167096" y="398113"/>
                  </a:lnTo>
                  <a:lnTo>
                    <a:pt x="194375" y="362711"/>
                  </a:lnTo>
                  <a:lnTo>
                    <a:pt x="223420" y="328599"/>
                  </a:lnTo>
                  <a:lnTo>
                    <a:pt x="254172" y="295835"/>
                  </a:lnTo>
                  <a:lnTo>
                    <a:pt x="286569" y="264475"/>
                  </a:lnTo>
                  <a:lnTo>
                    <a:pt x="320548" y="234577"/>
                  </a:lnTo>
                  <a:lnTo>
                    <a:pt x="356049" y="206196"/>
                  </a:lnTo>
                  <a:lnTo>
                    <a:pt x="393010" y="179389"/>
                  </a:lnTo>
                  <a:lnTo>
                    <a:pt x="431370" y="154214"/>
                  </a:lnTo>
                  <a:lnTo>
                    <a:pt x="471067" y="130727"/>
                  </a:lnTo>
                  <a:lnTo>
                    <a:pt x="512040" y="108984"/>
                  </a:lnTo>
                  <a:lnTo>
                    <a:pt x="554227" y="89043"/>
                  </a:lnTo>
                  <a:lnTo>
                    <a:pt x="597567" y="70960"/>
                  </a:lnTo>
                  <a:lnTo>
                    <a:pt x="641998" y="54792"/>
                  </a:lnTo>
                  <a:lnTo>
                    <a:pt x="687459" y="40596"/>
                  </a:lnTo>
                  <a:lnTo>
                    <a:pt x="733888" y="28428"/>
                  </a:lnTo>
                  <a:lnTo>
                    <a:pt x="781224" y="18345"/>
                  </a:lnTo>
                  <a:lnTo>
                    <a:pt x="829406" y="10404"/>
                  </a:lnTo>
                  <a:lnTo>
                    <a:pt x="878371" y="4661"/>
                  </a:lnTo>
                  <a:lnTo>
                    <a:pt x="928059" y="1174"/>
                  </a:lnTo>
                  <a:lnTo>
                    <a:pt x="978408" y="0"/>
                  </a:lnTo>
                  <a:lnTo>
                    <a:pt x="1028756" y="1174"/>
                  </a:lnTo>
                  <a:lnTo>
                    <a:pt x="1078444" y="4661"/>
                  </a:lnTo>
                  <a:lnTo>
                    <a:pt x="1127409" y="10404"/>
                  </a:lnTo>
                  <a:lnTo>
                    <a:pt x="1175591" y="18345"/>
                  </a:lnTo>
                  <a:lnTo>
                    <a:pt x="1222927" y="28428"/>
                  </a:lnTo>
                  <a:lnTo>
                    <a:pt x="1269356" y="40596"/>
                  </a:lnTo>
                  <a:lnTo>
                    <a:pt x="1314817" y="54792"/>
                  </a:lnTo>
                  <a:lnTo>
                    <a:pt x="1359248" y="70960"/>
                  </a:lnTo>
                  <a:lnTo>
                    <a:pt x="1402588" y="89043"/>
                  </a:lnTo>
                  <a:lnTo>
                    <a:pt x="1444775" y="108984"/>
                  </a:lnTo>
                  <a:lnTo>
                    <a:pt x="1485748" y="130727"/>
                  </a:lnTo>
                  <a:lnTo>
                    <a:pt x="1525445" y="154214"/>
                  </a:lnTo>
                  <a:lnTo>
                    <a:pt x="1563805" y="179389"/>
                  </a:lnTo>
                  <a:lnTo>
                    <a:pt x="1600766" y="206196"/>
                  </a:lnTo>
                  <a:lnTo>
                    <a:pt x="1636267" y="234577"/>
                  </a:lnTo>
                  <a:lnTo>
                    <a:pt x="1670246" y="264475"/>
                  </a:lnTo>
                  <a:lnTo>
                    <a:pt x="1702643" y="295835"/>
                  </a:lnTo>
                  <a:lnTo>
                    <a:pt x="1733395" y="328599"/>
                  </a:lnTo>
                  <a:lnTo>
                    <a:pt x="1762440" y="362711"/>
                  </a:lnTo>
                  <a:lnTo>
                    <a:pt x="1789719" y="398113"/>
                  </a:lnTo>
                  <a:lnTo>
                    <a:pt x="1815168" y="434749"/>
                  </a:lnTo>
                  <a:lnTo>
                    <a:pt x="1838727" y="472563"/>
                  </a:lnTo>
                  <a:lnTo>
                    <a:pt x="1860334" y="511497"/>
                  </a:lnTo>
                  <a:lnTo>
                    <a:pt x="1879927" y="551495"/>
                  </a:lnTo>
                  <a:lnTo>
                    <a:pt x="1897446" y="592500"/>
                  </a:lnTo>
                  <a:lnTo>
                    <a:pt x="1912828" y="634456"/>
                  </a:lnTo>
                  <a:lnTo>
                    <a:pt x="1926013" y="677305"/>
                  </a:lnTo>
                  <a:lnTo>
                    <a:pt x="1936938" y="720991"/>
                  </a:lnTo>
                  <a:lnTo>
                    <a:pt x="1945542" y="765457"/>
                  </a:lnTo>
                  <a:lnTo>
                    <a:pt x="1951764" y="810647"/>
                  </a:lnTo>
                  <a:lnTo>
                    <a:pt x="1955542" y="856503"/>
                  </a:lnTo>
                  <a:lnTo>
                    <a:pt x="1956816" y="902970"/>
                  </a:lnTo>
                  <a:lnTo>
                    <a:pt x="1955542" y="949436"/>
                  </a:lnTo>
                  <a:lnTo>
                    <a:pt x="1951764" y="995292"/>
                  </a:lnTo>
                  <a:lnTo>
                    <a:pt x="1945542" y="1040482"/>
                  </a:lnTo>
                  <a:lnTo>
                    <a:pt x="1936938" y="1084948"/>
                  </a:lnTo>
                  <a:lnTo>
                    <a:pt x="1926013" y="1128634"/>
                  </a:lnTo>
                  <a:lnTo>
                    <a:pt x="1912828" y="1171483"/>
                  </a:lnTo>
                  <a:lnTo>
                    <a:pt x="1897446" y="1213439"/>
                  </a:lnTo>
                  <a:lnTo>
                    <a:pt x="1879927" y="1254444"/>
                  </a:lnTo>
                  <a:lnTo>
                    <a:pt x="1860334" y="1294442"/>
                  </a:lnTo>
                  <a:lnTo>
                    <a:pt x="1838727" y="1333376"/>
                  </a:lnTo>
                  <a:lnTo>
                    <a:pt x="1815168" y="1371190"/>
                  </a:lnTo>
                  <a:lnTo>
                    <a:pt x="1789719" y="1407826"/>
                  </a:lnTo>
                  <a:lnTo>
                    <a:pt x="1762440" y="1443228"/>
                  </a:lnTo>
                  <a:lnTo>
                    <a:pt x="1733395" y="1477340"/>
                  </a:lnTo>
                  <a:lnTo>
                    <a:pt x="1702643" y="1510104"/>
                  </a:lnTo>
                  <a:lnTo>
                    <a:pt x="1670246" y="1541464"/>
                  </a:lnTo>
                  <a:lnTo>
                    <a:pt x="1636267" y="1571362"/>
                  </a:lnTo>
                  <a:lnTo>
                    <a:pt x="1600766" y="1599743"/>
                  </a:lnTo>
                  <a:lnTo>
                    <a:pt x="1563805" y="1626550"/>
                  </a:lnTo>
                  <a:lnTo>
                    <a:pt x="1525445" y="1651725"/>
                  </a:lnTo>
                  <a:lnTo>
                    <a:pt x="1485748" y="1675212"/>
                  </a:lnTo>
                  <a:lnTo>
                    <a:pt x="1444775" y="1696955"/>
                  </a:lnTo>
                  <a:lnTo>
                    <a:pt x="1402588" y="1716896"/>
                  </a:lnTo>
                  <a:lnTo>
                    <a:pt x="1359248" y="1734979"/>
                  </a:lnTo>
                  <a:lnTo>
                    <a:pt x="1314817" y="1751147"/>
                  </a:lnTo>
                  <a:lnTo>
                    <a:pt x="1269356" y="1765343"/>
                  </a:lnTo>
                  <a:lnTo>
                    <a:pt x="1222927" y="1777511"/>
                  </a:lnTo>
                  <a:lnTo>
                    <a:pt x="1175591" y="1787594"/>
                  </a:lnTo>
                  <a:lnTo>
                    <a:pt x="1127409" y="1795535"/>
                  </a:lnTo>
                  <a:lnTo>
                    <a:pt x="1078444" y="1801278"/>
                  </a:lnTo>
                  <a:lnTo>
                    <a:pt x="1028756" y="1804765"/>
                  </a:lnTo>
                  <a:lnTo>
                    <a:pt x="978408" y="1805940"/>
                  </a:lnTo>
                  <a:lnTo>
                    <a:pt x="928059" y="1804765"/>
                  </a:lnTo>
                  <a:lnTo>
                    <a:pt x="878371" y="1801278"/>
                  </a:lnTo>
                  <a:lnTo>
                    <a:pt x="829406" y="1795535"/>
                  </a:lnTo>
                  <a:lnTo>
                    <a:pt x="781224" y="1787594"/>
                  </a:lnTo>
                  <a:lnTo>
                    <a:pt x="733888" y="1777511"/>
                  </a:lnTo>
                  <a:lnTo>
                    <a:pt x="687459" y="1765343"/>
                  </a:lnTo>
                  <a:lnTo>
                    <a:pt x="641998" y="1751147"/>
                  </a:lnTo>
                  <a:lnTo>
                    <a:pt x="597567" y="1734979"/>
                  </a:lnTo>
                  <a:lnTo>
                    <a:pt x="554227" y="1716896"/>
                  </a:lnTo>
                  <a:lnTo>
                    <a:pt x="512040" y="1696955"/>
                  </a:lnTo>
                  <a:lnTo>
                    <a:pt x="471067" y="1675212"/>
                  </a:lnTo>
                  <a:lnTo>
                    <a:pt x="431370" y="1651725"/>
                  </a:lnTo>
                  <a:lnTo>
                    <a:pt x="393010" y="1626550"/>
                  </a:lnTo>
                  <a:lnTo>
                    <a:pt x="356049" y="1599743"/>
                  </a:lnTo>
                  <a:lnTo>
                    <a:pt x="320548" y="1571362"/>
                  </a:lnTo>
                  <a:lnTo>
                    <a:pt x="286569" y="1541464"/>
                  </a:lnTo>
                  <a:lnTo>
                    <a:pt x="254172" y="1510104"/>
                  </a:lnTo>
                  <a:lnTo>
                    <a:pt x="223420" y="1477340"/>
                  </a:lnTo>
                  <a:lnTo>
                    <a:pt x="194375" y="1443228"/>
                  </a:lnTo>
                  <a:lnTo>
                    <a:pt x="167096" y="1407826"/>
                  </a:lnTo>
                  <a:lnTo>
                    <a:pt x="141647" y="1371190"/>
                  </a:lnTo>
                  <a:lnTo>
                    <a:pt x="118088" y="1333376"/>
                  </a:lnTo>
                  <a:lnTo>
                    <a:pt x="96481" y="1294442"/>
                  </a:lnTo>
                  <a:lnTo>
                    <a:pt x="76888" y="1254444"/>
                  </a:lnTo>
                  <a:lnTo>
                    <a:pt x="59369" y="1213439"/>
                  </a:lnTo>
                  <a:lnTo>
                    <a:pt x="43987" y="1171483"/>
                  </a:lnTo>
                  <a:lnTo>
                    <a:pt x="30802" y="1128634"/>
                  </a:lnTo>
                  <a:lnTo>
                    <a:pt x="19877" y="1084948"/>
                  </a:lnTo>
                  <a:lnTo>
                    <a:pt x="11273" y="1040482"/>
                  </a:lnTo>
                  <a:lnTo>
                    <a:pt x="5051" y="995292"/>
                  </a:lnTo>
                  <a:lnTo>
                    <a:pt x="1273" y="949436"/>
                  </a:lnTo>
                  <a:lnTo>
                    <a:pt x="0" y="902970"/>
                  </a:lnTo>
                  <a:close/>
                </a:path>
              </a:pathLst>
            </a:custGeom>
            <a:ln w="190500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434905" y="6382511"/>
            <a:ext cx="5322570" cy="445134"/>
            <a:chOff x="3434905" y="6382511"/>
            <a:chExt cx="5322570" cy="445134"/>
          </a:xfrm>
        </p:grpSpPr>
        <p:sp>
          <p:nvSpPr>
            <p:cNvPr id="15" name="object 15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217493" y="3817374"/>
            <a:ext cx="1313815" cy="227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363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5F210F"/>
                </a:solidFill>
                <a:latin typeface="Calibri"/>
                <a:cs typeface="Calibri"/>
              </a:rPr>
              <a:t>Región Krajina Mestá </a:t>
            </a:r>
            <a:r>
              <a:rPr sz="1800" b="1" dirty="0">
                <a:solidFill>
                  <a:srgbClr val="5F210F"/>
                </a:solidFill>
                <a:latin typeface="Calibri"/>
                <a:cs typeface="Calibri"/>
              </a:rPr>
              <a:t>/ </a:t>
            </a:r>
            <a:r>
              <a:rPr sz="1800" b="1" spc="-10" dirty="0">
                <a:solidFill>
                  <a:srgbClr val="5F210F"/>
                </a:solidFill>
                <a:latin typeface="Calibri"/>
                <a:cs typeface="Calibri"/>
              </a:rPr>
              <a:t>vidiek </a:t>
            </a:r>
            <a:r>
              <a:rPr sz="1800" b="1" dirty="0">
                <a:solidFill>
                  <a:srgbClr val="5F210F"/>
                </a:solidFill>
                <a:latin typeface="Calibri"/>
                <a:cs typeface="Calibri"/>
              </a:rPr>
              <a:t>Hustota </a:t>
            </a:r>
            <a:r>
              <a:rPr sz="1800" b="1" spc="-10" dirty="0">
                <a:solidFill>
                  <a:srgbClr val="5F210F"/>
                </a:solidFill>
                <a:latin typeface="Calibri"/>
                <a:cs typeface="Calibri"/>
              </a:rPr>
              <a:t>Jazyk Podnebie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86017" y="3776684"/>
            <a:ext cx="2196465" cy="227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5490" marR="737870" indent="-5080" algn="ctr">
              <a:lnSpc>
                <a:spcPct val="136400"/>
              </a:lnSpc>
              <a:spcBef>
                <a:spcPts val="105"/>
              </a:spcBef>
            </a:pPr>
            <a:r>
              <a:rPr sz="1800" b="1" spc="-20" dirty="0">
                <a:solidFill>
                  <a:srgbClr val="5F210F"/>
                </a:solidFill>
                <a:latin typeface="Calibri"/>
                <a:cs typeface="Calibri"/>
              </a:rPr>
              <a:t>Vek </a:t>
            </a:r>
            <a:r>
              <a:rPr sz="1800" b="1" dirty="0">
                <a:solidFill>
                  <a:srgbClr val="5F210F"/>
                </a:solidFill>
                <a:latin typeface="Calibri"/>
                <a:cs typeface="Calibri"/>
              </a:rPr>
              <a:t>Pohlavie </a:t>
            </a:r>
            <a:r>
              <a:rPr sz="1800" b="1" spc="-10" dirty="0">
                <a:solidFill>
                  <a:srgbClr val="5F210F"/>
                </a:solidFill>
                <a:latin typeface="Calibri"/>
                <a:cs typeface="Calibri"/>
              </a:rPr>
              <a:t>Príjem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2950"/>
              </a:lnSpc>
              <a:spcBef>
                <a:spcPts val="220"/>
              </a:spcBef>
            </a:pPr>
            <a:r>
              <a:rPr sz="1800" b="1" spc="-5" dirty="0">
                <a:solidFill>
                  <a:srgbClr val="5F210F"/>
                </a:solidFill>
                <a:latin typeface="Calibri"/>
                <a:cs typeface="Calibri"/>
              </a:rPr>
              <a:t>Vzdelanie/povolanie Sociálne postavenie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800" b="1" spc="-10" dirty="0">
                <a:solidFill>
                  <a:srgbClr val="5F210F"/>
                </a:solidFill>
                <a:latin typeface="Calibri"/>
                <a:cs typeface="Calibri"/>
              </a:rPr>
              <a:t>Rodina </a:t>
            </a:r>
            <a:r>
              <a:rPr sz="1800" b="1" dirty="0">
                <a:solidFill>
                  <a:srgbClr val="5F210F"/>
                </a:solidFill>
                <a:latin typeface="Calibri"/>
                <a:cs typeface="Calibri"/>
              </a:rPr>
              <a:t>/ </a:t>
            </a:r>
            <a:r>
              <a:rPr sz="1800" b="1" spc="-15" dirty="0">
                <a:solidFill>
                  <a:srgbClr val="5F210F"/>
                </a:solidFill>
                <a:latin typeface="Calibri"/>
                <a:cs typeface="Calibri"/>
              </a:rPr>
              <a:t>životná etapa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84131" y="3776455"/>
            <a:ext cx="1616710" cy="227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77825">
              <a:lnSpc>
                <a:spcPct val="136400"/>
              </a:lnSpc>
              <a:spcBef>
                <a:spcPts val="105"/>
              </a:spcBef>
            </a:pPr>
            <a:r>
              <a:rPr sz="1800" b="1" spc="-10" dirty="0">
                <a:solidFill>
                  <a:srgbClr val="5F210F"/>
                </a:solidFill>
                <a:latin typeface="Calibri"/>
                <a:cs typeface="Calibri"/>
              </a:rPr>
              <a:t>Životný štýl </a:t>
            </a:r>
            <a:r>
              <a:rPr sz="1800" b="1" spc="-5" dirty="0">
                <a:solidFill>
                  <a:srgbClr val="5F210F"/>
                </a:solidFill>
                <a:latin typeface="Calibri"/>
                <a:cs typeface="Calibri"/>
              </a:rPr>
              <a:t>Presvedčenie </a:t>
            </a:r>
            <a:r>
              <a:rPr sz="1800" b="1" dirty="0">
                <a:solidFill>
                  <a:srgbClr val="5F210F"/>
                </a:solidFill>
                <a:latin typeface="Calibri"/>
                <a:cs typeface="Calibri"/>
              </a:rPr>
              <a:t>/ </a:t>
            </a:r>
            <a:r>
              <a:rPr sz="1800" b="1" spc="-5" dirty="0">
                <a:solidFill>
                  <a:srgbClr val="5F210F"/>
                </a:solidFill>
                <a:latin typeface="Calibri"/>
                <a:cs typeface="Calibri"/>
              </a:rPr>
              <a:t>názor Obavy </a:t>
            </a:r>
            <a:r>
              <a:rPr sz="1800" b="1" dirty="0">
                <a:solidFill>
                  <a:srgbClr val="5F210F"/>
                </a:solidFill>
                <a:latin typeface="Calibri"/>
                <a:cs typeface="Calibri"/>
              </a:rPr>
              <a:t>/ </a:t>
            </a:r>
            <a:r>
              <a:rPr sz="1800" b="1" spc="-15" dirty="0">
                <a:solidFill>
                  <a:srgbClr val="5F210F"/>
                </a:solidFill>
                <a:latin typeface="Calibri"/>
                <a:cs typeface="Calibri"/>
              </a:rPr>
              <a:t>obavy</a:t>
            </a:r>
            <a:endParaRPr sz="1800" dirty="0">
              <a:latin typeface="Calibri"/>
              <a:cs typeface="Calibri"/>
            </a:endParaRPr>
          </a:p>
          <a:p>
            <a:pPr marR="41910" algn="ctr">
              <a:lnSpc>
                <a:spcPct val="100000"/>
              </a:lnSpc>
              <a:spcBef>
                <a:spcPts val="780"/>
              </a:spcBef>
            </a:pPr>
            <a:r>
              <a:rPr sz="1800" b="1" spc="-10" dirty="0">
                <a:solidFill>
                  <a:srgbClr val="5F210F"/>
                </a:solidFill>
                <a:latin typeface="Calibri"/>
                <a:cs typeface="Calibri"/>
              </a:rPr>
              <a:t>Osobnosť</a:t>
            </a:r>
            <a:endParaRPr sz="1800" dirty="0">
              <a:latin typeface="Calibri"/>
              <a:cs typeface="Calibri"/>
            </a:endParaRPr>
          </a:p>
          <a:p>
            <a:pPr marL="344805" marR="386715" indent="-635" algn="ctr">
              <a:lnSpc>
                <a:spcPct val="136100"/>
              </a:lnSpc>
              <a:spcBef>
                <a:spcPts val="10"/>
              </a:spcBef>
            </a:pPr>
            <a:r>
              <a:rPr sz="1800" b="1" spc="-15" dirty="0">
                <a:solidFill>
                  <a:srgbClr val="5F210F"/>
                </a:solidFill>
                <a:latin typeface="Calibri"/>
                <a:cs typeface="Calibri"/>
              </a:rPr>
              <a:t>Hodnoty </a:t>
            </a:r>
            <a:r>
              <a:rPr sz="1800" b="1" spc="-5" dirty="0">
                <a:solidFill>
                  <a:srgbClr val="5F210F"/>
                </a:solidFill>
                <a:latin typeface="Calibri"/>
                <a:cs typeface="Calibri"/>
              </a:rPr>
              <a:t>Postoje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55677" y="3774855"/>
            <a:ext cx="1524000" cy="2643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36400"/>
              </a:lnSpc>
              <a:spcBef>
                <a:spcPts val="105"/>
              </a:spcBef>
            </a:pPr>
            <a:r>
              <a:rPr sz="1800" b="1" spc="-5" dirty="0">
                <a:solidFill>
                  <a:srgbClr val="5F210F"/>
                </a:solidFill>
                <a:latin typeface="Calibri"/>
                <a:cs typeface="Calibri"/>
              </a:rPr>
              <a:t>Hľadané výhody Nákupné zvyky </a:t>
            </a:r>
            <a:r>
              <a:rPr sz="1800" b="1" spc="-10" dirty="0">
                <a:solidFill>
                  <a:srgbClr val="5F210F"/>
                </a:solidFill>
                <a:latin typeface="Calibri"/>
                <a:cs typeface="Calibri"/>
              </a:rPr>
              <a:t>Používanie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800" b="1" spc="-10" dirty="0">
                <a:solidFill>
                  <a:srgbClr val="5F210F"/>
                </a:solidFill>
                <a:latin typeface="Calibri"/>
                <a:cs typeface="Calibri"/>
              </a:rPr>
              <a:t>Zámer</a:t>
            </a:r>
            <a:endParaRPr sz="1800">
              <a:latin typeface="Calibri"/>
              <a:cs typeface="Calibri"/>
            </a:endParaRPr>
          </a:p>
          <a:p>
            <a:pPr marL="173990" marR="167640" algn="ctr">
              <a:lnSpc>
                <a:spcPct val="136100"/>
              </a:lnSpc>
              <a:spcBef>
                <a:spcPts val="10"/>
              </a:spcBef>
            </a:pPr>
            <a:r>
              <a:rPr sz="1800" b="1" spc="-5" dirty="0">
                <a:solidFill>
                  <a:srgbClr val="5F210F"/>
                </a:solidFill>
                <a:latin typeface="Calibri"/>
                <a:cs typeface="Calibri"/>
              </a:rPr>
              <a:t>Príležitostná </a:t>
            </a:r>
            <a:r>
              <a:rPr sz="1800" b="1" spc="-25" dirty="0">
                <a:solidFill>
                  <a:srgbClr val="5F210F"/>
                </a:solidFill>
                <a:latin typeface="Calibri"/>
                <a:cs typeface="Calibri"/>
              </a:rPr>
              <a:t>fáza </a:t>
            </a:r>
            <a:r>
              <a:rPr sz="1800" b="1" spc="-5" dirty="0">
                <a:solidFill>
                  <a:srgbClr val="5F210F"/>
                </a:solidFill>
                <a:latin typeface="Calibri"/>
                <a:cs typeface="Calibri"/>
              </a:rPr>
              <a:t>kupujúceho </a:t>
            </a:r>
            <a:r>
              <a:rPr sz="1800" b="1" spc="-40" dirty="0">
                <a:solidFill>
                  <a:srgbClr val="5F210F"/>
                </a:solidFill>
                <a:latin typeface="Calibri"/>
                <a:cs typeface="Calibri"/>
              </a:rPr>
              <a:t>Angažovanosť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5255" y="3429000"/>
            <a:ext cx="2106295" cy="34290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0" rIns="0" bIns="0" rtlCol="0">
            <a:spAutoFit/>
          </a:bodyPr>
          <a:lstStyle/>
          <a:p>
            <a:pPr marL="400685">
              <a:lnSpc>
                <a:spcPts val="2020"/>
              </a:lnSpc>
            </a:pPr>
            <a:r>
              <a:rPr sz="2000" b="1" spc="-10" dirty="0">
                <a:solidFill>
                  <a:srgbClr val="A13A22"/>
                </a:solidFill>
                <a:latin typeface="Calibri"/>
                <a:cs typeface="Calibri"/>
              </a:rPr>
              <a:t>Geografia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97223" y="3429000"/>
            <a:ext cx="2108200" cy="34290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0" rIns="0" bIns="0" rtlCol="0">
            <a:spAutoFit/>
          </a:bodyPr>
          <a:lstStyle/>
          <a:p>
            <a:pPr marL="299720">
              <a:lnSpc>
                <a:spcPts val="2020"/>
              </a:lnSpc>
            </a:pPr>
            <a:r>
              <a:rPr sz="2000" b="1" spc="-10" dirty="0">
                <a:solidFill>
                  <a:srgbClr val="A13A22"/>
                </a:solidFill>
                <a:latin typeface="Calibri"/>
                <a:cs typeface="Calibri"/>
              </a:rPr>
              <a:t>Demografické údaje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77000" y="3429000"/>
            <a:ext cx="2108200" cy="34290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0" rIns="0" bIns="0" rtlCol="0">
            <a:spAutoFit/>
          </a:bodyPr>
          <a:lstStyle/>
          <a:p>
            <a:pPr marL="250825">
              <a:lnSpc>
                <a:spcPts val="2020"/>
              </a:lnSpc>
            </a:pPr>
            <a:r>
              <a:rPr sz="2000" b="1" spc="-10" dirty="0">
                <a:solidFill>
                  <a:srgbClr val="A13A22"/>
                </a:solidFill>
                <a:latin typeface="Calibri"/>
                <a:cs typeface="Calibri"/>
              </a:rPr>
              <a:t>Psychografia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70492" y="3429000"/>
            <a:ext cx="2106295" cy="34290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0" rIns="0" bIns="0" rtlCol="0">
            <a:spAutoFit/>
          </a:bodyPr>
          <a:lstStyle/>
          <a:p>
            <a:pPr marL="422275">
              <a:lnSpc>
                <a:spcPts val="2020"/>
              </a:lnSpc>
            </a:pPr>
            <a:r>
              <a:rPr sz="2000" b="1" spc="-10" dirty="0">
                <a:solidFill>
                  <a:srgbClr val="A13A22"/>
                </a:solidFill>
                <a:latin typeface="Calibri"/>
                <a:cs typeface="Calibri"/>
              </a:rPr>
              <a:t>Správanie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667" y="0"/>
            <a:ext cx="12181840" cy="1028700"/>
          </a:xfrm>
          <a:custGeom>
            <a:avLst/>
            <a:gdLst/>
            <a:ahLst/>
            <a:cxnLst/>
            <a:rect l="l" t="t" r="r" b="b"/>
            <a:pathLst>
              <a:path w="12181840" h="1028700">
                <a:moveTo>
                  <a:pt x="12181344" y="0"/>
                </a:moveTo>
                <a:lnTo>
                  <a:pt x="0" y="0"/>
                </a:lnTo>
                <a:lnTo>
                  <a:pt x="0" y="1028700"/>
                </a:lnTo>
                <a:lnTo>
                  <a:pt x="12181344" y="1028700"/>
                </a:lnTo>
                <a:lnTo>
                  <a:pt x="12181344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34170" y="170803"/>
            <a:ext cx="10735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69355" algn="l"/>
              </a:tabLst>
            </a:pPr>
            <a:r>
              <a:rPr spc="-15" dirty="0">
                <a:solidFill>
                  <a:srgbClr val="A13A22"/>
                </a:solidFill>
              </a:rPr>
              <a:t>Segmentácia </a:t>
            </a:r>
            <a:r>
              <a:rPr spc="-25" dirty="0">
                <a:solidFill>
                  <a:srgbClr val="A13A22"/>
                </a:solidFill>
              </a:rPr>
              <a:t>trhu v </a:t>
            </a:r>
            <a:r>
              <a:rPr dirty="0">
                <a:solidFill>
                  <a:srgbClr val="A13A22"/>
                </a:solidFill>
              </a:rPr>
              <a:t>praxi. </a:t>
            </a:r>
            <a:r>
              <a:rPr spc="-10" dirty="0">
                <a:solidFill>
                  <a:srgbClr val="A13A22"/>
                </a:solidFill>
              </a:rPr>
              <a:t>Segmentácia podľa </a:t>
            </a:r>
            <a:r>
              <a:rPr spc="-5" dirty="0">
                <a:solidFill>
                  <a:srgbClr val="A13A22"/>
                </a:solidFill>
              </a:rPr>
              <a:t>..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1589400" y="2366627"/>
            <a:ext cx="725805" cy="725805"/>
            <a:chOff x="1589400" y="2366627"/>
            <a:chExt cx="725805" cy="725805"/>
          </a:xfrm>
        </p:grpSpPr>
        <p:sp>
          <p:nvSpPr>
            <p:cNvPr id="29" name="object 29"/>
            <p:cNvSpPr/>
            <p:nvPr/>
          </p:nvSpPr>
          <p:spPr>
            <a:xfrm>
              <a:off x="1594111" y="2371338"/>
              <a:ext cx="716280" cy="716280"/>
            </a:xfrm>
            <a:custGeom>
              <a:avLst/>
              <a:gdLst/>
              <a:ahLst/>
              <a:cxnLst/>
              <a:rect l="l" t="t" r="r" b="b"/>
              <a:pathLst>
                <a:path w="716280" h="716280">
                  <a:moveTo>
                    <a:pt x="358026" y="715969"/>
                  </a:moveTo>
                  <a:lnTo>
                    <a:pt x="309418" y="712703"/>
                  </a:lnTo>
                  <a:lnTo>
                    <a:pt x="262805" y="703190"/>
                  </a:lnTo>
                  <a:lnTo>
                    <a:pt x="218614" y="687854"/>
                  </a:lnTo>
                  <a:lnTo>
                    <a:pt x="177268" y="667121"/>
                  </a:lnTo>
                  <a:lnTo>
                    <a:pt x="139194" y="641416"/>
                  </a:lnTo>
                  <a:lnTo>
                    <a:pt x="104817" y="611164"/>
                  </a:lnTo>
                  <a:lnTo>
                    <a:pt x="74561" y="576791"/>
                  </a:lnTo>
                  <a:lnTo>
                    <a:pt x="48853" y="538721"/>
                  </a:lnTo>
                  <a:lnTo>
                    <a:pt x="28118" y="497380"/>
                  </a:lnTo>
                  <a:lnTo>
                    <a:pt x="12780" y="453194"/>
                  </a:lnTo>
                  <a:lnTo>
                    <a:pt x="3265" y="406587"/>
                  </a:lnTo>
                  <a:lnTo>
                    <a:pt x="0" y="357984"/>
                  </a:lnTo>
                  <a:lnTo>
                    <a:pt x="3265" y="309382"/>
                  </a:lnTo>
                  <a:lnTo>
                    <a:pt x="12780" y="262775"/>
                  </a:lnTo>
                  <a:lnTo>
                    <a:pt x="28118" y="218588"/>
                  </a:lnTo>
                  <a:lnTo>
                    <a:pt x="48853" y="177247"/>
                  </a:lnTo>
                  <a:lnTo>
                    <a:pt x="74561" y="139178"/>
                  </a:lnTo>
                  <a:lnTo>
                    <a:pt x="104817" y="104804"/>
                  </a:lnTo>
                  <a:lnTo>
                    <a:pt x="139194" y="74552"/>
                  </a:lnTo>
                  <a:lnTo>
                    <a:pt x="177268" y="48847"/>
                  </a:lnTo>
                  <a:lnTo>
                    <a:pt x="218614" y="28114"/>
                  </a:lnTo>
                  <a:lnTo>
                    <a:pt x="262805" y="12778"/>
                  </a:lnTo>
                  <a:lnTo>
                    <a:pt x="309418" y="3265"/>
                  </a:lnTo>
                  <a:lnTo>
                    <a:pt x="358026" y="0"/>
                  </a:lnTo>
                  <a:lnTo>
                    <a:pt x="406634" y="3265"/>
                  </a:lnTo>
                  <a:lnTo>
                    <a:pt x="453247" y="12778"/>
                  </a:lnTo>
                  <a:lnTo>
                    <a:pt x="497439" y="28114"/>
                  </a:lnTo>
                  <a:lnTo>
                    <a:pt x="538784" y="48847"/>
                  </a:lnTo>
                  <a:lnTo>
                    <a:pt x="557131" y="61234"/>
                  </a:lnTo>
                  <a:lnTo>
                    <a:pt x="306207" y="61234"/>
                  </a:lnTo>
                  <a:lnTo>
                    <a:pt x="262223" y="72346"/>
                  </a:lnTo>
                  <a:lnTo>
                    <a:pt x="221077" y="89630"/>
                  </a:lnTo>
                  <a:lnTo>
                    <a:pt x="183305" y="112559"/>
                  </a:lnTo>
                  <a:lnTo>
                    <a:pt x="149441" y="140605"/>
                  </a:lnTo>
                  <a:lnTo>
                    <a:pt x="120020" y="173241"/>
                  </a:lnTo>
                  <a:lnTo>
                    <a:pt x="95578" y="209940"/>
                  </a:lnTo>
                  <a:lnTo>
                    <a:pt x="76649" y="250175"/>
                  </a:lnTo>
                  <a:lnTo>
                    <a:pt x="63769" y="293419"/>
                  </a:lnTo>
                  <a:lnTo>
                    <a:pt x="57472" y="339143"/>
                  </a:lnTo>
                  <a:lnTo>
                    <a:pt x="714787" y="339143"/>
                  </a:lnTo>
                  <a:lnTo>
                    <a:pt x="716053" y="357984"/>
                  </a:lnTo>
                  <a:lnTo>
                    <a:pt x="714787" y="376826"/>
                  </a:lnTo>
                  <a:lnTo>
                    <a:pt x="57472" y="376826"/>
                  </a:lnTo>
                  <a:lnTo>
                    <a:pt x="63769" y="422550"/>
                  </a:lnTo>
                  <a:lnTo>
                    <a:pt x="76649" y="465793"/>
                  </a:lnTo>
                  <a:lnTo>
                    <a:pt x="95578" y="506028"/>
                  </a:lnTo>
                  <a:lnTo>
                    <a:pt x="120020" y="542727"/>
                  </a:lnTo>
                  <a:lnTo>
                    <a:pt x="149441" y="575364"/>
                  </a:lnTo>
                  <a:lnTo>
                    <a:pt x="183305" y="603410"/>
                  </a:lnTo>
                  <a:lnTo>
                    <a:pt x="221077" y="626338"/>
                  </a:lnTo>
                  <a:lnTo>
                    <a:pt x="262223" y="643623"/>
                  </a:lnTo>
                  <a:lnTo>
                    <a:pt x="306207" y="654735"/>
                  </a:lnTo>
                  <a:lnTo>
                    <a:pt x="557131" y="654735"/>
                  </a:lnTo>
                  <a:lnTo>
                    <a:pt x="538784" y="667121"/>
                  </a:lnTo>
                  <a:lnTo>
                    <a:pt x="497439" y="687854"/>
                  </a:lnTo>
                  <a:lnTo>
                    <a:pt x="453247" y="703190"/>
                  </a:lnTo>
                  <a:lnTo>
                    <a:pt x="406634" y="712703"/>
                  </a:lnTo>
                  <a:lnTo>
                    <a:pt x="358026" y="715969"/>
                  </a:lnTo>
                  <a:close/>
                </a:path>
                <a:path w="716280" h="716280">
                  <a:moveTo>
                    <a:pt x="208220" y="339143"/>
                  </a:moveTo>
                  <a:lnTo>
                    <a:pt x="170533" y="339143"/>
                  </a:lnTo>
                  <a:lnTo>
                    <a:pt x="178620" y="286501"/>
                  </a:lnTo>
                  <a:lnTo>
                    <a:pt x="195030" y="236109"/>
                  </a:lnTo>
                  <a:lnTo>
                    <a:pt x="217878" y="188177"/>
                  </a:lnTo>
                  <a:lnTo>
                    <a:pt x="245279" y="142914"/>
                  </a:lnTo>
                  <a:lnTo>
                    <a:pt x="275350" y="100530"/>
                  </a:lnTo>
                  <a:lnTo>
                    <a:pt x="306207" y="61234"/>
                  </a:lnTo>
                  <a:lnTo>
                    <a:pt x="409846" y="61234"/>
                  </a:lnTo>
                  <a:lnTo>
                    <a:pt x="424640" y="80075"/>
                  </a:lnTo>
                  <a:lnTo>
                    <a:pt x="339183" y="80075"/>
                  </a:lnTo>
                  <a:lnTo>
                    <a:pt x="309068" y="118368"/>
                  </a:lnTo>
                  <a:lnTo>
                    <a:pt x="280105" y="158755"/>
                  </a:lnTo>
                  <a:lnTo>
                    <a:pt x="253916" y="201130"/>
                  </a:lnTo>
                  <a:lnTo>
                    <a:pt x="232124" y="245390"/>
                  </a:lnTo>
                  <a:lnTo>
                    <a:pt x="216351" y="291429"/>
                  </a:lnTo>
                  <a:lnTo>
                    <a:pt x="208220" y="339143"/>
                  </a:lnTo>
                  <a:close/>
                </a:path>
                <a:path w="716280" h="716280">
                  <a:moveTo>
                    <a:pt x="714787" y="339143"/>
                  </a:moveTo>
                  <a:lnTo>
                    <a:pt x="658580" y="339143"/>
                  </a:lnTo>
                  <a:lnTo>
                    <a:pt x="652284" y="293419"/>
                  </a:lnTo>
                  <a:lnTo>
                    <a:pt x="639403" y="250175"/>
                  </a:lnTo>
                  <a:lnTo>
                    <a:pt x="620474" y="209940"/>
                  </a:lnTo>
                  <a:lnTo>
                    <a:pt x="596032" y="173241"/>
                  </a:lnTo>
                  <a:lnTo>
                    <a:pt x="566611" y="140605"/>
                  </a:lnTo>
                  <a:lnTo>
                    <a:pt x="532747" y="112559"/>
                  </a:lnTo>
                  <a:lnTo>
                    <a:pt x="494975" y="89630"/>
                  </a:lnTo>
                  <a:lnTo>
                    <a:pt x="453830" y="72346"/>
                  </a:lnTo>
                  <a:lnTo>
                    <a:pt x="409846" y="61234"/>
                  </a:lnTo>
                  <a:lnTo>
                    <a:pt x="557131" y="61234"/>
                  </a:lnTo>
                  <a:lnTo>
                    <a:pt x="611236" y="104804"/>
                  </a:lnTo>
                  <a:lnTo>
                    <a:pt x="641491" y="139178"/>
                  </a:lnTo>
                  <a:lnTo>
                    <a:pt x="667199" y="177247"/>
                  </a:lnTo>
                  <a:lnTo>
                    <a:pt x="687935" y="218588"/>
                  </a:lnTo>
                  <a:lnTo>
                    <a:pt x="703273" y="262775"/>
                  </a:lnTo>
                  <a:lnTo>
                    <a:pt x="712787" y="309382"/>
                  </a:lnTo>
                  <a:lnTo>
                    <a:pt x="714787" y="339143"/>
                  </a:lnTo>
                  <a:close/>
                </a:path>
                <a:path w="716280" h="716280">
                  <a:moveTo>
                    <a:pt x="376870" y="339143"/>
                  </a:moveTo>
                  <a:lnTo>
                    <a:pt x="339183" y="339143"/>
                  </a:lnTo>
                  <a:lnTo>
                    <a:pt x="339183" y="80075"/>
                  </a:lnTo>
                  <a:lnTo>
                    <a:pt x="376870" y="80075"/>
                  </a:lnTo>
                  <a:lnTo>
                    <a:pt x="376870" y="339143"/>
                  </a:lnTo>
                  <a:close/>
                </a:path>
                <a:path w="716280" h="716280">
                  <a:moveTo>
                    <a:pt x="545519" y="339143"/>
                  </a:moveTo>
                  <a:lnTo>
                    <a:pt x="507832" y="339143"/>
                  </a:lnTo>
                  <a:lnTo>
                    <a:pt x="499702" y="291102"/>
                  </a:lnTo>
                  <a:lnTo>
                    <a:pt x="483929" y="244971"/>
                  </a:lnTo>
                  <a:lnTo>
                    <a:pt x="462137" y="200777"/>
                  </a:lnTo>
                  <a:lnTo>
                    <a:pt x="435948" y="158546"/>
                  </a:lnTo>
                  <a:lnTo>
                    <a:pt x="406984" y="118303"/>
                  </a:lnTo>
                  <a:lnTo>
                    <a:pt x="376870" y="80075"/>
                  </a:lnTo>
                  <a:lnTo>
                    <a:pt x="424640" y="80075"/>
                  </a:lnTo>
                  <a:lnTo>
                    <a:pt x="470773" y="142914"/>
                  </a:lnTo>
                  <a:lnTo>
                    <a:pt x="498175" y="188177"/>
                  </a:lnTo>
                  <a:lnTo>
                    <a:pt x="521023" y="236109"/>
                  </a:lnTo>
                  <a:lnTo>
                    <a:pt x="537432" y="286501"/>
                  </a:lnTo>
                  <a:lnTo>
                    <a:pt x="545519" y="339143"/>
                  </a:lnTo>
                  <a:close/>
                </a:path>
                <a:path w="716280" h="716280">
                  <a:moveTo>
                    <a:pt x="409846" y="654735"/>
                  </a:moveTo>
                  <a:lnTo>
                    <a:pt x="306207" y="654735"/>
                  </a:lnTo>
                  <a:lnTo>
                    <a:pt x="275416" y="615438"/>
                  </a:lnTo>
                  <a:lnTo>
                    <a:pt x="245489" y="573054"/>
                  </a:lnTo>
                  <a:lnTo>
                    <a:pt x="218231" y="527792"/>
                  </a:lnTo>
                  <a:lnTo>
                    <a:pt x="195449" y="479860"/>
                  </a:lnTo>
                  <a:lnTo>
                    <a:pt x="178947" y="429468"/>
                  </a:lnTo>
                  <a:lnTo>
                    <a:pt x="170533" y="376826"/>
                  </a:lnTo>
                  <a:lnTo>
                    <a:pt x="208220" y="376826"/>
                  </a:lnTo>
                  <a:lnTo>
                    <a:pt x="216351" y="424539"/>
                  </a:lnTo>
                  <a:lnTo>
                    <a:pt x="232124" y="470578"/>
                  </a:lnTo>
                  <a:lnTo>
                    <a:pt x="253916" y="514838"/>
                  </a:lnTo>
                  <a:lnTo>
                    <a:pt x="280105" y="557214"/>
                  </a:lnTo>
                  <a:lnTo>
                    <a:pt x="309068" y="597600"/>
                  </a:lnTo>
                  <a:lnTo>
                    <a:pt x="339183" y="635893"/>
                  </a:lnTo>
                  <a:lnTo>
                    <a:pt x="424640" y="635893"/>
                  </a:lnTo>
                  <a:lnTo>
                    <a:pt x="409846" y="654735"/>
                  </a:lnTo>
                  <a:close/>
                </a:path>
                <a:path w="716280" h="716280">
                  <a:moveTo>
                    <a:pt x="376870" y="635893"/>
                  </a:moveTo>
                  <a:lnTo>
                    <a:pt x="339183" y="635893"/>
                  </a:lnTo>
                  <a:lnTo>
                    <a:pt x="339183" y="376826"/>
                  </a:lnTo>
                  <a:lnTo>
                    <a:pt x="376870" y="376826"/>
                  </a:lnTo>
                  <a:lnTo>
                    <a:pt x="376870" y="635893"/>
                  </a:lnTo>
                  <a:close/>
                </a:path>
                <a:path w="716280" h="716280">
                  <a:moveTo>
                    <a:pt x="424640" y="635893"/>
                  </a:moveTo>
                  <a:lnTo>
                    <a:pt x="376870" y="635893"/>
                  </a:lnTo>
                  <a:lnTo>
                    <a:pt x="406984" y="597600"/>
                  </a:lnTo>
                  <a:lnTo>
                    <a:pt x="435948" y="557214"/>
                  </a:lnTo>
                  <a:lnTo>
                    <a:pt x="462137" y="514838"/>
                  </a:lnTo>
                  <a:lnTo>
                    <a:pt x="483929" y="470578"/>
                  </a:lnTo>
                  <a:lnTo>
                    <a:pt x="499702" y="424539"/>
                  </a:lnTo>
                  <a:lnTo>
                    <a:pt x="507832" y="376826"/>
                  </a:lnTo>
                  <a:lnTo>
                    <a:pt x="545519" y="376826"/>
                  </a:lnTo>
                  <a:lnTo>
                    <a:pt x="537432" y="429468"/>
                  </a:lnTo>
                  <a:lnTo>
                    <a:pt x="521023" y="479860"/>
                  </a:lnTo>
                  <a:lnTo>
                    <a:pt x="498175" y="527792"/>
                  </a:lnTo>
                  <a:lnTo>
                    <a:pt x="470773" y="573054"/>
                  </a:lnTo>
                  <a:lnTo>
                    <a:pt x="440702" y="615438"/>
                  </a:lnTo>
                  <a:lnTo>
                    <a:pt x="424640" y="635893"/>
                  </a:lnTo>
                  <a:close/>
                </a:path>
                <a:path w="716280" h="716280">
                  <a:moveTo>
                    <a:pt x="557131" y="654735"/>
                  </a:moveTo>
                  <a:lnTo>
                    <a:pt x="409846" y="654735"/>
                  </a:lnTo>
                  <a:lnTo>
                    <a:pt x="453830" y="643623"/>
                  </a:lnTo>
                  <a:lnTo>
                    <a:pt x="494975" y="626338"/>
                  </a:lnTo>
                  <a:lnTo>
                    <a:pt x="532747" y="603410"/>
                  </a:lnTo>
                  <a:lnTo>
                    <a:pt x="566611" y="575364"/>
                  </a:lnTo>
                  <a:lnTo>
                    <a:pt x="596032" y="542727"/>
                  </a:lnTo>
                  <a:lnTo>
                    <a:pt x="620474" y="506028"/>
                  </a:lnTo>
                  <a:lnTo>
                    <a:pt x="639403" y="465793"/>
                  </a:lnTo>
                  <a:lnTo>
                    <a:pt x="652284" y="422550"/>
                  </a:lnTo>
                  <a:lnTo>
                    <a:pt x="658580" y="376826"/>
                  </a:lnTo>
                  <a:lnTo>
                    <a:pt x="714787" y="376826"/>
                  </a:lnTo>
                  <a:lnTo>
                    <a:pt x="703273" y="453194"/>
                  </a:lnTo>
                  <a:lnTo>
                    <a:pt x="687935" y="497380"/>
                  </a:lnTo>
                  <a:lnTo>
                    <a:pt x="667199" y="538721"/>
                  </a:lnTo>
                  <a:lnTo>
                    <a:pt x="641491" y="576791"/>
                  </a:lnTo>
                  <a:lnTo>
                    <a:pt x="611236" y="611164"/>
                  </a:lnTo>
                  <a:lnTo>
                    <a:pt x="576858" y="641416"/>
                  </a:lnTo>
                  <a:lnTo>
                    <a:pt x="557131" y="654735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94111" y="2371338"/>
              <a:ext cx="716280" cy="716280"/>
            </a:xfrm>
            <a:custGeom>
              <a:avLst/>
              <a:gdLst/>
              <a:ahLst/>
              <a:cxnLst/>
              <a:rect l="l" t="t" r="r" b="b"/>
              <a:pathLst>
                <a:path w="716280" h="716280">
                  <a:moveTo>
                    <a:pt x="409846" y="654735"/>
                  </a:moveTo>
                  <a:lnTo>
                    <a:pt x="440702" y="615438"/>
                  </a:lnTo>
                  <a:lnTo>
                    <a:pt x="470773" y="573054"/>
                  </a:lnTo>
                  <a:lnTo>
                    <a:pt x="498175" y="527792"/>
                  </a:lnTo>
                  <a:lnTo>
                    <a:pt x="521023" y="479860"/>
                  </a:lnTo>
                  <a:lnTo>
                    <a:pt x="537432" y="429468"/>
                  </a:lnTo>
                  <a:lnTo>
                    <a:pt x="545519" y="376826"/>
                  </a:lnTo>
                  <a:lnTo>
                    <a:pt x="658580" y="376826"/>
                  </a:lnTo>
                  <a:lnTo>
                    <a:pt x="652284" y="422550"/>
                  </a:lnTo>
                  <a:lnTo>
                    <a:pt x="639403" y="465793"/>
                  </a:lnTo>
                  <a:lnTo>
                    <a:pt x="620474" y="506028"/>
                  </a:lnTo>
                  <a:lnTo>
                    <a:pt x="596032" y="542727"/>
                  </a:lnTo>
                  <a:lnTo>
                    <a:pt x="566611" y="575364"/>
                  </a:lnTo>
                  <a:lnTo>
                    <a:pt x="532747" y="603410"/>
                  </a:lnTo>
                  <a:lnTo>
                    <a:pt x="494975" y="626338"/>
                  </a:lnTo>
                  <a:lnTo>
                    <a:pt x="453830" y="643623"/>
                  </a:lnTo>
                  <a:lnTo>
                    <a:pt x="409846" y="654735"/>
                  </a:lnTo>
                  <a:close/>
                </a:path>
                <a:path w="716280" h="716280">
                  <a:moveTo>
                    <a:pt x="57472" y="376826"/>
                  </a:moveTo>
                  <a:lnTo>
                    <a:pt x="170533" y="376826"/>
                  </a:lnTo>
                  <a:lnTo>
                    <a:pt x="178947" y="429468"/>
                  </a:lnTo>
                  <a:lnTo>
                    <a:pt x="195449" y="479860"/>
                  </a:lnTo>
                  <a:lnTo>
                    <a:pt x="218231" y="527792"/>
                  </a:lnTo>
                  <a:lnTo>
                    <a:pt x="245489" y="573054"/>
                  </a:lnTo>
                  <a:lnTo>
                    <a:pt x="275416" y="615438"/>
                  </a:lnTo>
                  <a:lnTo>
                    <a:pt x="306207" y="654735"/>
                  </a:lnTo>
                  <a:lnTo>
                    <a:pt x="262223" y="643623"/>
                  </a:lnTo>
                  <a:lnTo>
                    <a:pt x="221077" y="626338"/>
                  </a:lnTo>
                  <a:lnTo>
                    <a:pt x="183305" y="603410"/>
                  </a:lnTo>
                  <a:lnTo>
                    <a:pt x="149441" y="575364"/>
                  </a:lnTo>
                  <a:lnTo>
                    <a:pt x="120020" y="542727"/>
                  </a:lnTo>
                  <a:lnTo>
                    <a:pt x="95578" y="506028"/>
                  </a:lnTo>
                  <a:lnTo>
                    <a:pt x="76649" y="465793"/>
                  </a:lnTo>
                  <a:lnTo>
                    <a:pt x="63769" y="422550"/>
                  </a:lnTo>
                  <a:lnTo>
                    <a:pt x="57472" y="376826"/>
                  </a:lnTo>
                  <a:close/>
                </a:path>
                <a:path w="716280" h="716280">
                  <a:moveTo>
                    <a:pt x="306207" y="61234"/>
                  </a:moveTo>
                  <a:lnTo>
                    <a:pt x="275350" y="100530"/>
                  </a:lnTo>
                  <a:lnTo>
                    <a:pt x="245279" y="142914"/>
                  </a:lnTo>
                  <a:lnTo>
                    <a:pt x="217878" y="188177"/>
                  </a:lnTo>
                  <a:lnTo>
                    <a:pt x="195030" y="236109"/>
                  </a:lnTo>
                  <a:lnTo>
                    <a:pt x="178620" y="286501"/>
                  </a:lnTo>
                  <a:lnTo>
                    <a:pt x="170533" y="339143"/>
                  </a:lnTo>
                  <a:lnTo>
                    <a:pt x="57472" y="339143"/>
                  </a:lnTo>
                  <a:lnTo>
                    <a:pt x="63769" y="293419"/>
                  </a:lnTo>
                  <a:lnTo>
                    <a:pt x="76649" y="250175"/>
                  </a:lnTo>
                  <a:lnTo>
                    <a:pt x="95578" y="209940"/>
                  </a:lnTo>
                  <a:lnTo>
                    <a:pt x="120020" y="173241"/>
                  </a:lnTo>
                  <a:lnTo>
                    <a:pt x="149441" y="140605"/>
                  </a:lnTo>
                  <a:lnTo>
                    <a:pt x="183305" y="112559"/>
                  </a:lnTo>
                  <a:lnTo>
                    <a:pt x="221077" y="89630"/>
                  </a:lnTo>
                  <a:lnTo>
                    <a:pt x="262223" y="72346"/>
                  </a:lnTo>
                  <a:lnTo>
                    <a:pt x="306207" y="61234"/>
                  </a:lnTo>
                  <a:close/>
                </a:path>
                <a:path w="716280" h="716280">
                  <a:moveTo>
                    <a:pt x="376870" y="376826"/>
                  </a:moveTo>
                  <a:lnTo>
                    <a:pt x="507832" y="376826"/>
                  </a:lnTo>
                  <a:lnTo>
                    <a:pt x="499702" y="424539"/>
                  </a:lnTo>
                  <a:lnTo>
                    <a:pt x="483929" y="470579"/>
                  </a:lnTo>
                  <a:lnTo>
                    <a:pt x="462137" y="514838"/>
                  </a:lnTo>
                  <a:lnTo>
                    <a:pt x="435948" y="557214"/>
                  </a:lnTo>
                  <a:lnTo>
                    <a:pt x="406984" y="597600"/>
                  </a:lnTo>
                  <a:lnTo>
                    <a:pt x="376870" y="635894"/>
                  </a:lnTo>
                  <a:lnTo>
                    <a:pt x="376870" y="376826"/>
                  </a:lnTo>
                  <a:close/>
                </a:path>
                <a:path w="716280" h="716280">
                  <a:moveTo>
                    <a:pt x="339183" y="376826"/>
                  </a:moveTo>
                  <a:lnTo>
                    <a:pt x="339183" y="635894"/>
                  </a:lnTo>
                  <a:lnTo>
                    <a:pt x="309068" y="597600"/>
                  </a:lnTo>
                  <a:lnTo>
                    <a:pt x="280105" y="557214"/>
                  </a:lnTo>
                  <a:lnTo>
                    <a:pt x="253916" y="514838"/>
                  </a:lnTo>
                  <a:lnTo>
                    <a:pt x="232124" y="470579"/>
                  </a:lnTo>
                  <a:lnTo>
                    <a:pt x="216351" y="424539"/>
                  </a:lnTo>
                  <a:lnTo>
                    <a:pt x="208220" y="376826"/>
                  </a:lnTo>
                  <a:lnTo>
                    <a:pt x="339183" y="376826"/>
                  </a:lnTo>
                  <a:close/>
                </a:path>
                <a:path w="716280" h="716280">
                  <a:moveTo>
                    <a:pt x="376870" y="80075"/>
                  </a:moveTo>
                  <a:lnTo>
                    <a:pt x="406984" y="118303"/>
                  </a:lnTo>
                  <a:lnTo>
                    <a:pt x="435948" y="158546"/>
                  </a:lnTo>
                  <a:lnTo>
                    <a:pt x="462137" y="200777"/>
                  </a:lnTo>
                  <a:lnTo>
                    <a:pt x="483929" y="244971"/>
                  </a:lnTo>
                  <a:lnTo>
                    <a:pt x="499702" y="291102"/>
                  </a:lnTo>
                  <a:lnTo>
                    <a:pt x="507832" y="339143"/>
                  </a:lnTo>
                  <a:lnTo>
                    <a:pt x="376870" y="339143"/>
                  </a:lnTo>
                  <a:lnTo>
                    <a:pt x="376870" y="80075"/>
                  </a:lnTo>
                  <a:close/>
                </a:path>
                <a:path w="716280" h="716280">
                  <a:moveTo>
                    <a:pt x="339183" y="339143"/>
                  </a:moveTo>
                  <a:lnTo>
                    <a:pt x="208220" y="339143"/>
                  </a:lnTo>
                  <a:lnTo>
                    <a:pt x="216351" y="291429"/>
                  </a:lnTo>
                  <a:lnTo>
                    <a:pt x="232124" y="245390"/>
                  </a:lnTo>
                  <a:lnTo>
                    <a:pt x="253916" y="201130"/>
                  </a:lnTo>
                  <a:lnTo>
                    <a:pt x="280105" y="158755"/>
                  </a:lnTo>
                  <a:lnTo>
                    <a:pt x="309068" y="118368"/>
                  </a:lnTo>
                  <a:lnTo>
                    <a:pt x="339183" y="80075"/>
                  </a:lnTo>
                  <a:lnTo>
                    <a:pt x="339183" y="339143"/>
                  </a:lnTo>
                  <a:close/>
                </a:path>
                <a:path w="716280" h="716280">
                  <a:moveTo>
                    <a:pt x="658580" y="339143"/>
                  </a:moveTo>
                  <a:lnTo>
                    <a:pt x="545519" y="339143"/>
                  </a:lnTo>
                  <a:lnTo>
                    <a:pt x="537432" y="286501"/>
                  </a:lnTo>
                  <a:lnTo>
                    <a:pt x="521023" y="236109"/>
                  </a:lnTo>
                  <a:lnTo>
                    <a:pt x="498175" y="188177"/>
                  </a:lnTo>
                  <a:lnTo>
                    <a:pt x="470773" y="142914"/>
                  </a:lnTo>
                  <a:lnTo>
                    <a:pt x="440702" y="100530"/>
                  </a:lnTo>
                  <a:lnTo>
                    <a:pt x="409846" y="61234"/>
                  </a:lnTo>
                  <a:lnTo>
                    <a:pt x="453830" y="72346"/>
                  </a:lnTo>
                  <a:lnTo>
                    <a:pt x="494975" y="89630"/>
                  </a:lnTo>
                  <a:lnTo>
                    <a:pt x="532747" y="112559"/>
                  </a:lnTo>
                  <a:lnTo>
                    <a:pt x="566611" y="140605"/>
                  </a:lnTo>
                  <a:lnTo>
                    <a:pt x="596032" y="173241"/>
                  </a:lnTo>
                  <a:lnTo>
                    <a:pt x="620474" y="209940"/>
                  </a:lnTo>
                  <a:lnTo>
                    <a:pt x="639403" y="250175"/>
                  </a:lnTo>
                  <a:lnTo>
                    <a:pt x="652284" y="293419"/>
                  </a:lnTo>
                  <a:lnTo>
                    <a:pt x="658580" y="339143"/>
                  </a:lnTo>
                  <a:close/>
                </a:path>
                <a:path w="716280" h="716280">
                  <a:moveTo>
                    <a:pt x="358026" y="0"/>
                  </a:moveTo>
                  <a:lnTo>
                    <a:pt x="309418" y="3265"/>
                  </a:lnTo>
                  <a:lnTo>
                    <a:pt x="262805" y="12778"/>
                  </a:lnTo>
                  <a:lnTo>
                    <a:pt x="218614" y="28114"/>
                  </a:lnTo>
                  <a:lnTo>
                    <a:pt x="177268" y="48847"/>
                  </a:lnTo>
                  <a:lnTo>
                    <a:pt x="139194" y="74552"/>
                  </a:lnTo>
                  <a:lnTo>
                    <a:pt x="104817" y="104804"/>
                  </a:lnTo>
                  <a:lnTo>
                    <a:pt x="74561" y="139178"/>
                  </a:lnTo>
                  <a:lnTo>
                    <a:pt x="48853" y="177247"/>
                  </a:lnTo>
                  <a:lnTo>
                    <a:pt x="28118" y="218588"/>
                  </a:lnTo>
                  <a:lnTo>
                    <a:pt x="12780" y="262775"/>
                  </a:lnTo>
                  <a:lnTo>
                    <a:pt x="3265" y="309382"/>
                  </a:lnTo>
                  <a:lnTo>
                    <a:pt x="0" y="357984"/>
                  </a:lnTo>
                  <a:lnTo>
                    <a:pt x="3265" y="406587"/>
                  </a:lnTo>
                  <a:lnTo>
                    <a:pt x="12780" y="453194"/>
                  </a:lnTo>
                  <a:lnTo>
                    <a:pt x="28118" y="497380"/>
                  </a:lnTo>
                  <a:lnTo>
                    <a:pt x="48853" y="538721"/>
                  </a:lnTo>
                  <a:lnTo>
                    <a:pt x="74561" y="576791"/>
                  </a:lnTo>
                  <a:lnTo>
                    <a:pt x="104817" y="611164"/>
                  </a:lnTo>
                  <a:lnTo>
                    <a:pt x="139194" y="641416"/>
                  </a:lnTo>
                  <a:lnTo>
                    <a:pt x="177268" y="667121"/>
                  </a:lnTo>
                  <a:lnTo>
                    <a:pt x="218614" y="687854"/>
                  </a:lnTo>
                  <a:lnTo>
                    <a:pt x="262805" y="703190"/>
                  </a:lnTo>
                  <a:lnTo>
                    <a:pt x="309418" y="712703"/>
                  </a:lnTo>
                  <a:lnTo>
                    <a:pt x="358026" y="715969"/>
                  </a:lnTo>
                  <a:lnTo>
                    <a:pt x="406634" y="712703"/>
                  </a:lnTo>
                  <a:lnTo>
                    <a:pt x="453247" y="703190"/>
                  </a:lnTo>
                  <a:lnTo>
                    <a:pt x="497439" y="687854"/>
                  </a:lnTo>
                  <a:lnTo>
                    <a:pt x="538784" y="667121"/>
                  </a:lnTo>
                  <a:lnTo>
                    <a:pt x="576858" y="641416"/>
                  </a:lnTo>
                  <a:lnTo>
                    <a:pt x="611236" y="611164"/>
                  </a:lnTo>
                  <a:lnTo>
                    <a:pt x="641491" y="576791"/>
                  </a:lnTo>
                  <a:lnTo>
                    <a:pt x="667199" y="538721"/>
                  </a:lnTo>
                  <a:lnTo>
                    <a:pt x="687935" y="497380"/>
                  </a:lnTo>
                  <a:lnTo>
                    <a:pt x="703272" y="453194"/>
                  </a:lnTo>
                  <a:lnTo>
                    <a:pt x="712787" y="406587"/>
                  </a:lnTo>
                  <a:lnTo>
                    <a:pt x="716053" y="357984"/>
                  </a:lnTo>
                  <a:lnTo>
                    <a:pt x="712787" y="309382"/>
                  </a:lnTo>
                  <a:lnTo>
                    <a:pt x="703272" y="262775"/>
                  </a:lnTo>
                  <a:lnTo>
                    <a:pt x="687935" y="218588"/>
                  </a:lnTo>
                  <a:lnTo>
                    <a:pt x="667199" y="177247"/>
                  </a:lnTo>
                  <a:lnTo>
                    <a:pt x="641491" y="139178"/>
                  </a:lnTo>
                  <a:lnTo>
                    <a:pt x="611236" y="104804"/>
                  </a:lnTo>
                  <a:lnTo>
                    <a:pt x="576858" y="74552"/>
                  </a:lnTo>
                  <a:lnTo>
                    <a:pt x="538784" y="48847"/>
                  </a:lnTo>
                  <a:lnTo>
                    <a:pt x="497439" y="28114"/>
                  </a:lnTo>
                  <a:lnTo>
                    <a:pt x="453247" y="12778"/>
                  </a:lnTo>
                  <a:lnTo>
                    <a:pt x="406634" y="3265"/>
                  </a:lnTo>
                  <a:lnTo>
                    <a:pt x="358026" y="0"/>
                  </a:lnTo>
                  <a:close/>
                </a:path>
              </a:pathLst>
            </a:custGeom>
            <a:ln w="9421">
              <a:solidFill>
                <a:srgbClr val="6C6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2167" y="2202156"/>
            <a:ext cx="659639" cy="779305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7123057" y="2366627"/>
            <a:ext cx="725805" cy="725805"/>
            <a:chOff x="7123057" y="2366627"/>
            <a:chExt cx="725805" cy="725805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73796" y="2611564"/>
              <a:ext cx="122482" cy="12246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75295" y="2611564"/>
              <a:ext cx="122482" cy="12246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295470" y="2851791"/>
              <a:ext cx="381000" cy="122555"/>
            </a:xfrm>
            <a:custGeom>
              <a:avLst/>
              <a:gdLst/>
              <a:ahLst/>
              <a:cxnLst/>
              <a:rect l="l" t="t" r="r" b="b"/>
              <a:pathLst>
                <a:path w="381000" h="122555">
                  <a:moveTo>
                    <a:pt x="190319" y="122468"/>
                  </a:moveTo>
                  <a:lnTo>
                    <a:pt x="135069" y="115991"/>
                  </a:lnTo>
                  <a:lnTo>
                    <a:pt x="84678" y="97503"/>
                  </a:lnTo>
                  <a:lnTo>
                    <a:pt x="40469" y="68417"/>
                  </a:lnTo>
                  <a:lnTo>
                    <a:pt x="3768" y="30146"/>
                  </a:lnTo>
                  <a:lnTo>
                    <a:pt x="0" y="22609"/>
                  </a:lnTo>
                  <a:lnTo>
                    <a:pt x="0" y="18841"/>
                  </a:lnTo>
                  <a:lnTo>
                    <a:pt x="1486" y="11525"/>
                  </a:lnTo>
                  <a:lnTo>
                    <a:pt x="5535" y="5534"/>
                  </a:lnTo>
                  <a:lnTo>
                    <a:pt x="11526" y="1486"/>
                  </a:lnTo>
                  <a:lnTo>
                    <a:pt x="18843" y="0"/>
                  </a:lnTo>
                  <a:lnTo>
                    <a:pt x="24496" y="0"/>
                  </a:lnTo>
                  <a:lnTo>
                    <a:pt x="30149" y="2826"/>
                  </a:lnTo>
                  <a:lnTo>
                    <a:pt x="33918" y="7536"/>
                  </a:lnTo>
                  <a:lnTo>
                    <a:pt x="64848" y="39331"/>
                  </a:lnTo>
                  <a:lnTo>
                    <a:pt x="101872" y="63353"/>
                  </a:lnTo>
                  <a:lnTo>
                    <a:pt x="144020" y="78544"/>
                  </a:lnTo>
                  <a:lnTo>
                    <a:pt x="190319" y="83843"/>
                  </a:lnTo>
                  <a:lnTo>
                    <a:pt x="236751" y="78544"/>
                  </a:lnTo>
                  <a:lnTo>
                    <a:pt x="279119" y="63353"/>
                  </a:lnTo>
                  <a:lnTo>
                    <a:pt x="316188" y="39331"/>
                  </a:lnTo>
                  <a:lnTo>
                    <a:pt x="346720" y="7536"/>
                  </a:lnTo>
                  <a:lnTo>
                    <a:pt x="349547" y="2826"/>
                  </a:lnTo>
                  <a:lnTo>
                    <a:pt x="355200" y="0"/>
                  </a:lnTo>
                  <a:lnTo>
                    <a:pt x="361795" y="0"/>
                  </a:lnTo>
                  <a:lnTo>
                    <a:pt x="369111" y="1486"/>
                  </a:lnTo>
                  <a:lnTo>
                    <a:pt x="375103" y="5534"/>
                  </a:lnTo>
                  <a:lnTo>
                    <a:pt x="379152" y="11525"/>
                  </a:lnTo>
                  <a:lnTo>
                    <a:pt x="380638" y="18841"/>
                  </a:lnTo>
                  <a:lnTo>
                    <a:pt x="380638" y="23551"/>
                  </a:lnTo>
                  <a:lnTo>
                    <a:pt x="340169" y="68417"/>
                  </a:lnTo>
                  <a:lnTo>
                    <a:pt x="295960" y="97503"/>
                  </a:lnTo>
                  <a:lnTo>
                    <a:pt x="245569" y="115991"/>
                  </a:lnTo>
                  <a:lnTo>
                    <a:pt x="190319" y="122468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95472" y="2851791"/>
              <a:ext cx="381000" cy="122555"/>
            </a:xfrm>
            <a:custGeom>
              <a:avLst/>
              <a:gdLst/>
              <a:ahLst/>
              <a:cxnLst/>
              <a:rect l="l" t="t" r="r" b="b"/>
              <a:pathLst>
                <a:path w="381000" h="122555">
                  <a:moveTo>
                    <a:pt x="361795" y="0"/>
                  </a:moveTo>
                  <a:lnTo>
                    <a:pt x="355200" y="0"/>
                  </a:lnTo>
                  <a:lnTo>
                    <a:pt x="349547" y="2826"/>
                  </a:lnTo>
                  <a:lnTo>
                    <a:pt x="346720" y="7536"/>
                  </a:lnTo>
                  <a:lnTo>
                    <a:pt x="316188" y="39331"/>
                  </a:lnTo>
                  <a:lnTo>
                    <a:pt x="279119" y="63353"/>
                  </a:lnTo>
                  <a:lnTo>
                    <a:pt x="236751" y="78544"/>
                  </a:lnTo>
                  <a:lnTo>
                    <a:pt x="190319" y="83843"/>
                  </a:lnTo>
                  <a:lnTo>
                    <a:pt x="144020" y="78544"/>
                  </a:lnTo>
                  <a:lnTo>
                    <a:pt x="101872" y="63353"/>
                  </a:lnTo>
                  <a:lnTo>
                    <a:pt x="64848" y="39331"/>
                  </a:lnTo>
                  <a:lnTo>
                    <a:pt x="33918" y="7536"/>
                  </a:lnTo>
                  <a:lnTo>
                    <a:pt x="30149" y="2826"/>
                  </a:lnTo>
                  <a:lnTo>
                    <a:pt x="24496" y="0"/>
                  </a:lnTo>
                  <a:lnTo>
                    <a:pt x="18843" y="0"/>
                  </a:lnTo>
                  <a:lnTo>
                    <a:pt x="11526" y="1486"/>
                  </a:lnTo>
                  <a:lnTo>
                    <a:pt x="5535" y="5534"/>
                  </a:lnTo>
                  <a:lnTo>
                    <a:pt x="1486" y="11525"/>
                  </a:lnTo>
                  <a:lnTo>
                    <a:pt x="0" y="18841"/>
                  </a:lnTo>
                  <a:lnTo>
                    <a:pt x="0" y="22609"/>
                  </a:lnTo>
                  <a:lnTo>
                    <a:pt x="40469" y="68417"/>
                  </a:lnTo>
                  <a:lnTo>
                    <a:pt x="84678" y="97503"/>
                  </a:lnTo>
                  <a:lnTo>
                    <a:pt x="135069" y="115991"/>
                  </a:lnTo>
                  <a:lnTo>
                    <a:pt x="190319" y="122468"/>
                  </a:lnTo>
                  <a:lnTo>
                    <a:pt x="245569" y="115991"/>
                  </a:lnTo>
                  <a:lnTo>
                    <a:pt x="295960" y="97503"/>
                  </a:lnTo>
                  <a:lnTo>
                    <a:pt x="340169" y="68417"/>
                  </a:lnTo>
                  <a:lnTo>
                    <a:pt x="376870" y="30146"/>
                  </a:lnTo>
                  <a:lnTo>
                    <a:pt x="380638" y="23551"/>
                  </a:lnTo>
                  <a:lnTo>
                    <a:pt x="380638" y="18841"/>
                  </a:lnTo>
                  <a:lnTo>
                    <a:pt x="379152" y="11525"/>
                  </a:lnTo>
                  <a:lnTo>
                    <a:pt x="375103" y="5534"/>
                  </a:lnTo>
                  <a:lnTo>
                    <a:pt x="369111" y="1486"/>
                  </a:lnTo>
                  <a:lnTo>
                    <a:pt x="361795" y="0"/>
                  </a:lnTo>
                  <a:close/>
                </a:path>
              </a:pathLst>
            </a:custGeom>
            <a:ln w="9420">
              <a:solidFill>
                <a:srgbClr val="6C6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27766" y="2371338"/>
              <a:ext cx="716280" cy="716280"/>
            </a:xfrm>
            <a:custGeom>
              <a:avLst/>
              <a:gdLst/>
              <a:ahLst/>
              <a:cxnLst/>
              <a:rect l="l" t="t" r="r" b="b"/>
              <a:pathLst>
                <a:path w="716279" h="716280">
                  <a:moveTo>
                    <a:pt x="358026" y="715969"/>
                  </a:moveTo>
                  <a:lnTo>
                    <a:pt x="309418" y="712703"/>
                  </a:lnTo>
                  <a:lnTo>
                    <a:pt x="262805" y="703190"/>
                  </a:lnTo>
                  <a:lnTo>
                    <a:pt x="218614" y="687854"/>
                  </a:lnTo>
                  <a:lnTo>
                    <a:pt x="177268" y="667121"/>
                  </a:lnTo>
                  <a:lnTo>
                    <a:pt x="139194" y="641416"/>
                  </a:lnTo>
                  <a:lnTo>
                    <a:pt x="104817" y="611164"/>
                  </a:lnTo>
                  <a:lnTo>
                    <a:pt x="74561" y="576791"/>
                  </a:lnTo>
                  <a:lnTo>
                    <a:pt x="48853" y="538721"/>
                  </a:lnTo>
                  <a:lnTo>
                    <a:pt x="28118" y="497380"/>
                  </a:lnTo>
                  <a:lnTo>
                    <a:pt x="12780" y="453194"/>
                  </a:lnTo>
                  <a:lnTo>
                    <a:pt x="3265" y="406587"/>
                  </a:lnTo>
                  <a:lnTo>
                    <a:pt x="0" y="357984"/>
                  </a:lnTo>
                  <a:lnTo>
                    <a:pt x="3265" y="309382"/>
                  </a:lnTo>
                  <a:lnTo>
                    <a:pt x="12780" y="262775"/>
                  </a:lnTo>
                  <a:lnTo>
                    <a:pt x="28118" y="218588"/>
                  </a:lnTo>
                  <a:lnTo>
                    <a:pt x="48853" y="177247"/>
                  </a:lnTo>
                  <a:lnTo>
                    <a:pt x="74561" y="139178"/>
                  </a:lnTo>
                  <a:lnTo>
                    <a:pt x="104817" y="104804"/>
                  </a:lnTo>
                  <a:lnTo>
                    <a:pt x="139194" y="74552"/>
                  </a:lnTo>
                  <a:lnTo>
                    <a:pt x="177268" y="48847"/>
                  </a:lnTo>
                  <a:lnTo>
                    <a:pt x="218614" y="28114"/>
                  </a:lnTo>
                  <a:lnTo>
                    <a:pt x="262805" y="12778"/>
                  </a:lnTo>
                  <a:lnTo>
                    <a:pt x="309418" y="3265"/>
                  </a:lnTo>
                  <a:lnTo>
                    <a:pt x="358026" y="0"/>
                  </a:lnTo>
                  <a:lnTo>
                    <a:pt x="406634" y="3265"/>
                  </a:lnTo>
                  <a:lnTo>
                    <a:pt x="453247" y="12778"/>
                  </a:lnTo>
                  <a:lnTo>
                    <a:pt x="497439" y="28114"/>
                  </a:lnTo>
                  <a:lnTo>
                    <a:pt x="516519" y="37682"/>
                  </a:lnTo>
                  <a:lnTo>
                    <a:pt x="358026" y="37682"/>
                  </a:lnTo>
                  <a:lnTo>
                    <a:pt x="310854" y="41171"/>
                  </a:lnTo>
                  <a:lnTo>
                    <a:pt x="265775" y="51303"/>
                  </a:lnTo>
                  <a:lnTo>
                    <a:pt x="223296" y="67571"/>
                  </a:lnTo>
                  <a:lnTo>
                    <a:pt x="183921" y="89470"/>
                  </a:lnTo>
                  <a:lnTo>
                    <a:pt x="148157" y="116494"/>
                  </a:lnTo>
                  <a:lnTo>
                    <a:pt x="116508" y="148139"/>
                  </a:lnTo>
                  <a:lnTo>
                    <a:pt x="89480" y="183900"/>
                  </a:lnTo>
                  <a:lnTo>
                    <a:pt x="67578" y="223270"/>
                  </a:lnTo>
                  <a:lnTo>
                    <a:pt x="51309" y="265744"/>
                  </a:lnTo>
                  <a:lnTo>
                    <a:pt x="41176" y="310817"/>
                  </a:lnTo>
                  <a:lnTo>
                    <a:pt x="37687" y="357984"/>
                  </a:lnTo>
                  <a:lnTo>
                    <a:pt x="41176" y="405151"/>
                  </a:lnTo>
                  <a:lnTo>
                    <a:pt x="51309" y="450225"/>
                  </a:lnTo>
                  <a:lnTo>
                    <a:pt x="67578" y="492699"/>
                  </a:lnTo>
                  <a:lnTo>
                    <a:pt x="89480" y="532069"/>
                  </a:lnTo>
                  <a:lnTo>
                    <a:pt x="116508" y="567829"/>
                  </a:lnTo>
                  <a:lnTo>
                    <a:pt x="148157" y="599474"/>
                  </a:lnTo>
                  <a:lnTo>
                    <a:pt x="183921" y="626499"/>
                  </a:lnTo>
                  <a:lnTo>
                    <a:pt x="223296" y="648398"/>
                  </a:lnTo>
                  <a:lnTo>
                    <a:pt x="265775" y="664666"/>
                  </a:lnTo>
                  <a:lnTo>
                    <a:pt x="310854" y="674797"/>
                  </a:lnTo>
                  <a:lnTo>
                    <a:pt x="358026" y="678286"/>
                  </a:lnTo>
                  <a:lnTo>
                    <a:pt x="516519" y="678286"/>
                  </a:lnTo>
                  <a:lnTo>
                    <a:pt x="497439" y="687854"/>
                  </a:lnTo>
                  <a:lnTo>
                    <a:pt x="453247" y="703190"/>
                  </a:lnTo>
                  <a:lnTo>
                    <a:pt x="406634" y="712703"/>
                  </a:lnTo>
                  <a:lnTo>
                    <a:pt x="358026" y="715969"/>
                  </a:lnTo>
                  <a:close/>
                </a:path>
                <a:path w="716279" h="716280">
                  <a:moveTo>
                    <a:pt x="516519" y="678286"/>
                  </a:moveTo>
                  <a:lnTo>
                    <a:pt x="358026" y="678286"/>
                  </a:lnTo>
                  <a:lnTo>
                    <a:pt x="405199" y="674797"/>
                  </a:lnTo>
                  <a:lnTo>
                    <a:pt x="450277" y="664666"/>
                  </a:lnTo>
                  <a:lnTo>
                    <a:pt x="492757" y="648398"/>
                  </a:lnTo>
                  <a:lnTo>
                    <a:pt x="532131" y="626499"/>
                  </a:lnTo>
                  <a:lnTo>
                    <a:pt x="567896" y="599474"/>
                  </a:lnTo>
                  <a:lnTo>
                    <a:pt x="599545" y="567829"/>
                  </a:lnTo>
                  <a:lnTo>
                    <a:pt x="626572" y="532069"/>
                  </a:lnTo>
                  <a:lnTo>
                    <a:pt x="648474" y="492699"/>
                  </a:lnTo>
                  <a:lnTo>
                    <a:pt x="664744" y="450225"/>
                  </a:lnTo>
                  <a:lnTo>
                    <a:pt x="674876" y="405151"/>
                  </a:lnTo>
                  <a:lnTo>
                    <a:pt x="678366" y="357984"/>
                  </a:lnTo>
                  <a:lnTo>
                    <a:pt x="674876" y="310817"/>
                  </a:lnTo>
                  <a:lnTo>
                    <a:pt x="664744" y="265744"/>
                  </a:lnTo>
                  <a:lnTo>
                    <a:pt x="648474" y="223270"/>
                  </a:lnTo>
                  <a:lnTo>
                    <a:pt x="626572" y="183900"/>
                  </a:lnTo>
                  <a:lnTo>
                    <a:pt x="599545" y="148139"/>
                  </a:lnTo>
                  <a:lnTo>
                    <a:pt x="567896" y="116494"/>
                  </a:lnTo>
                  <a:lnTo>
                    <a:pt x="532131" y="89470"/>
                  </a:lnTo>
                  <a:lnTo>
                    <a:pt x="492757" y="67571"/>
                  </a:lnTo>
                  <a:lnTo>
                    <a:pt x="450277" y="51303"/>
                  </a:lnTo>
                  <a:lnTo>
                    <a:pt x="405199" y="41171"/>
                  </a:lnTo>
                  <a:lnTo>
                    <a:pt x="358026" y="37682"/>
                  </a:lnTo>
                  <a:lnTo>
                    <a:pt x="516519" y="37682"/>
                  </a:lnTo>
                  <a:lnTo>
                    <a:pt x="576858" y="74552"/>
                  </a:lnTo>
                  <a:lnTo>
                    <a:pt x="611236" y="104804"/>
                  </a:lnTo>
                  <a:lnTo>
                    <a:pt x="641491" y="139178"/>
                  </a:lnTo>
                  <a:lnTo>
                    <a:pt x="667199" y="177247"/>
                  </a:lnTo>
                  <a:lnTo>
                    <a:pt x="687935" y="218588"/>
                  </a:lnTo>
                  <a:lnTo>
                    <a:pt x="703273" y="262775"/>
                  </a:lnTo>
                  <a:lnTo>
                    <a:pt x="712787" y="309382"/>
                  </a:lnTo>
                  <a:lnTo>
                    <a:pt x="716053" y="357984"/>
                  </a:lnTo>
                  <a:lnTo>
                    <a:pt x="712787" y="406587"/>
                  </a:lnTo>
                  <a:lnTo>
                    <a:pt x="703273" y="453194"/>
                  </a:lnTo>
                  <a:lnTo>
                    <a:pt x="687935" y="497380"/>
                  </a:lnTo>
                  <a:lnTo>
                    <a:pt x="667199" y="538721"/>
                  </a:lnTo>
                  <a:lnTo>
                    <a:pt x="641491" y="576791"/>
                  </a:lnTo>
                  <a:lnTo>
                    <a:pt x="611236" y="611164"/>
                  </a:lnTo>
                  <a:lnTo>
                    <a:pt x="576858" y="641416"/>
                  </a:lnTo>
                  <a:lnTo>
                    <a:pt x="538784" y="667121"/>
                  </a:lnTo>
                  <a:lnTo>
                    <a:pt x="516519" y="678286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27768" y="2371338"/>
              <a:ext cx="716280" cy="716280"/>
            </a:xfrm>
            <a:custGeom>
              <a:avLst/>
              <a:gdLst/>
              <a:ahLst/>
              <a:cxnLst/>
              <a:rect l="l" t="t" r="r" b="b"/>
              <a:pathLst>
                <a:path w="716279" h="716280">
                  <a:moveTo>
                    <a:pt x="358026" y="37682"/>
                  </a:moveTo>
                  <a:lnTo>
                    <a:pt x="405199" y="41172"/>
                  </a:lnTo>
                  <a:lnTo>
                    <a:pt x="450277" y="51303"/>
                  </a:lnTo>
                  <a:lnTo>
                    <a:pt x="492757" y="67571"/>
                  </a:lnTo>
                  <a:lnTo>
                    <a:pt x="532131" y="89470"/>
                  </a:lnTo>
                  <a:lnTo>
                    <a:pt x="567896" y="116494"/>
                  </a:lnTo>
                  <a:lnTo>
                    <a:pt x="599545" y="148139"/>
                  </a:lnTo>
                  <a:lnTo>
                    <a:pt x="626572" y="183900"/>
                  </a:lnTo>
                  <a:lnTo>
                    <a:pt x="648474" y="223270"/>
                  </a:lnTo>
                  <a:lnTo>
                    <a:pt x="664744" y="265744"/>
                  </a:lnTo>
                  <a:lnTo>
                    <a:pt x="674876" y="310817"/>
                  </a:lnTo>
                  <a:lnTo>
                    <a:pt x="678366" y="357984"/>
                  </a:lnTo>
                  <a:lnTo>
                    <a:pt x="674876" y="405151"/>
                  </a:lnTo>
                  <a:lnTo>
                    <a:pt x="664744" y="450225"/>
                  </a:lnTo>
                  <a:lnTo>
                    <a:pt x="648474" y="492699"/>
                  </a:lnTo>
                  <a:lnTo>
                    <a:pt x="626572" y="532069"/>
                  </a:lnTo>
                  <a:lnTo>
                    <a:pt x="599545" y="567829"/>
                  </a:lnTo>
                  <a:lnTo>
                    <a:pt x="567896" y="599474"/>
                  </a:lnTo>
                  <a:lnTo>
                    <a:pt x="532131" y="626499"/>
                  </a:lnTo>
                  <a:lnTo>
                    <a:pt x="492757" y="648398"/>
                  </a:lnTo>
                  <a:lnTo>
                    <a:pt x="450277" y="664666"/>
                  </a:lnTo>
                  <a:lnTo>
                    <a:pt x="405199" y="674797"/>
                  </a:lnTo>
                  <a:lnTo>
                    <a:pt x="358026" y="678286"/>
                  </a:lnTo>
                  <a:lnTo>
                    <a:pt x="310854" y="674797"/>
                  </a:lnTo>
                  <a:lnTo>
                    <a:pt x="265775" y="664666"/>
                  </a:lnTo>
                  <a:lnTo>
                    <a:pt x="223296" y="648398"/>
                  </a:lnTo>
                  <a:lnTo>
                    <a:pt x="183921" y="626499"/>
                  </a:lnTo>
                  <a:lnTo>
                    <a:pt x="148157" y="599474"/>
                  </a:lnTo>
                  <a:lnTo>
                    <a:pt x="116508" y="567829"/>
                  </a:lnTo>
                  <a:lnTo>
                    <a:pt x="89480" y="532069"/>
                  </a:lnTo>
                  <a:lnTo>
                    <a:pt x="67578" y="492699"/>
                  </a:lnTo>
                  <a:lnTo>
                    <a:pt x="51309" y="450225"/>
                  </a:lnTo>
                  <a:lnTo>
                    <a:pt x="41176" y="405151"/>
                  </a:lnTo>
                  <a:lnTo>
                    <a:pt x="37687" y="357984"/>
                  </a:lnTo>
                  <a:lnTo>
                    <a:pt x="41176" y="310817"/>
                  </a:lnTo>
                  <a:lnTo>
                    <a:pt x="51309" y="265744"/>
                  </a:lnTo>
                  <a:lnTo>
                    <a:pt x="67578" y="223270"/>
                  </a:lnTo>
                  <a:lnTo>
                    <a:pt x="89480" y="183900"/>
                  </a:lnTo>
                  <a:lnTo>
                    <a:pt x="116508" y="148139"/>
                  </a:lnTo>
                  <a:lnTo>
                    <a:pt x="148157" y="116494"/>
                  </a:lnTo>
                  <a:lnTo>
                    <a:pt x="183921" y="89470"/>
                  </a:lnTo>
                  <a:lnTo>
                    <a:pt x="223296" y="67571"/>
                  </a:lnTo>
                  <a:lnTo>
                    <a:pt x="265775" y="51303"/>
                  </a:lnTo>
                  <a:lnTo>
                    <a:pt x="310854" y="41172"/>
                  </a:lnTo>
                  <a:lnTo>
                    <a:pt x="358026" y="37682"/>
                  </a:lnTo>
                </a:path>
                <a:path w="716279" h="716280">
                  <a:moveTo>
                    <a:pt x="358026" y="0"/>
                  </a:moveTo>
                  <a:lnTo>
                    <a:pt x="309418" y="3265"/>
                  </a:lnTo>
                  <a:lnTo>
                    <a:pt x="262805" y="12778"/>
                  </a:lnTo>
                  <a:lnTo>
                    <a:pt x="218614" y="28114"/>
                  </a:lnTo>
                  <a:lnTo>
                    <a:pt x="177268" y="48847"/>
                  </a:lnTo>
                  <a:lnTo>
                    <a:pt x="139194" y="74552"/>
                  </a:lnTo>
                  <a:lnTo>
                    <a:pt x="104817" y="104804"/>
                  </a:lnTo>
                  <a:lnTo>
                    <a:pt x="74561" y="139178"/>
                  </a:lnTo>
                  <a:lnTo>
                    <a:pt x="48853" y="177247"/>
                  </a:lnTo>
                  <a:lnTo>
                    <a:pt x="28118" y="218588"/>
                  </a:lnTo>
                  <a:lnTo>
                    <a:pt x="12780" y="262775"/>
                  </a:lnTo>
                  <a:lnTo>
                    <a:pt x="3265" y="309382"/>
                  </a:lnTo>
                  <a:lnTo>
                    <a:pt x="0" y="357984"/>
                  </a:lnTo>
                  <a:lnTo>
                    <a:pt x="3265" y="406587"/>
                  </a:lnTo>
                  <a:lnTo>
                    <a:pt x="12780" y="453194"/>
                  </a:lnTo>
                  <a:lnTo>
                    <a:pt x="28118" y="497380"/>
                  </a:lnTo>
                  <a:lnTo>
                    <a:pt x="48853" y="538721"/>
                  </a:lnTo>
                  <a:lnTo>
                    <a:pt x="74561" y="576791"/>
                  </a:lnTo>
                  <a:lnTo>
                    <a:pt x="104817" y="611164"/>
                  </a:lnTo>
                  <a:lnTo>
                    <a:pt x="139194" y="641416"/>
                  </a:lnTo>
                  <a:lnTo>
                    <a:pt x="177268" y="667121"/>
                  </a:lnTo>
                  <a:lnTo>
                    <a:pt x="218614" y="687854"/>
                  </a:lnTo>
                  <a:lnTo>
                    <a:pt x="262805" y="703190"/>
                  </a:lnTo>
                  <a:lnTo>
                    <a:pt x="309418" y="712703"/>
                  </a:lnTo>
                  <a:lnTo>
                    <a:pt x="358026" y="715969"/>
                  </a:lnTo>
                  <a:lnTo>
                    <a:pt x="406634" y="712703"/>
                  </a:lnTo>
                  <a:lnTo>
                    <a:pt x="453247" y="703190"/>
                  </a:lnTo>
                  <a:lnTo>
                    <a:pt x="497439" y="687854"/>
                  </a:lnTo>
                  <a:lnTo>
                    <a:pt x="538784" y="667121"/>
                  </a:lnTo>
                  <a:lnTo>
                    <a:pt x="576858" y="641416"/>
                  </a:lnTo>
                  <a:lnTo>
                    <a:pt x="611236" y="611164"/>
                  </a:lnTo>
                  <a:lnTo>
                    <a:pt x="641491" y="576791"/>
                  </a:lnTo>
                  <a:lnTo>
                    <a:pt x="667199" y="538721"/>
                  </a:lnTo>
                  <a:lnTo>
                    <a:pt x="687935" y="497380"/>
                  </a:lnTo>
                  <a:lnTo>
                    <a:pt x="703272" y="453194"/>
                  </a:lnTo>
                  <a:lnTo>
                    <a:pt x="712787" y="406587"/>
                  </a:lnTo>
                  <a:lnTo>
                    <a:pt x="716053" y="357984"/>
                  </a:lnTo>
                  <a:lnTo>
                    <a:pt x="712787" y="309382"/>
                  </a:lnTo>
                  <a:lnTo>
                    <a:pt x="703272" y="262775"/>
                  </a:lnTo>
                  <a:lnTo>
                    <a:pt x="687935" y="218588"/>
                  </a:lnTo>
                  <a:lnTo>
                    <a:pt x="667199" y="177247"/>
                  </a:lnTo>
                  <a:lnTo>
                    <a:pt x="641491" y="139178"/>
                  </a:lnTo>
                  <a:lnTo>
                    <a:pt x="611236" y="104804"/>
                  </a:lnTo>
                  <a:lnTo>
                    <a:pt x="576858" y="74552"/>
                  </a:lnTo>
                  <a:lnTo>
                    <a:pt x="538784" y="48847"/>
                  </a:lnTo>
                  <a:lnTo>
                    <a:pt x="497439" y="28114"/>
                  </a:lnTo>
                  <a:lnTo>
                    <a:pt x="453247" y="12778"/>
                  </a:lnTo>
                  <a:lnTo>
                    <a:pt x="406634" y="3265"/>
                  </a:lnTo>
                  <a:lnTo>
                    <a:pt x="358026" y="0"/>
                  </a:lnTo>
                  <a:close/>
                </a:path>
              </a:pathLst>
            </a:custGeom>
            <a:ln w="9421">
              <a:solidFill>
                <a:srgbClr val="6C6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439147" y="2359235"/>
            <a:ext cx="631825" cy="704850"/>
            <a:chOff x="4439147" y="2359235"/>
            <a:chExt cx="631825" cy="704850"/>
          </a:xfrm>
        </p:grpSpPr>
        <p:sp>
          <p:nvSpPr>
            <p:cNvPr id="40" name="object 40"/>
            <p:cNvSpPr/>
            <p:nvPr/>
          </p:nvSpPr>
          <p:spPr>
            <a:xfrm>
              <a:off x="4564379" y="2373367"/>
              <a:ext cx="340360" cy="337185"/>
            </a:xfrm>
            <a:custGeom>
              <a:avLst/>
              <a:gdLst/>
              <a:ahLst/>
              <a:cxnLst/>
              <a:rect l="l" t="t" r="r" b="b"/>
              <a:pathLst>
                <a:path w="340360" h="337185">
                  <a:moveTo>
                    <a:pt x="10250" y="189248"/>
                  </a:moveTo>
                  <a:lnTo>
                    <a:pt x="9563" y="189238"/>
                  </a:lnTo>
                  <a:lnTo>
                    <a:pt x="8884" y="189153"/>
                  </a:lnTo>
                  <a:lnTo>
                    <a:pt x="3146" y="187816"/>
                  </a:lnTo>
                  <a:lnTo>
                    <a:pt x="0" y="182747"/>
                  </a:lnTo>
                  <a:lnTo>
                    <a:pt x="9666" y="141457"/>
                  </a:lnTo>
                  <a:lnTo>
                    <a:pt x="11112" y="122195"/>
                  </a:lnTo>
                  <a:lnTo>
                    <a:pt x="19967" y="88456"/>
                  </a:lnTo>
                  <a:lnTo>
                    <a:pt x="42795" y="50301"/>
                  </a:lnTo>
                  <a:lnTo>
                    <a:pt x="86161" y="17792"/>
                  </a:lnTo>
                  <a:lnTo>
                    <a:pt x="148997" y="0"/>
                  </a:lnTo>
                  <a:lnTo>
                    <a:pt x="199844" y="3572"/>
                  </a:lnTo>
                  <a:lnTo>
                    <a:pt x="236552" y="17470"/>
                  </a:lnTo>
                  <a:lnTo>
                    <a:pt x="237080" y="17811"/>
                  </a:lnTo>
                  <a:lnTo>
                    <a:pt x="164598" y="17811"/>
                  </a:lnTo>
                  <a:lnTo>
                    <a:pt x="146373" y="19081"/>
                  </a:lnTo>
                  <a:lnTo>
                    <a:pt x="94208" y="34768"/>
                  </a:lnTo>
                  <a:lnTo>
                    <a:pt x="55500" y="64522"/>
                  </a:lnTo>
                  <a:lnTo>
                    <a:pt x="36060" y="99192"/>
                  </a:lnTo>
                  <a:lnTo>
                    <a:pt x="28562" y="141457"/>
                  </a:lnTo>
                  <a:lnTo>
                    <a:pt x="28472" y="143727"/>
                  </a:lnTo>
                  <a:lnTo>
                    <a:pt x="22282" y="170331"/>
                  </a:lnTo>
                  <a:lnTo>
                    <a:pt x="151875" y="170331"/>
                  </a:lnTo>
                  <a:lnTo>
                    <a:pt x="129954" y="178123"/>
                  </a:lnTo>
                  <a:lnTo>
                    <a:pt x="104053" y="183520"/>
                  </a:lnTo>
                  <a:lnTo>
                    <a:pt x="76449" y="186875"/>
                  </a:lnTo>
                  <a:lnTo>
                    <a:pt x="49181" y="188626"/>
                  </a:lnTo>
                  <a:lnTo>
                    <a:pt x="49308" y="189210"/>
                  </a:lnTo>
                  <a:lnTo>
                    <a:pt x="10269" y="189210"/>
                  </a:lnTo>
                  <a:close/>
                </a:path>
                <a:path w="340360" h="337185">
                  <a:moveTo>
                    <a:pt x="252616" y="50133"/>
                  </a:moveTo>
                  <a:lnTo>
                    <a:pt x="249657" y="49219"/>
                  </a:lnTo>
                  <a:lnTo>
                    <a:pt x="247509" y="47194"/>
                  </a:lnTo>
                  <a:lnTo>
                    <a:pt x="228999" y="34380"/>
                  </a:lnTo>
                  <a:lnTo>
                    <a:pt x="208678" y="25094"/>
                  </a:lnTo>
                  <a:lnTo>
                    <a:pt x="187046" y="19512"/>
                  </a:lnTo>
                  <a:lnTo>
                    <a:pt x="164598" y="17811"/>
                  </a:lnTo>
                  <a:lnTo>
                    <a:pt x="237080" y="17811"/>
                  </a:lnTo>
                  <a:lnTo>
                    <a:pt x="256968" y="30651"/>
                  </a:lnTo>
                  <a:lnTo>
                    <a:pt x="279836" y="33110"/>
                  </a:lnTo>
                  <a:lnTo>
                    <a:pt x="300604" y="41863"/>
                  </a:lnTo>
                  <a:lnTo>
                    <a:pt x="310111" y="49662"/>
                  </a:lnTo>
                  <a:lnTo>
                    <a:pt x="255527" y="49662"/>
                  </a:lnTo>
                  <a:lnTo>
                    <a:pt x="252616" y="50133"/>
                  </a:lnTo>
                  <a:close/>
                </a:path>
                <a:path w="340360" h="337185">
                  <a:moveTo>
                    <a:pt x="337217" y="161956"/>
                  </a:moveTo>
                  <a:lnTo>
                    <a:pt x="318370" y="161956"/>
                  </a:lnTo>
                  <a:lnTo>
                    <a:pt x="321097" y="143727"/>
                  </a:lnTo>
                  <a:lnTo>
                    <a:pt x="322164" y="123952"/>
                  </a:lnTo>
                  <a:lnTo>
                    <a:pt x="314130" y="83868"/>
                  </a:lnTo>
                  <a:lnTo>
                    <a:pt x="273713" y="50876"/>
                  </a:lnTo>
                  <a:lnTo>
                    <a:pt x="255527" y="49662"/>
                  </a:lnTo>
                  <a:lnTo>
                    <a:pt x="310111" y="49662"/>
                  </a:lnTo>
                  <a:lnTo>
                    <a:pt x="318028" y="56157"/>
                  </a:lnTo>
                  <a:lnTo>
                    <a:pt x="330863" y="75239"/>
                  </a:lnTo>
                  <a:lnTo>
                    <a:pt x="340214" y="108494"/>
                  </a:lnTo>
                  <a:lnTo>
                    <a:pt x="340139" y="143231"/>
                  </a:lnTo>
                  <a:lnTo>
                    <a:pt x="337217" y="161956"/>
                  </a:lnTo>
                  <a:close/>
                </a:path>
                <a:path w="340360" h="337185">
                  <a:moveTo>
                    <a:pt x="151875" y="170331"/>
                  </a:moveTo>
                  <a:lnTo>
                    <a:pt x="22282" y="170331"/>
                  </a:lnTo>
                  <a:lnTo>
                    <a:pt x="50895" y="169598"/>
                  </a:lnTo>
                  <a:lnTo>
                    <a:pt x="84039" y="167101"/>
                  </a:lnTo>
                  <a:lnTo>
                    <a:pt x="144115" y="153166"/>
                  </a:lnTo>
                  <a:lnTo>
                    <a:pt x="203471" y="114165"/>
                  </a:lnTo>
                  <a:lnTo>
                    <a:pt x="234865" y="88164"/>
                  </a:lnTo>
                  <a:lnTo>
                    <a:pt x="237173" y="86101"/>
                  </a:lnTo>
                  <a:lnTo>
                    <a:pt x="240339" y="85300"/>
                  </a:lnTo>
                  <a:lnTo>
                    <a:pt x="243345" y="86026"/>
                  </a:lnTo>
                  <a:lnTo>
                    <a:pt x="257019" y="91709"/>
                  </a:lnTo>
                  <a:lnTo>
                    <a:pt x="269678" y="99247"/>
                  </a:lnTo>
                  <a:lnTo>
                    <a:pt x="277924" y="105913"/>
                  </a:lnTo>
                  <a:lnTo>
                    <a:pt x="243166" y="105913"/>
                  </a:lnTo>
                  <a:lnTo>
                    <a:pt x="228010" y="118678"/>
                  </a:lnTo>
                  <a:lnTo>
                    <a:pt x="205367" y="136454"/>
                  </a:lnTo>
                  <a:lnTo>
                    <a:pt x="178860" y="155043"/>
                  </a:lnTo>
                  <a:lnTo>
                    <a:pt x="152114" y="170246"/>
                  </a:lnTo>
                  <a:lnTo>
                    <a:pt x="151875" y="170331"/>
                  </a:lnTo>
                  <a:close/>
                </a:path>
                <a:path w="340360" h="337185">
                  <a:moveTo>
                    <a:pt x="250062" y="318273"/>
                  </a:moveTo>
                  <a:lnTo>
                    <a:pt x="180973" y="318273"/>
                  </a:lnTo>
                  <a:lnTo>
                    <a:pt x="231649" y="308114"/>
                  </a:lnTo>
                  <a:lnTo>
                    <a:pt x="273245" y="280482"/>
                  </a:lnTo>
                  <a:lnTo>
                    <a:pt x="301648" y="239411"/>
                  </a:lnTo>
                  <a:lnTo>
                    <a:pt x="312745" y="188937"/>
                  </a:lnTo>
                  <a:lnTo>
                    <a:pt x="308200" y="181722"/>
                  </a:lnTo>
                  <a:lnTo>
                    <a:pt x="304098" y="174876"/>
                  </a:lnTo>
                  <a:lnTo>
                    <a:pt x="300368" y="168405"/>
                  </a:lnTo>
                  <a:lnTo>
                    <a:pt x="296726" y="161928"/>
                  </a:lnTo>
                  <a:lnTo>
                    <a:pt x="292579" y="154294"/>
                  </a:lnTo>
                  <a:lnTo>
                    <a:pt x="287800" y="146524"/>
                  </a:lnTo>
                  <a:lnTo>
                    <a:pt x="261526" y="116981"/>
                  </a:lnTo>
                  <a:lnTo>
                    <a:pt x="243166" y="105913"/>
                  </a:lnTo>
                  <a:lnTo>
                    <a:pt x="277924" y="105913"/>
                  </a:lnTo>
                  <a:lnTo>
                    <a:pt x="303193" y="135618"/>
                  </a:lnTo>
                  <a:lnTo>
                    <a:pt x="313401" y="153166"/>
                  </a:lnTo>
                  <a:lnTo>
                    <a:pt x="316599" y="158866"/>
                  </a:lnTo>
                  <a:lnTo>
                    <a:pt x="318370" y="161956"/>
                  </a:lnTo>
                  <a:lnTo>
                    <a:pt x="337217" y="161956"/>
                  </a:lnTo>
                  <a:lnTo>
                    <a:pt x="335620" y="172188"/>
                  </a:lnTo>
                  <a:lnTo>
                    <a:pt x="331636" y="188098"/>
                  </a:lnTo>
                  <a:lnTo>
                    <a:pt x="323715" y="234681"/>
                  </a:lnTo>
                  <a:lnTo>
                    <a:pt x="302648" y="275203"/>
                  </a:lnTo>
                  <a:lnTo>
                    <a:pt x="270765" y="307318"/>
                  </a:lnTo>
                  <a:lnTo>
                    <a:pt x="250062" y="318273"/>
                  </a:lnTo>
                  <a:close/>
                </a:path>
                <a:path w="340360" h="337185">
                  <a:moveTo>
                    <a:pt x="16243" y="189285"/>
                  </a:moveTo>
                  <a:lnTo>
                    <a:pt x="10269" y="189210"/>
                  </a:lnTo>
                  <a:lnTo>
                    <a:pt x="30366" y="189210"/>
                  </a:lnTo>
                  <a:lnTo>
                    <a:pt x="16243" y="189285"/>
                  </a:lnTo>
                  <a:close/>
                </a:path>
                <a:path w="340360" h="337185">
                  <a:moveTo>
                    <a:pt x="183865" y="336945"/>
                  </a:moveTo>
                  <a:lnTo>
                    <a:pt x="136110" y="330176"/>
                  </a:lnTo>
                  <a:lnTo>
                    <a:pt x="94353" y="309584"/>
                  </a:lnTo>
                  <a:lnTo>
                    <a:pt x="61124" y="277603"/>
                  </a:lnTo>
                  <a:lnTo>
                    <a:pt x="38952" y="236666"/>
                  </a:lnTo>
                  <a:lnTo>
                    <a:pt x="30366" y="189210"/>
                  </a:lnTo>
                  <a:lnTo>
                    <a:pt x="49308" y="189210"/>
                  </a:lnTo>
                  <a:lnTo>
                    <a:pt x="60197" y="239201"/>
                  </a:lnTo>
                  <a:lnTo>
                    <a:pt x="88585" y="280372"/>
                  </a:lnTo>
                  <a:lnTo>
                    <a:pt x="130219" y="308082"/>
                  </a:lnTo>
                  <a:lnTo>
                    <a:pt x="180973" y="318273"/>
                  </a:lnTo>
                  <a:lnTo>
                    <a:pt x="250062" y="318273"/>
                  </a:lnTo>
                  <a:lnTo>
                    <a:pt x="230394" y="328681"/>
                  </a:lnTo>
                  <a:lnTo>
                    <a:pt x="183865" y="336945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64379" y="2373366"/>
              <a:ext cx="340360" cy="337185"/>
            </a:xfrm>
            <a:custGeom>
              <a:avLst/>
              <a:gdLst/>
              <a:ahLst/>
              <a:cxnLst/>
              <a:rect l="l" t="t" r="r" b="b"/>
              <a:pathLst>
                <a:path w="340360" h="337185">
                  <a:moveTo>
                    <a:pt x="10269" y="189210"/>
                  </a:moveTo>
                  <a:lnTo>
                    <a:pt x="16243" y="189285"/>
                  </a:lnTo>
                  <a:lnTo>
                    <a:pt x="23064" y="189276"/>
                  </a:lnTo>
                  <a:lnTo>
                    <a:pt x="30366" y="189210"/>
                  </a:lnTo>
                  <a:lnTo>
                    <a:pt x="38952" y="236666"/>
                  </a:lnTo>
                  <a:lnTo>
                    <a:pt x="61124" y="277603"/>
                  </a:lnTo>
                  <a:lnTo>
                    <a:pt x="94353" y="309584"/>
                  </a:lnTo>
                  <a:lnTo>
                    <a:pt x="136110" y="330176"/>
                  </a:lnTo>
                  <a:lnTo>
                    <a:pt x="183865" y="336945"/>
                  </a:lnTo>
                  <a:lnTo>
                    <a:pt x="230394" y="328681"/>
                  </a:lnTo>
                  <a:lnTo>
                    <a:pt x="270765" y="307318"/>
                  </a:lnTo>
                  <a:lnTo>
                    <a:pt x="302648" y="275203"/>
                  </a:lnTo>
                  <a:lnTo>
                    <a:pt x="323715" y="234681"/>
                  </a:lnTo>
                  <a:lnTo>
                    <a:pt x="331636" y="188098"/>
                  </a:lnTo>
                  <a:lnTo>
                    <a:pt x="335620" y="172188"/>
                  </a:lnTo>
                  <a:lnTo>
                    <a:pt x="340139" y="143231"/>
                  </a:lnTo>
                  <a:lnTo>
                    <a:pt x="340214" y="108494"/>
                  </a:lnTo>
                  <a:lnTo>
                    <a:pt x="330863" y="75239"/>
                  </a:lnTo>
                  <a:lnTo>
                    <a:pt x="318028" y="56157"/>
                  </a:lnTo>
                  <a:lnTo>
                    <a:pt x="300604" y="41863"/>
                  </a:lnTo>
                  <a:lnTo>
                    <a:pt x="279836" y="33110"/>
                  </a:lnTo>
                  <a:lnTo>
                    <a:pt x="256968" y="30651"/>
                  </a:lnTo>
                  <a:lnTo>
                    <a:pt x="236552" y="17470"/>
                  </a:lnTo>
                  <a:lnTo>
                    <a:pt x="199844" y="3572"/>
                  </a:lnTo>
                  <a:lnTo>
                    <a:pt x="148997" y="0"/>
                  </a:lnTo>
                  <a:lnTo>
                    <a:pt x="86161" y="17792"/>
                  </a:lnTo>
                  <a:lnTo>
                    <a:pt x="42795" y="50301"/>
                  </a:lnTo>
                  <a:lnTo>
                    <a:pt x="19967" y="88456"/>
                  </a:lnTo>
                  <a:lnTo>
                    <a:pt x="11112" y="122195"/>
                  </a:lnTo>
                  <a:lnTo>
                    <a:pt x="9666" y="141457"/>
                  </a:lnTo>
                  <a:lnTo>
                    <a:pt x="1187" y="177679"/>
                  </a:lnTo>
                  <a:lnTo>
                    <a:pt x="9563" y="189238"/>
                  </a:lnTo>
                  <a:lnTo>
                    <a:pt x="10250" y="189248"/>
                  </a:lnTo>
                  <a:close/>
                </a:path>
                <a:path w="340360" h="337185">
                  <a:moveTo>
                    <a:pt x="180973" y="318273"/>
                  </a:moveTo>
                  <a:lnTo>
                    <a:pt x="130219" y="308082"/>
                  </a:lnTo>
                  <a:lnTo>
                    <a:pt x="88585" y="280372"/>
                  </a:lnTo>
                  <a:lnTo>
                    <a:pt x="60197" y="239201"/>
                  </a:lnTo>
                  <a:lnTo>
                    <a:pt x="49181" y="188626"/>
                  </a:lnTo>
                  <a:lnTo>
                    <a:pt x="76449" y="186875"/>
                  </a:lnTo>
                  <a:lnTo>
                    <a:pt x="104053" y="183520"/>
                  </a:lnTo>
                  <a:lnTo>
                    <a:pt x="152114" y="170246"/>
                  </a:lnTo>
                  <a:lnTo>
                    <a:pt x="205367" y="136454"/>
                  </a:lnTo>
                  <a:lnTo>
                    <a:pt x="243166" y="105913"/>
                  </a:lnTo>
                  <a:lnTo>
                    <a:pt x="252666" y="110947"/>
                  </a:lnTo>
                  <a:lnTo>
                    <a:pt x="282609" y="139020"/>
                  </a:lnTo>
                  <a:lnTo>
                    <a:pt x="296936" y="162314"/>
                  </a:lnTo>
                  <a:lnTo>
                    <a:pt x="300368" y="168405"/>
                  </a:lnTo>
                  <a:lnTo>
                    <a:pt x="304098" y="174876"/>
                  </a:lnTo>
                  <a:lnTo>
                    <a:pt x="308200" y="181722"/>
                  </a:lnTo>
                  <a:lnTo>
                    <a:pt x="312745" y="188937"/>
                  </a:lnTo>
                  <a:lnTo>
                    <a:pt x="301648" y="239411"/>
                  </a:lnTo>
                  <a:lnTo>
                    <a:pt x="273245" y="280482"/>
                  </a:lnTo>
                  <a:lnTo>
                    <a:pt x="231649" y="308114"/>
                  </a:lnTo>
                  <a:lnTo>
                    <a:pt x="180973" y="318273"/>
                  </a:lnTo>
                  <a:close/>
                </a:path>
                <a:path w="340360" h="337185">
                  <a:moveTo>
                    <a:pt x="28284" y="144537"/>
                  </a:moveTo>
                  <a:lnTo>
                    <a:pt x="28472" y="143727"/>
                  </a:lnTo>
                  <a:lnTo>
                    <a:pt x="28557" y="142889"/>
                  </a:lnTo>
                  <a:lnTo>
                    <a:pt x="28529" y="142060"/>
                  </a:lnTo>
                  <a:lnTo>
                    <a:pt x="29274" y="128473"/>
                  </a:lnTo>
                  <a:lnTo>
                    <a:pt x="55500" y="64522"/>
                  </a:lnTo>
                  <a:lnTo>
                    <a:pt x="94208" y="34768"/>
                  </a:lnTo>
                  <a:lnTo>
                    <a:pt x="146373" y="19081"/>
                  </a:lnTo>
                  <a:lnTo>
                    <a:pt x="164598" y="17811"/>
                  </a:lnTo>
                  <a:lnTo>
                    <a:pt x="187046" y="19512"/>
                  </a:lnTo>
                  <a:lnTo>
                    <a:pt x="208678" y="25094"/>
                  </a:lnTo>
                  <a:lnTo>
                    <a:pt x="228999" y="34380"/>
                  </a:lnTo>
                  <a:lnTo>
                    <a:pt x="247509" y="47194"/>
                  </a:lnTo>
                  <a:lnTo>
                    <a:pt x="249657" y="49219"/>
                  </a:lnTo>
                  <a:lnTo>
                    <a:pt x="252616" y="50133"/>
                  </a:lnTo>
                  <a:lnTo>
                    <a:pt x="290287" y="57417"/>
                  </a:lnTo>
                  <a:lnTo>
                    <a:pt x="320334" y="102488"/>
                  </a:lnTo>
                  <a:lnTo>
                    <a:pt x="322207" y="123149"/>
                  </a:lnTo>
                  <a:lnTo>
                    <a:pt x="321102" y="143691"/>
                  </a:lnTo>
                  <a:lnTo>
                    <a:pt x="318370" y="161956"/>
                  </a:lnTo>
                  <a:lnTo>
                    <a:pt x="316599" y="158866"/>
                  </a:lnTo>
                  <a:lnTo>
                    <a:pt x="314941" y="155908"/>
                  </a:lnTo>
                  <a:lnTo>
                    <a:pt x="313348" y="153072"/>
                  </a:lnTo>
                  <a:lnTo>
                    <a:pt x="291207" y="119365"/>
                  </a:lnTo>
                  <a:lnTo>
                    <a:pt x="257019" y="91709"/>
                  </a:lnTo>
                  <a:lnTo>
                    <a:pt x="240339" y="85300"/>
                  </a:lnTo>
                  <a:lnTo>
                    <a:pt x="237173" y="86101"/>
                  </a:lnTo>
                  <a:lnTo>
                    <a:pt x="234865" y="88164"/>
                  </a:lnTo>
                  <a:lnTo>
                    <a:pt x="225780" y="96016"/>
                  </a:lnTo>
                  <a:lnTo>
                    <a:pt x="174171" y="135565"/>
                  </a:lnTo>
                  <a:lnTo>
                    <a:pt x="116763" y="161928"/>
                  </a:lnTo>
                  <a:lnTo>
                    <a:pt x="50895" y="169598"/>
                  </a:lnTo>
                  <a:lnTo>
                    <a:pt x="22282" y="170331"/>
                  </a:lnTo>
                  <a:lnTo>
                    <a:pt x="28284" y="144537"/>
                  </a:lnTo>
                  <a:close/>
                </a:path>
              </a:pathLst>
            </a:custGeom>
            <a:ln w="28263">
              <a:solidFill>
                <a:srgbClr val="6C6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53278" y="2756426"/>
              <a:ext cx="603250" cy="293370"/>
            </a:xfrm>
            <a:custGeom>
              <a:avLst/>
              <a:gdLst/>
              <a:ahLst/>
              <a:cxnLst/>
              <a:rect l="l" t="t" r="r" b="b"/>
              <a:pathLst>
                <a:path w="603250" h="293369">
                  <a:moveTo>
                    <a:pt x="602992" y="293198"/>
                  </a:moveTo>
                  <a:lnTo>
                    <a:pt x="584148" y="293198"/>
                  </a:lnTo>
                  <a:lnTo>
                    <a:pt x="584148" y="147178"/>
                  </a:lnTo>
                  <a:lnTo>
                    <a:pt x="582172" y="132488"/>
                  </a:lnTo>
                  <a:lnTo>
                    <a:pt x="558474" y="96118"/>
                  </a:lnTo>
                  <a:lnTo>
                    <a:pt x="526404" y="73993"/>
                  </a:lnTo>
                  <a:lnTo>
                    <a:pt x="492356" y="55256"/>
                  </a:lnTo>
                  <a:lnTo>
                    <a:pt x="456596" y="40038"/>
                  </a:lnTo>
                  <a:lnTo>
                    <a:pt x="419390" y="28469"/>
                  </a:lnTo>
                  <a:lnTo>
                    <a:pt x="389024" y="20480"/>
                  </a:lnTo>
                  <a:lnTo>
                    <a:pt x="363023" y="40084"/>
                  </a:lnTo>
                  <a:lnTo>
                    <a:pt x="339995" y="51340"/>
                  </a:lnTo>
                  <a:lnTo>
                    <a:pt x="319600" y="56466"/>
                  </a:lnTo>
                  <a:lnTo>
                    <a:pt x="301496" y="57682"/>
                  </a:lnTo>
                  <a:lnTo>
                    <a:pt x="283370" y="56483"/>
                  </a:lnTo>
                  <a:lnTo>
                    <a:pt x="262941" y="51428"/>
                  </a:lnTo>
                  <a:lnTo>
                    <a:pt x="239909" y="40334"/>
                  </a:lnTo>
                  <a:lnTo>
                    <a:pt x="213977" y="21017"/>
                  </a:lnTo>
                  <a:lnTo>
                    <a:pt x="206571" y="22703"/>
                  </a:lnTo>
                  <a:lnTo>
                    <a:pt x="146614" y="41062"/>
                  </a:lnTo>
                  <a:lnTo>
                    <a:pt x="110975" y="56596"/>
                  </a:lnTo>
                  <a:lnTo>
                    <a:pt x="76765" y="75066"/>
                  </a:lnTo>
                  <a:lnTo>
                    <a:pt x="44169" y="96382"/>
                  </a:lnTo>
                  <a:lnTo>
                    <a:pt x="20778" y="132588"/>
                  </a:lnTo>
                  <a:lnTo>
                    <a:pt x="18843" y="147178"/>
                  </a:lnTo>
                  <a:lnTo>
                    <a:pt x="18843" y="293198"/>
                  </a:lnTo>
                  <a:lnTo>
                    <a:pt x="0" y="293198"/>
                  </a:lnTo>
                  <a:lnTo>
                    <a:pt x="0" y="147178"/>
                  </a:lnTo>
                  <a:lnTo>
                    <a:pt x="2470" y="128275"/>
                  </a:lnTo>
                  <a:lnTo>
                    <a:pt x="32778" y="81403"/>
                  </a:lnTo>
                  <a:lnTo>
                    <a:pt x="66846" y="59068"/>
                  </a:lnTo>
                  <a:lnTo>
                    <a:pt x="102609" y="39717"/>
                  </a:lnTo>
                  <a:lnTo>
                    <a:pt x="139875" y="23447"/>
                  </a:lnTo>
                  <a:lnTo>
                    <a:pt x="178448" y="10353"/>
                  </a:lnTo>
                  <a:lnTo>
                    <a:pt x="219498" y="518"/>
                  </a:lnTo>
                  <a:lnTo>
                    <a:pt x="223069" y="3796"/>
                  </a:lnTo>
                  <a:lnTo>
                    <a:pt x="249475" y="24056"/>
                  </a:lnTo>
                  <a:lnTo>
                    <a:pt x="271366" y="34460"/>
                  </a:lnTo>
                  <a:lnTo>
                    <a:pt x="288716" y="38293"/>
                  </a:lnTo>
                  <a:lnTo>
                    <a:pt x="301496" y="38841"/>
                  </a:lnTo>
                  <a:lnTo>
                    <a:pt x="314245" y="38286"/>
                  </a:lnTo>
                  <a:lnTo>
                    <a:pt x="331540" y="34401"/>
                  </a:lnTo>
                  <a:lnTo>
                    <a:pt x="353413" y="23858"/>
                  </a:lnTo>
                  <a:lnTo>
                    <a:pt x="379894" y="3325"/>
                  </a:lnTo>
                  <a:lnTo>
                    <a:pt x="383484" y="0"/>
                  </a:lnTo>
                  <a:lnTo>
                    <a:pt x="397300" y="3056"/>
                  </a:lnTo>
                  <a:lnTo>
                    <a:pt x="463655" y="22550"/>
                  </a:lnTo>
                  <a:lnTo>
                    <a:pt x="501106" y="38545"/>
                  </a:lnTo>
                  <a:lnTo>
                    <a:pt x="536757" y="58231"/>
                  </a:lnTo>
                  <a:lnTo>
                    <a:pt x="570327" y="81469"/>
                  </a:lnTo>
                  <a:lnTo>
                    <a:pt x="600539" y="128303"/>
                  </a:lnTo>
                  <a:lnTo>
                    <a:pt x="602992" y="147178"/>
                  </a:lnTo>
                  <a:lnTo>
                    <a:pt x="602992" y="293198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53278" y="2756426"/>
              <a:ext cx="603250" cy="293370"/>
            </a:xfrm>
            <a:custGeom>
              <a:avLst/>
              <a:gdLst/>
              <a:ahLst/>
              <a:cxnLst/>
              <a:rect l="l" t="t" r="r" b="b"/>
              <a:pathLst>
                <a:path w="603250" h="293369">
                  <a:moveTo>
                    <a:pt x="570327" y="81469"/>
                  </a:moveTo>
                  <a:lnTo>
                    <a:pt x="536757" y="58231"/>
                  </a:lnTo>
                  <a:lnTo>
                    <a:pt x="501106" y="38545"/>
                  </a:lnTo>
                  <a:lnTo>
                    <a:pt x="463655" y="22550"/>
                  </a:lnTo>
                  <a:lnTo>
                    <a:pt x="424685" y="10381"/>
                  </a:lnTo>
                  <a:lnTo>
                    <a:pt x="383484" y="0"/>
                  </a:lnTo>
                  <a:lnTo>
                    <a:pt x="379894" y="3325"/>
                  </a:lnTo>
                  <a:lnTo>
                    <a:pt x="353413" y="23858"/>
                  </a:lnTo>
                  <a:lnTo>
                    <a:pt x="331540" y="34401"/>
                  </a:lnTo>
                  <a:lnTo>
                    <a:pt x="314245" y="38286"/>
                  </a:lnTo>
                  <a:lnTo>
                    <a:pt x="301496" y="38841"/>
                  </a:lnTo>
                  <a:lnTo>
                    <a:pt x="288716" y="38293"/>
                  </a:lnTo>
                  <a:lnTo>
                    <a:pt x="271366" y="34460"/>
                  </a:lnTo>
                  <a:lnTo>
                    <a:pt x="249475" y="24056"/>
                  </a:lnTo>
                  <a:lnTo>
                    <a:pt x="223069" y="3796"/>
                  </a:lnTo>
                  <a:lnTo>
                    <a:pt x="219498" y="518"/>
                  </a:lnTo>
                  <a:lnTo>
                    <a:pt x="214787" y="1516"/>
                  </a:lnTo>
                  <a:lnTo>
                    <a:pt x="139875" y="23447"/>
                  </a:lnTo>
                  <a:lnTo>
                    <a:pt x="102609" y="39717"/>
                  </a:lnTo>
                  <a:lnTo>
                    <a:pt x="66846" y="59068"/>
                  </a:lnTo>
                  <a:lnTo>
                    <a:pt x="32778" y="81403"/>
                  </a:lnTo>
                  <a:lnTo>
                    <a:pt x="2470" y="128275"/>
                  </a:lnTo>
                  <a:lnTo>
                    <a:pt x="0" y="147178"/>
                  </a:lnTo>
                  <a:lnTo>
                    <a:pt x="0" y="293198"/>
                  </a:lnTo>
                  <a:lnTo>
                    <a:pt x="18843" y="293198"/>
                  </a:lnTo>
                  <a:lnTo>
                    <a:pt x="18843" y="147178"/>
                  </a:lnTo>
                  <a:lnTo>
                    <a:pt x="20778" y="132588"/>
                  </a:lnTo>
                  <a:lnTo>
                    <a:pt x="44169" y="96382"/>
                  </a:lnTo>
                  <a:lnTo>
                    <a:pt x="76765" y="75066"/>
                  </a:lnTo>
                  <a:lnTo>
                    <a:pt x="110975" y="56596"/>
                  </a:lnTo>
                  <a:lnTo>
                    <a:pt x="146614" y="41062"/>
                  </a:lnTo>
                  <a:lnTo>
                    <a:pt x="183498" y="28553"/>
                  </a:lnTo>
                  <a:lnTo>
                    <a:pt x="213977" y="21017"/>
                  </a:lnTo>
                  <a:lnTo>
                    <a:pt x="239909" y="40334"/>
                  </a:lnTo>
                  <a:lnTo>
                    <a:pt x="262941" y="51428"/>
                  </a:lnTo>
                  <a:lnTo>
                    <a:pt x="283370" y="56483"/>
                  </a:lnTo>
                  <a:lnTo>
                    <a:pt x="301496" y="57682"/>
                  </a:lnTo>
                  <a:lnTo>
                    <a:pt x="319600" y="56466"/>
                  </a:lnTo>
                  <a:lnTo>
                    <a:pt x="339995" y="51340"/>
                  </a:lnTo>
                  <a:lnTo>
                    <a:pt x="363023" y="40084"/>
                  </a:lnTo>
                  <a:lnTo>
                    <a:pt x="389024" y="20480"/>
                  </a:lnTo>
                  <a:lnTo>
                    <a:pt x="396551" y="22252"/>
                  </a:lnTo>
                  <a:lnTo>
                    <a:pt x="456596" y="40038"/>
                  </a:lnTo>
                  <a:lnTo>
                    <a:pt x="492356" y="55256"/>
                  </a:lnTo>
                  <a:lnTo>
                    <a:pt x="526404" y="73993"/>
                  </a:lnTo>
                  <a:lnTo>
                    <a:pt x="558474" y="96118"/>
                  </a:lnTo>
                  <a:lnTo>
                    <a:pt x="582172" y="132488"/>
                  </a:lnTo>
                  <a:lnTo>
                    <a:pt x="584148" y="147178"/>
                  </a:lnTo>
                  <a:lnTo>
                    <a:pt x="584148" y="293198"/>
                  </a:lnTo>
                  <a:lnTo>
                    <a:pt x="602992" y="293198"/>
                  </a:lnTo>
                  <a:lnTo>
                    <a:pt x="602992" y="147178"/>
                  </a:lnTo>
                  <a:lnTo>
                    <a:pt x="600539" y="128303"/>
                  </a:lnTo>
                  <a:lnTo>
                    <a:pt x="594068" y="110643"/>
                  </a:lnTo>
                  <a:lnTo>
                    <a:pt x="583893" y="94823"/>
                  </a:lnTo>
                  <a:lnTo>
                    <a:pt x="570327" y="81469"/>
                  </a:lnTo>
                  <a:close/>
                </a:path>
              </a:pathLst>
            </a:custGeom>
            <a:ln w="28262">
              <a:solidFill>
                <a:srgbClr val="6C6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1633" y="571785"/>
            <a:ext cx="7687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A13A22"/>
                </a:solidFill>
              </a:rPr>
              <a:t>Prechod </a:t>
            </a:r>
            <a:r>
              <a:rPr spc="-15" dirty="0">
                <a:solidFill>
                  <a:srgbClr val="A13A22"/>
                </a:solidFill>
              </a:rPr>
              <a:t>od </a:t>
            </a:r>
            <a:r>
              <a:rPr spc="-10" dirty="0">
                <a:solidFill>
                  <a:srgbClr val="A13A22"/>
                </a:solidFill>
              </a:rPr>
              <a:t>segmentov </a:t>
            </a:r>
            <a:r>
              <a:rPr spc="-20" dirty="0">
                <a:solidFill>
                  <a:srgbClr val="A13A22"/>
                </a:solidFill>
              </a:rPr>
              <a:t>k </a:t>
            </a:r>
            <a:r>
              <a:rPr spc="-65" dirty="0">
                <a:solidFill>
                  <a:srgbClr val="A13A22"/>
                </a:solidFill>
              </a:rPr>
              <a:t>cieľovým </a:t>
            </a:r>
            <a:r>
              <a:rPr spc="-10" dirty="0">
                <a:solidFill>
                  <a:srgbClr val="A13A22"/>
                </a:solidFill>
              </a:rPr>
              <a:t>skupinám...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413" y="2043557"/>
            <a:ext cx="10373360" cy="3863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2860" algn="just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Preferencie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správanie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kupujúcich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agropotravinárskych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trhoch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neustále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vyvíjajú, preto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dôležitejšie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kedykoľvek predtým,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ste vychádzali z najnovšieho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relevantného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obrazu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svojich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cieľových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spotrebiteľov.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8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dôležité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získať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poznatky,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aby ste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pochopili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vybraný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segment,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napr:</a:t>
            </a:r>
            <a:endParaRPr sz="2400">
              <a:latin typeface="Calibri"/>
              <a:cs typeface="Calibri"/>
            </a:endParaRPr>
          </a:p>
          <a:p>
            <a:pPr marL="355600" marR="107950" indent="-342900">
              <a:lnSpc>
                <a:spcPts val="2600"/>
              </a:lnSpc>
              <a:spcBef>
                <a:spcPts val="10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Zmerajte dopyt po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produkte,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ste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určili,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segmenty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najväčšou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pravdepodobnosťou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kupovali vaše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produkty/výrobky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430530" indent="-342900">
              <a:lnSpc>
                <a:spcPts val="2620"/>
              </a:lnSpc>
              <a:spcBef>
                <a:spcPts val="9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Rozvíjať hlboké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porozumenie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osobností vašich kupujúcich,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preferencií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správania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indikácia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potenciálu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rastu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ziskovosti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9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usmernenie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cielenia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kampaní zistením,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segmenty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by najlepšie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reagovali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na marketing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6360" y="0"/>
            <a:ext cx="5495925" cy="6858000"/>
          </a:xfrm>
          <a:custGeom>
            <a:avLst/>
            <a:gdLst/>
            <a:ahLst/>
            <a:cxnLst/>
            <a:rect l="l" t="t" r="r" b="b"/>
            <a:pathLst>
              <a:path w="5495925" h="6858000">
                <a:moveTo>
                  <a:pt x="5495544" y="0"/>
                </a:moveTo>
                <a:lnTo>
                  <a:pt x="0" y="0"/>
                </a:lnTo>
                <a:lnTo>
                  <a:pt x="0" y="6858000"/>
                </a:lnTo>
                <a:lnTo>
                  <a:pt x="5495544" y="6858000"/>
                </a:lnTo>
                <a:lnTo>
                  <a:pt x="5495544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676" y="1021080"/>
            <a:ext cx="277495" cy="5313045"/>
          </a:xfrm>
          <a:custGeom>
            <a:avLst/>
            <a:gdLst/>
            <a:ahLst/>
            <a:cxnLst/>
            <a:rect l="l" t="t" r="r" b="b"/>
            <a:pathLst>
              <a:path w="277495" h="5313045">
                <a:moveTo>
                  <a:pt x="0" y="0"/>
                </a:moveTo>
                <a:lnTo>
                  <a:pt x="277367" y="0"/>
                </a:lnTo>
                <a:lnTo>
                  <a:pt x="277367" y="5312664"/>
                </a:lnTo>
                <a:lnTo>
                  <a:pt x="0" y="531266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7372" y="2633490"/>
            <a:ext cx="177800" cy="2101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3379" y="2011680"/>
            <a:ext cx="451484" cy="3395979"/>
            <a:chOff x="373379" y="2011680"/>
            <a:chExt cx="451484" cy="339597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79" y="4966715"/>
              <a:ext cx="440435" cy="4404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3" y="2011680"/>
              <a:ext cx="441959" cy="4404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698501" y="1031562"/>
            <a:ext cx="4959350" cy="54717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199390">
              <a:lnSpc>
                <a:spcPct val="80000"/>
              </a:lnSpc>
              <a:spcBef>
                <a:spcPts val="585"/>
              </a:spcBef>
            </a:pP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Segmentácia: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tu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spoznávate svojich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zákazníkov.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Je to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proces,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ktorom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pochopíte, </a:t>
            </a:r>
            <a:r>
              <a:rPr sz="2000" u="sng" spc="-1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prečo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chceli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kúpiť vaše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výrobky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alebo produkty.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480"/>
              </a:spcBef>
            </a:pPr>
            <a:r>
              <a:rPr sz="2000" b="1" spc="-25" dirty="0">
                <a:solidFill>
                  <a:srgbClr val="5F210F"/>
                </a:solidFill>
                <a:latin typeface="Calibri"/>
                <a:cs typeface="Calibri"/>
              </a:rPr>
              <a:t>Cielenie: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ide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zvyšovanie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relevantnosti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trhu.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Je to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proces,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pri ktorom posudzujete, ktorých ľudí môžete svojimi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výrobkami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službami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najlepšie uspokojiť a </a:t>
            </a:r>
            <a:r>
              <a:rPr sz="2000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ako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nich môžete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stať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neodolateľnými.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 marR="107314">
              <a:lnSpc>
                <a:spcPct val="80000"/>
              </a:lnSpc>
              <a:spcBef>
                <a:spcPts val="1470"/>
              </a:spcBef>
            </a:pP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Umiestnenie: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ide 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správne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umiestnenie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sa, </a:t>
            </a:r>
            <a:r>
              <a:rPr sz="2000" spc="5" dirty="0">
                <a:solidFill>
                  <a:srgbClr val="5F210F"/>
                </a:solidFill>
                <a:latin typeface="Calibri"/>
                <a:cs typeface="Calibri"/>
              </a:rPr>
              <a:t>napr.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prémiový </a:t>
            </a:r>
            <a:r>
              <a:rPr sz="2000" spc="-30" dirty="0">
                <a:solidFill>
                  <a:srgbClr val="5F210F"/>
                </a:solidFill>
                <a:latin typeface="Calibri"/>
                <a:cs typeface="Calibri"/>
              </a:rPr>
              <a:t>výrobca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dedičstva. Je to spôsob, akým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umiestňujete na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trhu na základe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vašich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zistení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 predchádzajúcich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fázach.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Zvážte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relatívne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výhody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nevýhody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trhu, na ktorý sa chystáte vstúpiť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položte si otázku, či je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trh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 súlade s vašimi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súčasnými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cieľmi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000" spc="-25" dirty="0">
                <a:solidFill>
                  <a:srgbClr val="5F210F"/>
                </a:solidFill>
                <a:latin typeface="Calibri"/>
                <a:cs typeface="Calibri"/>
              </a:rPr>
              <a:t>jednoducho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povedané, </a:t>
            </a:r>
            <a:r>
              <a:rPr sz="2000" u="sng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stojí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cieľový trh </a:t>
            </a:r>
            <a:r>
              <a:rPr sz="2000" u="sng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za </a:t>
            </a:r>
            <a:r>
              <a:rPr sz="2000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vaše </a:t>
            </a:r>
            <a:r>
              <a:rPr sz="2000" u="sng" spc="-1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úsilie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17377" y="2057575"/>
            <a:ext cx="316865" cy="440055"/>
          </a:xfrm>
          <a:custGeom>
            <a:avLst/>
            <a:gdLst/>
            <a:ahLst/>
            <a:cxnLst/>
            <a:rect l="l" t="t" r="r" b="b"/>
            <a:pathLst>
              <a:path w="316864" h="440055">
                <a:moveTo>
                  <a:pt x="192491" y="0"/>
                </a:moveTo>
                <a:lnTo>
                  <a:pt x="196760" y="173047"/>
                </a:lnTo>
                <a:lnTo>
                  <a:pt x="302346" y="120160"/>
                </a:lnTo>
                <a:lnTo>
                  <a:pt x="305707" y="120078"/>
                </a:lnTo>
                <a:lnTo>
                  <a:pt x="313985" y="123787"/>
                </a:lnTo>
                <a:lnTo>
                  <a:pt x="316379" y="130069"/>
                </a:lnTo>
                <a:lnTo>
                  <a:pt x="313984" y="135418"/>
                </a:lnTo>
                <a:lnTo>
                  <a:pt x="173784" y="433279"/>
                </a:lnTo>
                <a:lnTo>
                  <a:pt x="173184" y="434182"/>
                </a:lnTo>
                <a:lnTo>
                  <a:pt x="168531" y="439290"/>
                </a:lnTo>
                <a:lnTo>
                  <a:pt x="161859" y="439596"/>
                </a:lnTo>
                <a:lnTo>
                  <a:pt x="156692" y="434862"/>
                </a:lnTo>
                <a:lnTo>
                  <a:pt x="155974" y="433927"/>
                </a:lnTo>
                <a:lnTo>
                  <a:pt x="84" y="140358"/>
                </a:lnTo>
                <a:lnTo>
                  <a:pt x="0" y="136920"/>
                </a:lnTo>
                <a:lnTo>
                  <a:pt x="3806" y="128619"/>
                </a:lnTo>
                <a:lnTo>
                  <a:pt x="10106" y="126276"/>
                </a:lnTo>
                <a:lnTo>
                  <a:pt x="15435" y="128720"/>
                </a:lnTo>
                <a:lnTo>
                  <a:pt x="120443" y="175007"/>
                </a:lnTo>
                <a:lnTo>
                  <a:pt x="116128" y="1832"/>
                </a:lnTo>
                <a:lnTo>
                  <a:pt x="192491" y="0"/>
                </a:lnTo>
                <a:close/>
              </a:path>
            </a:pathLst>
          </a:custGeom>
          <a:solidFill>
            <a:srgbClr val="A13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7376" y="3844194"/>
            <a:ext cx="316865" cy="440055"/>
          </a:xfrm>
          <a:custGeom>
            <a:avLst/>
            <a:gdLst/>
            <a:ahLst/>
            <a:cxnLst/>
            <a:rect l="l" t="t" r="r" b="b"/>
            <a:pathLst>
              <a:path w="316864" h="440054">
                <a:moveTo>
                  <a:pt x="192491" y="0"/>
                </a:moveTo>
                <a:lnTo>
                  <a:pt x="196760" y="173047"/>
                </a:lnTo>
                <a:lnTo>
                  <a:pt x="302346" y="120160"/>
                </a:lnTo>
                <a:lnTo>
                  <a:pt x="305707" y="120078"/>
                </a:lnTo>
                <a:lnTo>
                  <a:pt x="313985" y="123787"/>
                </a:lnTo>
                <a:lnTo>
                  <a:pt x="316379" y="130069"/>
                </a:lnTo>
                <a:lnTo>
                  <a:pt x="313984" y="135418"/>
                </a:lnTo>
                <a:lnTo>
                  <a:pt x="173784" y="433279"/>
                </a:lnTo>
                <a:lnTo>
                  <a:pt x="173184" y="434182"/>
                </a:lnTo>
                <a:lnTo>
                  <a:pt x="168531" y="439290"/>
                </a:lnTo>
                <a:lnTo>
                  <a:pt x="161859" y="439596"/>
                </a:lnTo>
                <a:lnTo>
                  <a:pt x="156692" y="434862"/>
                </a:lnTo>
                <a:lnTo>
                  <a:pt x="155974" y="433927"/>
                </a:lnTo>
                <a:lnTo>
                  <a:pt x="84" y="140358"/>
                </a:lnTo>
                <a:lnTo>
                  <a:pt x="0" y="136920"/>
                </a:lnTo>
                <a:lnTo>
                  <a:pt x="3806" y="128619"/>
                </a:lnTo>
                <a:lnTo>
                  <a:pt x="10106" y="126276"/>
                </a:lnTo>
                <a:lnTo>
                  <a:pt x="15435" y="128720"/>
                </a:lnTo>
                <a:lnTo>
                  <a:pt x="120443" y="175007"/>
                </a:lnTo>
                <a:lnTo>
                  <a:pt x="116128" y="1832"/>
                </a:lnTo>
                <a:lnTo>
                  <a:pt x="192491" y="0"/>
                </a:lnTo>
                <a:close/>
              </a:path>
            </a:pathLst>
          </a:custGeom>
          <a:solidFill>
            <a:srgbClr val="A13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072883" y="1658111"/>
            <a:ext cx="4878705" cy="4297680"/>
            <a:chOff x="7072883" y="1658111"/>
            <a:chExt cx="4878705" cy="429768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2883" y="1658111"/>
              <a:ext cx="4878323" cy="42976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80786" y="3565656"/>
              <a:ext cx="236171" cy="2236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236459" y="3949585"/>
              <a:ext cx="597535" cy="191770"/>
            </a:xfrm>
            <a:custGeom>
              <a:avLst/>
              <a:gdLst/>
              <a:ahLst/>
              <a:cxnLst/>
              <a:rect l="l" t="t" r="r" b="b"/>
              <a:pathLst>
                <a:path w="597534" h="191770">
                  <a:moveTo>
                    <a:pt x="315811" y="191197"/>
                  </a:moveTo>
                  <a:lnTo>
                    <a:pt x="272191" y="190626"/>
                  </a:lnTo>
                  <a:lnTo>
                    <a:pt x="228995" y="184951"/>
                  </a:lnTo>
                  <a:lnTo>
                    <a:pt x="186708" y="174235"/>
                  </a:lnTo>
                  <a:lnTo>
                    <a:pt x="145815" y="158543"/>
                  </a:lnTo>
                  <a:lnTo>
                    <a:pt x="106801" y="137938"/>
                  </a:lnTo>
                  <a:lnTo>
                    <a:pt x="70151" y="112484"/>
                  </a:lnTo>
                  <a:lnTo>
                    <a:pt x="36349" y="82244"/>
                  </a:lnTo>
                  <a:lnTo>
                    <a:pt x="5880" y="47282"/>
                  </a:lnTo>
                  <a:lnTo>
                    <a:pt x="0" y="25470"/>
                  </a:lnTo>
                  <a:lnTo>
                    <a:pt x="3578" y="14732"/>
                  </a:lnTo>
                  <a:lnTo>
                    <a:pt x="11267" y="5883"/>
                  </a:lnTo>
                  <a:lnTo>
                    <a:pt x="21787" y="712"/>
                  </a:lnTo>
                  <a:lnTo>
                    <a:pt x="33082" y="3"/>
                  </a:lnTo>
                  <a:lnTo>
                    <a:pt x="43821" y="3581"/>
                  </a:lnTo>
                  <a:lnTo>
                    <a:pt x="52671" y="11270"/>
                  </a:lnTo>
                  <a:lnTo>
                    <a:pt x="65544" y="26953"/>
                  </a:lnTo>
                  <a:lnTo>
                    <a:pt x="79399" y="41742"/>
                  </a:lnTo>
                  <a:lnTo>
                    <a:pt x="109869" y="68461"/>
                  </a:lnTo>
                  <a:lnTo>
                    <a:pt x="148255" y="93679"/>
                  </a:lnTo>
                  <a:lnTo>
                    <a:pt x="188882" y="112548"/>
                  </a:lnTo>
                  <a:lnTo>
                    <a:pt x="231080" y="125157"/>
                  </a:lnTo>
                  <a:lnTo>
                    <a:pt x="274175" y="131593"/>
                  </a:lnTo>
                  <a:lnTo>
                    <a:pt x="317495" y="131947"/>
                  </a:lnTo>
                  <a:lnTo>
                    <a:pt x="360369" y="126305"/>
                  </a:lnTo>
                  <a:lnTo>
                    <a:pt x="402123" y="114757"/>
                  </a:lnTo>
                  <a:lnTo>
                    <a:pt x="442085" y="97391"/>
                  </a:lnTo>
                  <a:lnTo>
                    <a:pt x="479584" y="74295"/>
                  </a:lnTo>
                  <a:lnTo>
                    <a:pt x="513946" y="45559"/>
                  </a:lnTo>
                  <a:lnTo>
                    <a:pt x="544500" y="11270"/>
                  </a:lnTo>
                  <a:lnTo>
                    <a:pt x="553324" y="3586"/>
                  </a:lnTo>
                  <a:lnTo>
                    <a:pt x="564035" y="0"/>
                  </a:lnTo>
                  <a:lnTo>
                    <a:pt x="575312" y="683"/>
                  </a:lnTo>
                  <a:lnTo>
                    <a:pt x="585918" y="5883"/>
                  </a:lnTo>
                  <a:lnTo>
                    <a:pt x="593606" y="14732"/>
                  </a:lnTo>
                  <a:lnTo>
                    <a:pt x="597179" y="25470"/>
                  </a:lnTo>
                  <a:lnTo>
                    <a:pt x="596465" y="36764"/>
                  </a:lnTo>
                  <a:lnTo>
                    <a:pt x="559522" y="83497"/>
                  </a:lnTo>
                  <a:lnTo>
                    <a:pt x="523303" y="115262"/>
                  </a:lnTo>
                  <a:lnTo>
                    <a:pt x="484835" y="141167"/>
                  </a:lnTo>
                  <a:lnTo>
                    <a:pt x="444367" y="161649"/>
                  </a:lnTo>
                  <a:lnTo>
                    <a:pt x="402384" y="176772"/>
                  </a:lnTo>
                  <a:lnTo>
                    <a:pt x="359370" y="186600"/>
                  </a:lnTo>
                  <a:lnTo>
                    <a:pt x="315811" y="191197"/>
                  </a:lnTo>
                  <a:close/>
                </a:path>
              </a:pathLst>
            </a:custGeom>
            <a:solidFill>
              <a:srgbClr val="A13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53133" y="3565656"/>
              <a:ext cx="236171" cy="2236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974140" y="3196633"/>
              <a:ext cx="1122045" cy="1122045"/>
            </a:xfrm>
            <a:custGeom>
              <a:avLst/>
              <a:gdLst/>
              <a:ahLst/>
              <a:cxnLst/>
              <a:rect l="l" t="t" r="r" b="b"/>
              <a:pathLst>
                <a:path w="1122045" h="1122045">
                  <a:moveTo>
                    <a:pt x="560908" y="1121685"/>
                  </a:moveTo>
                  <a:lnTo>
                    <a:pt x="512510" y="1119627"/>
                  </a:lnTo>
                  <a:lnTo>
                    <a:pt x="465256" y="1113563"/>
                  </a:lnTo>
                  <a:lnTo>
                    <a:pt x="419313" y="1103663"/>
                  </a:lnTo>
                  <a:lnTo>
                    <a:pt x="374850" y="1090094"/>
                  </a:lnTo>
                  <a:lnTo>
                    <a:pt x="332036" y="1073026"/>
                  </a:lnTo>
                  <a:lnTo>
                    <a:pt x="291039" y="1052626"/>
                  </a:lnTo>
                  <a:lnTo>
                    <a:pt x="252026" y="1029062"/>
                  </a:lnTo>
                  <a:lnTo>
                    <a:pt x="215167" y="1002504"/>
                  </a:lnTo>
                  <a:lnTo>
                    <a:pt x="180630" y="973119"/>
                  </a:lnTo>
                  <a:lnTo>
                    <a:pt x="148583" y="941076"/>
                  </a:lnTo>
                  <a:lnTo>
                    <a:pt x="119195" y="906543"/>
                  </a:lnTo>
                  <a:lnTo>
                    <a:pt x="92633" y="869688"/>
                  </a:lnTo>
                  <a:lnTo>
                    <a:pt x="69067" y="830680"/>
                  </a:lnTo>
                  <a:lnTo>
                    <a:pt x="48665" y="789687"/>
                  </a:lnTo>
                  <a:lnTo>
                    <a:pt x="31594" y="746878"/>
                  </a:lnTo>
                  <a:lnTo>
                    <a:pt x="18024" y="702421"/>
                  </a:lnTo>
                  <a:lnTo>
                    <a:pt x="8123" y="656483"/>
                  </a:lnTo>
                  <a:lnTo>
                    <a:pt x="2056" y="609170"/>
                  </a:lnTo>
                  <a:lnTo>
                    <a:pt x="0" y="560842"/>
                  </a:lnTo>
                  <a:lnTo>
                    <a:pt x="2058" y="512450"/>
                  </a:lnTo>
                  <a:lnTo>
                    <a:pt x="8123" y="465201"/>
                  </a:lnTo>
                  <a:lnTo>
                    <a:pt x="18024" y="419264"/>
                  </a:lnTo>
                  <a:lnTo>
                    <a:pt x="31594" y="374807"/>
                  </a:lnTo>
                  <a:lnTo>
                    <a:pt x="48665" y="331997"/>
                  </a:lnTo>
                  <a:lnTo>
                    <a:pt x="69067" y="291005"/>
                  </a:lnTo>
                  <a:lnTo>
                    <a:pt x="92633" y="251997"/>
                  </a:lnTo>
                  <a:lnTo>
                    <a:pt x="119195" y="215142"/>
                  </a:lnTo>
                  <a:lnTo>
                    <a:pt x="148583" y="180609"/>
                  </a:lnTo>
                  <a:lnTo>
                    <a:pt x="180630" y="148566"/>
                  </a:lnTo>
                  <a:lnTo>
                    <a:pt x="215167" y="119181"/>
                  </a:lnTo>
                  <a:lnTo>
                    <a:pt x="252026" y="92622"/>
                  </a:lnTo>
                  <a:lnTo>
                    <a:pt x="291039" y="69059"/>
                  </a:lnTo>
                  <a:lnTo>
                    <a:pt x="332036" y="48659"/>
                  </a:lnTo>
                  <a:lnTo>
                    <a:pt x="374850" y="31590"/>
                  </a:lnTo>
                  <a:lnTo>
                    <a:pt x="419313" y="18022"/>
                  </a:lnTo>
                  <a:lnTo>
                    <a:pt x="465256" y="8122"/>
                  </a:lnTo>
                  <a:lnTo>
                    <a:pt x="512510" y="2058"/>
                  </a:lnTo>
                  <a:lnTo>
                    <a:pt x="560908" y="0"/>
                  </a:lnTo>
                  <a:lnTo>
                    <a:pt x="609306" y="2058"/>
                  </a:lnTo>
                  <a:lnTo>
                    <a:pt x="656560" y="8122"/>
                  </a:lnTo>
                  <a:lnTo>
                    <a:pt x="702503" y="18022"/>
                  </a:lnTo>
                  <a:lnTo>
                    <a:pt x="746965" y="31590"/>
                  </a:lnTo>
                  <a:lnTo>
                    <a:pt x="789780" y="48659"/>
                  </a:lnTo>
                  <a:lnTo>
                    <a:pt x="810633" y="59036"/>
                  </a:lnTo>
                  <a:lnTo>
                    <a:pt x="560908" y="59036"/>
                  </a:lnTo>
                  <a:lnTo>
                    <a:pt x="512574" y="61333"/>
                  </a:lnTo>
                  <a:lnTo>
                    <a:pt x="465541" y="68084"/>
                  </a:lnTo>
                  <a:lnTo>
                    <a:pt x="420017" y="79079"/>
                  </a:lnTo>
                  <a:lnTo>
                    <a:pt x="376214" y="94107"/>
                  </a:lnTo>
                  <a:lnTo>
                    <a:pt x="334343" y="112958"/>
                  </a:lnTo>
                  <a:lnTo>
                    <a:pt x="294612" y="135422"/>
                  </a:lnTo>
                  <a:lnTo>
                    <a:pt x="257233" y="161289"/>
                  </a:lnTo>
                  <a:lnTo>
                    <a:pt x="222416" y="190349"/>
                  </a:lnTo>
                  <a:lnTo>
                    <a:pt x="190371" y="222390"/>
                  </a:lnTo>
                  <a:lnTo>
                    <a:pt x="161308" y="257203"/>
                  </a:lnTo>
                  <a:lnTo>
                    <a:pt x="135438" y="294578"/>
                  </a:lnTo>
                  <a:lnTo>
                    <a:pt x="112971" y="334304"/>
                  </a:lnTo>
                  <a:lnTo>
                    <a:pt x="94118" y="376170"/>
                  </a:lnTo>
                  <a:lnTo>
                    <a:pt x="79088" y="419968"/>
                  </a:lnTo>
                  <a:lnTo>
                    <a:pt x="68092" y="465486"/>
                  </a:lnTo>
                  <a:lnTo>
                    <a:pt x="61340" y="512514"/>
                  </a:lnTo>
                  <a:lnTo>
                    <a:pt x="59042" y="560842"/>
                  </a:lnTo>
                  <a:lnTo>
                    <a:pt x="61349" y="609234"/>
                  </a:lnTo>
                  <a:lnTo>
                    <a:pt x="68092" y="656199"/>
                  </a:lnTo>
                  <a:lnTo>
                    <a:pt x="79088" y="701717"/>
                  </a:lnTo>
                  <a:lnTo>
                    <a:pt x="94118" y="745514"/>
                  </a:lnTo>
                  <a:lnTo>
                    <a:pt x="112971" y="787381"/>
                  </a:lnTo>
                  <a:lnTo>
                    <a:pt x="135438" y="827107"/>
                  </a:lnTo>
                  <a:lnTo>
                    <a:pt x="161308" y="864482"/>
                  </a:lnTo>
                  <a:lnTo>
                    <a:pt x="190371" y="899295"/>
                  </a:lnTo>
                  <a:lnTo>
                    <a:pt x="222416" y="931336"/>
                  </a:lnTo>
                  <a:lnTo>
                    <a:pt x="257233" y="960395"/>
                  </a:lnTo>
                  <a:lnTo>
                    <a:pt x="294612" y="986262"/>
                  </a:lnTo>
                  <a:lnTo>
                    <a:pt x="334343" y="1008727"/>
                  </a:lnTo>
                  <a:lnTo>
                    <a:pt x="376214" y="1027578"/>
                  </a:lnTo>
                  <a:lnTo>
                    <a:pt x="420017" y="1042606"/>
                  </a:lnTo>
                  <a:lnTo>
                    <a:pt x="465541" y="1053601"/>
                  </a:lnTo>
                  <a:lnTo>
                    <a:pt x="512574" y="1060352"/>
                  </a:lnTo>
                  <a:lnTo>
                    <a:pt x="560908" y="1062649"/>
                  </a:lnTo>
                  <a:lnTo>
                    <a:pt x="810633" y="1062649"/>
                  </a:lnTo>
                  <a:lnTo>
                    <a:pt x="789780" y="1073026"/>
                  </a:lnTo>
                  <a:lnTo>
                    <a:pt x="746965" y="1090094"/>
                  </a:lnTo>
                  <a:lnTo>
                    <a:pt x="702503" y="1103663"/>
                  </a:lnTo>
                  <a:lnTo>
                    <a:pt x="656560" y="1113563"/>
                  </a:lnTo>
                  <a:lnTo>
                    <a:pt x="609306" y="1119627"/>
                  </a:lnTo>
                  <a:lnTo>
                    <a:pt x="560908" y="1121685"/>
                  </a:lnTo>
                  <a:close/>
                </a:path>
                <a:path w="1122045" h="1122045">
                  <a:moveTo>
                    <a:pt x="810633" y="1062649"/>
                  </a:moveTo>
                  <a:lnTo>
                    <a:pt x="560908" y="1062649"/>
                  </a:lnTo>
                  <a:lnTo>
                    <a:pt x="609242" y="1060352"/>
                  </a:lnTo>
                  <a:lnTo>
                    <a:pt x="656275" y="1053601"/>
                  </a:lnTo>
                  <a:lnTo>
                    <a:pt x="701799" y="1042606"/>
                  </a:lnTo>
                  <a:lnTo>
                    <a:pt x="745601" y="1027578"/>
                  </a:lnTo>
                  <a:lnTo>
                    <a:pt x="787473" y="1008727"/>
                  </a:lnTo>
                  <a:lnTo>
                    <a:pt x="827204" y="986262"/>
                  </a:lnTo>
                  <a:lnTo>
                    <a:pt x="864583" y="960395"/>
                  </a:lnTo>
                  <a:lnTo>
                    <a:pt x="899400" y="931336"/>
                  </a:lnTo>
                  <a:lnTo>
                    <a:pt x="931445" y="899295"/>
                  </a:lnTo>
                  <a:lnTo>
                    <a:pt x="960508" y="864482"/>
                  </a:lnTo>
                  <a:lnTo>
                    <a:pt x="986378" y="827107"/>
                  </a:lnTo>
                  <a:lnTo>
                    <a:pt x="1008845" y="787381"/>
                  </a:lnTo>
                  <a:lnTo>
                    <a:pt x="1027698" y="745514"/>
                  </a:lnTo>
                  <a:lnTo>
                    <a:pt x="1042728" y="701717"/>
                  </a:lnTo>
                  <a:lnTo>
                    <a:pt x="1053724" y="656199"/>
                  </a:lnTo>
                  <a:lnTo>
                    <a:pt x="1060476" y="609170"/>
                  </a:lnTo>
                  <a:lnTo>
                    <a:pt x="1062773" y="560842"/>
                  </a:lnTo>
                  <a:lnTo>
                    <a:pt x="1060467" y="512450"/>
                  </a:lnTo>
                  <a:lnTo>
                    <a:pt x="1053724" y="465486"/>
                  </a:lnTo>
                  <a:lnTo>
                    <a:pt x="1042728" y="419968"/>
                  </a:lnTo>
                  <a:lnTo>
                    <a:pt x="1027698" y="376170"/>
                  </a:lnTo>
                  <a:lnTo>
                    <a:pt x="1008845" y="334304"/>
                  </a:lnTo>
                  <a:lnTo>
                    <a:pt x="986378" y="294578"/>
                  </a:lnTo>
                  <a:lnTo>
                    <a:pt x="960508" y="257203"/>
                  </a:lnTo>
                  <a:lnTo>
                    <a:pt x="931445" y="222390"/>
                  </a:lnTo>
                  <a:lnTo>
                    <a:pt x="899400" y="190349"/>
                  </a:lnTo>
                  <a:lnTo>
                    <a:pt x="864583" y="161289"/>
                  </a:lnTo>
                  <a:lnTo>
                    <a:pt x="827204" y="135422"/>
                  </a:lnTo>
                  <a:lnTo>
                    <a:pt x="787473" y="112958"/>
                  </a:lnTo>
                  <a:lnTo>
                    <a:pt x="745601" y="94107"/>
                  </a:lnTo>
                  <a:lnTo>
                    <a:pt x="701799" y="79079"/>
                  </a:lnTo>
                  <a:lnTo>
                    <a:pt x="656275" y="68084"/>
                  </a:lnTo>
                  <a:lnTo>
                    <a:pt x="609242" y="61333"/>
                  </a:lnTo>
                  <a:lnTo>
                    <a:pt x="560908" y="59036"/>
                  </a:lnTo>
                  <a:lnTo>
                    <a:pt x="810633" y="59036"/>
                  </a:lnTo>
                  <a:lnTo>
                    <a:pt x="869790" y="92622"/>
                  </a:lnTo>
                  <a:lnTo>
                    <a:pt x="906649" y="119181"/>
                  </a:lnTo>
                  <a:lnTo>
                    <a:pt x="941186" y="148566"/>
                  </a:lnTo>
                  <a:lnTo>
                    <a:pt x="973233" y="180609"/>
                  </a:lnTo>
                  <a:lnTo>
                    <a:pt x="1002621" y="215142"/>
                  </a:lnTo>
                  <a:lnTo>
                    <a:pt x="1029183" y="251997"/>
                  </a:lnTo>
                  <a:lnTo>
                    <a:pt x="1052749" y="291005"/>
                  </a:lnTo>
                  <a:lnTo>
                    <a:pt x="1073151" y="331997"/>
                  </a:lnTo>
                  <a:lnTo>
                    <a:pt x="1090222" y="374807"/>
                  </a:lnTo>
                  <a:lnTo>
                    <a:pt x="1103792" y="419264"/>
                  </a:lnTo>
                  <a:lnTo>
                    <a:pt x="1113693" y="465201"/>
                  </a:lnTo>
                  <a:lnTo>
                    <a:pt x="1119760" y="512514"/>
                  </a:lnTo>
                  <a:lnTo>
                    <a:pt x="1121816" y="560842"/>
                  </a:lnTo>
                  <a:lnTo>
                    <a:pt x="1119758" y="609234"/>
                  </a:lnTo>
                  <a:lnTo>
                    <a:pt x="1113693" y="656483"/>
                  </a:lnTo>
                  <a:lnTo>
                    <a:pt x="1103792" y="702421"/>
                  </a:lnTo>
                  <a:lnTo>
                    <a:pt x="1090222" y="746878"/>
                  </a:lnTo>
                  <a:lnTo>
                    <a:pt x="1073151" y="789687"/>
                  </a:lnTo>
                  <a:lnTo>
                    <a:pt x="1052749" y="830680"/>
                  </a:lnTo>
                  <a:lnTo>
                    <a:pt x="1029183" y="869688"/>
                  </a:lnTo>
                  <a:lnTo>
                    <a:pt x="1002621" y="906543"/>
                  </a:lnTo>
                  <a:lnTo>
                    <a:pt x="973233" y="941076"/>
                  </a:lnTo>
                  <a:lnTo>
                    <a:pt x="941186" y="973119"/>
                  </a:lnTo>
                  <a:lnTo>
                    <a:pt x="906649" y="1002504"/>
                  </a:lnTo>
                  <a:lnTo>
                    <a:pt x="869790" y="1029062"/>
                  </a:lnTo>
                  <a:lnTo>
                    <a:pt x="830777" y="1052626"/>
                  </a:lnTo>
                  <a:lnTo>
                    <a:pt x="810633" y="1062649"/>
                  </a:lnTo>
                  <a:close/>
                </a:path>
              </a:pathLst>
            </a:custGeom>
            <a:solidFill>
              <a:srgbClr val="A13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669756" y="136971"/>
            <a:ext cx="495934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A13A22"/>
                </a:solidFill>
              </a:rPr>
              <a:t>Dostávame sa </a:t>
            </a:r>
            <a:r>
              <a:rPr spc="-20" dirty="0">
                <a:solidFill>
                  <a:srgbClr val="A13A22"/>
                </a:solidFill>
              </a:rPr>
              <a:t>do </a:t>
            </a:r>
            <a:r>
              <a:rPr spc="-5" dirty="0">
                <a:solidFill>
                  <a:srgbClr val="A13A22"/>
                </a:solidFill>
              </a:rPr>
              <a:t>pozície!!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384290" cy="6856730"/>
            <a:chOff x="0" y="0"/>
            <a:chExt cx="638429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384290" cy="6856730"/>
            </a:xfrm>
            <a:custGeom>
              <a:avLst/>
              <a:gdLst/>
              <a:ahLst/>
              <a:cxnLst/>
              <a:rect l="l" t="t" r="r" b="b"/>
              <a:pathLst>
                <a:path w="6384290" h="6856730">
                  <a:moveTo>
                    <a:pt x="6384036" y="0"/>
                  </a:moveTo>
                  <a:lnTo>
                    <a:pt x="0" y="0"/>
                  </a:lnTo>
                  <a:lnTo>
                    <a:pt x="0" y="6856476"/>
                  </a:lnTo>
                  <a:lnTo>
                    <a:pt x="6384036" y="6856476"/>
                  </a:lnTo>
                  <a:lnTo>
                    <a:pt x="6384036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378" y="4781717"/>
              <a:ext cx="4245058" cy="14054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0868" y="4971503"/>
              <a:ext cx="210820" cy="54610"/>
            </a:xfrm>
            <a:custGeom>
              <a:avLst/>
              <a:gdLst/>
              <a:ahLst/>
              <a:cxnLst/>
              <a:rect l="l" t="t" r="r" b="b"/>
              <a:pathLst>
                <a:path w="210820" h="54610">
                  <a:moveTo>
                    <a:pt x="58534" y="22910"/>
                  </a:moveTo>
                  <a:lnTo>
                    <a:pt x="56337" y="14198"/>
                  </a:lnTo>
                  <a:lnTo>
                    <a:pt x="50482" y="6883"/>
                  </a:lnTo>
                  <a:lnTo>
                    <a:pt x="42075" y="1866"/>
                  </a:lnTo>
                  <a:lnTo>
                    <a:pt x="32232" y="0"/>
                  </a:lnTo>
                  <a:lnTo>
                    <a:pt x="24599" y="711"/>
                  </a:lnTo>
                  <a:lnTo>
                    <a:pt x="16967" y="4292"/>
                  </a:lnTo>
                  <a:lnTo>
                    <a:pt x="5092" y="14312"/>
                  </a:lnTo>
                  <a:lnTo>
                    <a:pt x="850" y="20764"/>
                  </a:lnTo>
                  <a:lnTo>
                    <a:pt x="850" y="27203"/>
                  </a:lnTo>
                  <a:lnTo>
                    <a:pt x="0" y="33655"/>
                  </a:lnTo>
                  <a:lnTo>
                    <a:pt x="4241" y="40093"/>
                  </a:lnTo>
                  <a:lnTo>
                    <a:pt x="11874" y="43675"/>
                  </a:lnTo>
                  <a:lnTo>
                    <a:pt x="17538" y="46380"/>
                  </a:lnTo>
                  <a:lnTo>
                    <a:pt x="24066" y="48069"/>
                  </a:lnTo>
                  <a:lnTo>
                    <a:pt x="31089" y="48818"/>
                  </a:lnTo>
                  <a:lnTo>
                    <a:pt x="38176" y="48691"/>
                  </a:lnTo>
                  <a:lnTo>
                    <a:pt x="47561" y="46583"/>
                  </a:lnTo>
                  <a:lnTo>
                    <a:pt x="54076" y="41440"/>
                  </a:lnTo>
                  <a:lnTo>
                    <a:pt x="57734" y="33489"/>
                  </a:lnTo>
                  <a:lnTo>
                    <a:pt x="58534" y="22910"/>
                  </a:lnTo>
                  <a:close/>
                </a:path>
                <a:path w="210820" h="54610">
                  <a:moveTo>
                    <a:pt x="210388" y="37236"/>
                  </a:moveTo>
                  <a:lnTo>
                    <a:pt x="209943" y="27635"/>
                  </a:lnTo>
                  <a:lnTo>
                    <a:pt x="204343" y="18973"/>
                  </a:lnTo>
                  <a:lnTo>
                    <a:pt x="194754" y="12458"/>
                  </a:lnTo>
                  <a:lnTo>
                    <a:pt x="182397" y="9309"/>
                  </a:lnTo>
                  <a:lnTo>
                    <a:pt x="175602" y="9309"/>
                  </a:lnTo>
                  <a:lnTo>
                    <a:pt x="173062" y="10020"/>
                  </a:lnTo>
                  <a:lnTo>
                    <a:pt x="171361" y="10020"/>
                  </a:lnTo>
                  <a:lnTo>
                    <a:pt x="169672" y="10731"/>
                  </a:lnTo>
                  <a:lnTo>
                    <a:pt x="168821" y="10731"/>
                  </a:lnTo>
                  <a:lnTo>
                    <a:pt x="167119" y="11455"/>
                  </a:lnTo>
                  <a:lnTo>
                    <a:pt x="162026" y="15748"/>
                  </a:lnTo>
                  <a:lnTo>
                    <a:pt x="159486" y="20053"/>
                  </a:lnTo>
                  <a:lnTo>
                    <a:pt x="157784" y="25057"/>
                  </a:lnTo>
                  <a:lnTo>
                    <a:pt x="156095" y="32943"/>
                  </a:lnTo>
                  <a:lnTo>
                    <a:pt x="157784" y="39382"/>
                  </a:lnTo>
                  <a:lnTo>
                    <a:pt x="187477" y="54419"/>
                  </a:lnTo>
                  <a:lnTo>
                    <a:pt x="196430" y="54356"/>
                  </a:lnTo>
                  <a:lnTo>
                    <a:pt x="203073" y="50660"/>
                  </a:lnTo>
                  <a:lnTo>
                    <a:pt x="207645" y="44551"/>
                  </a:lnTo>
                  <a:lnTo>
                    <a:pt x="210388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52252"/>
              <a:ext cx="1184275" cy="724535"/>
            </a:xfrm>
            <a:custGeom>
              <a:avLst/>
              <a:gdLst/>
              <a:ahLst/>
              <a:cxnLst/>
              <a:rect l="l" t="t" r="r" b="b"/>
              <a:pathLst>
                <a:path w="1184275" h="724535">
                  <a:moveTo>
                    <a:pt x="62776" y="17856"/>
                  </a:moveTo>
                  <a:lnTo>
                    <a:pt x="61074" y="12128"/>
                  </a:lnTo>
                  <a:lnTo>
                    <a:pt x="56832" y="8547"/>
                  </a:lnTo>
                  <a:lnTo>
                    <a:pt x="54292" y="5676"/>
                  </a:lnTo>
                  <a:lnTo>
                    <a:pt x="51739" y="4241"/>
                  </a:lnTo>
                  <a:lnTo>
                    <a:pt x="47498" y="2819"/>
                  </a:lnTo>
                  <a:lnTo>
                    <a:pt x="44107" y="1384"/>
                  </a:lnTo>
                  <a:lnTo>
                    <a:pt x="39865" y="660"/>
                  </a:lnTo>
                  <a:lnTo>
                    <a:pt x="35623" y="660"/>
                  </a:lnTo>
                  <a:lnTo>
                    <a:pt x="29019" y="0"/>
                  </a:lnTo>
                  <a:lnTo>
                    <a:pt x="0" y="12839"/>
                  </a:lnTo>
                  <a:lnTo>
                    <a:pt x="0" y="25019"/>
                  </a:lnTo>
                  <a:lnTo>
                    <a:pt x="24599" y="51511"/>
                  </a:lnTo>
                  <a:lnTo>
                    <a:pt x="27990" y="52946"/>
                  </a:lnTo>
                  <a:lnTo>
                    <a:pt x="35623" y="52946"/>
                  </a:lnTo>
                  <a:lnTo>
                    <a:pt x="42405" y="51511"/>
                  </a:lnTo>
                  <a:lnTo>
                    <a:pt x="49199" y="47929"/>
                  </a:lnTo>
                  <a:lnTo>
                    <a:pt x="55130" y="41490"/>
                  </a:lnTo>
                  <a:lnTo>
                    <a:pt x="60223" y="36474"/>
                  </a:lnTo>
                  <a:lnTo>
                    <a:pt x="61925" y="29311"/>
                  </a:lnTo>
                  <a:lnTo>
                    <a:pt x="62776" y="23583"/>
                  </a:lnTo>
                  <a:lnTo>
                    <a:pt x="62776" y="17856"/>
                  </a:lnTo>
                  <a:close/>
                </a:path>
                <a:path w="1184275" h="724535">
                  <a:moveTo>
                    <a:pt x="209232" y="90373"/>
                  </a:moveTo>
                  <a:lnTo>
                    <a:pt x="207518" y="80073"/>
                  </a:lnTo>
                  <a:lnTo>
                    <a:pt x="200875" y="70700"/>
                  </a:lnTo>
                  <a:lnTo>
                    <a:pt x="190017" y="63690"/>
                  </a:lnTo>
                  <a:lnTo>
                    <a:pt x="180314" y="61099"/>
                  </a:lnTo>
                  <a:lnTo>
                    <a:pt x="170929" y="61722"/>
                  </a:lnTo>
                  <a:lnTo>
                    <a:pt x="162826" y="65303"/>
                  </a:lnTo>
                  <a:lnTo>
                    <a:pt x="156933" y="71564"/>
                  </a:lnTo>
                  <a:lnTo>
                    <a:pt x="153517" y="82842"/>
                  </a:lnTo>
                  <a:lnTo>
                    <a:pt x="155663" y="93052"/>
                  </a:lnTo>
                  <a:lnTo>
                    <a:pt x="162902" y="102184"/>
                  </a:lnTo>
                  <a:lnTo>
                    <a:pt x="174752" y="110236"/>
                  </a:lnTo>
                  <a:lnTo>
                    <a:pt x="183934" y="113106"/>
                  </a:lnTo>
                  <a:lnTo>
                    <a:pt x="192252" y="111671"/>
                  </a:lnTo>
                  <a:lnTo>
                    <a:pt x="199440" y="107022"/>
                  </a:lnTo>
                  <a:lnTo>
                    <a:pt x="205295" y="100215"/>
                  </a:lnTo>
                  <a:lnTo>
                    <a:pt x="209232" y="90373"/>
                  </a:lnTo>
                  <a:close/>
                </a:path>
                <a:path w="1184275" h="724535">
                  <a:moveTo>
                    <a:pt x="347814" y="184721"/>
                  </a:moveTo>
                  <a:lnTo>
                    <a:pt x="329996" y="158229"/>
                  </a:lnTo>
                  <a:lnTo>
                    <a:pt x="329145" y="158229"/>
                  </a:lnTo>
                  <a:lnTo>
                    <a:pt x="328295" y="157505"/>
                  </a:lnTo>
                  <a:lnTo>
                    <a:pt x="326605" y="156794"/>
                  </a:lnTo>
                  <a:lnTo>
                    <a:pt x="321195" y="153936"/>
                  </a:lnTo>
                  <a:lnTo>
                    <a:pt x="315150" y="152222"/>
                  </a:lnTo>
                  <a:lnTo>
                    <a:pt x="290296" y="171564"/>
                  </a:lnTo>
                  <a:lnTo>
                    <a:pt x="291820" y="178993"/>
                  </a:lnTo>
                  <a:lnTo>
                    <a:pt x="321513" y="203339"/>
                  </a:lnTo>
                  <a:lnTo>
                    <a:pt x="330263" y="204444"/>
                  </a:lnTo>
                  <a:lnTo>
                    <a:pt x="338048" y="201904"/>
                  </a:lnTo>
                  <a:lnTo>
                    <a:pt x="343941" y="196697"/>
                  </a:lnTo>
                  <a:lnTo>
                    <a:pt x="346964" y="189738"/>
                  </a:lnTo>
                  <a:lnTo>
                    <a:pt x="347814" y="184721"/>
                  </a:lnTo>
                  <a:close/>
                </a:path>
                <a:path w="1184275" h="724535">
                  <a:moveTo>
                    <a:pt x="503897" y="270662"/>
                  </a:moveTo>
                  <a:lnTo>
                    <a:pt x="503059" y="267081"/>
                  </a:lnTo>
                  <a:lnTo>
                    <a:pt x="501357" y="264223"/>
                  </a:lnTo>
                  <a:lnTo>
                    <a:pt x="499656" y="260642"/>
                  </a:lnTo>
                  <a:lnTo>
                    <a:pt x="496265" y="258483"/>
                  </a:lnTo>
                  <a:lnTo>
                    <a:pt x="493725" y="256336"/>
                  </a:lnTo>
                  <a:lnTo>
                    <a:pt x="488632" y="254190"/>
                  </a:lnTo>
                  <a:lnTo>
                    <a:pt x="485241" y="252044"/>
                  </a:lnTo>
                  <a:lnTo>
                    <a:pt x="481850" y="250609"/>
                  </a:lnTo>
                  <a:lnTo>
                    <a:pt x="474586" y="248208"/>
                  </a:lnTo>
                  <a:lnTo>
                    <a:pt x="468274" y="248551"/>
                  </a:lnTo>
                  <a:lnTo>
                    <a:pt x="463232" y="251714"/>
                  </a:lnTo>
                  <a:lnTo>
                    <a:pt x="459790" y="257771"/>
                  </a:lnTo>
                  <a:lnTo>
                    <a:pt x="458089" y="262788"/>
                  </a:lnTo>
                  <a:lnTo>
                    <a:pt x="457250" y="267804"/>
                  </a:lnTo>
                  <a:lnTo>
                    <a:pt x="458939" y="272808"/>
                  </a:lnTo>
                  <a:lnTo>
                    <a:pt x="461810" y="279438"/>
                  </a:lnTo>
                  <a:lnTo>
                    <a:pt x="467207" y="284988"/>
                  </a:lnTo>
                  <a:lnTo>
                    <a:pt x="474218" y="288925"/>
                  </a:lnTo>
                  <a:lnTo>
                    <a:pt x="481850" y="290715"/>
                  </a:lnTo>
                  <a:lnTo>
                    <a:pt x="492874" y="290715"/>
                  </a:lnTo>
                  <a:lnTo>
                    <a:pt x="499656" y="284988"/>
                  </a:lnTo>
                  <a:lnTo>
                    <a:pt x="503059" y="277825"/>
                  </a:lnTo>
                  <a:lnTo>
                    <a:pt x="503897" y="274243"/>
                  </a:lnTo>
                  <a:lnTo>
                    <a:pt x="503897" y="270662"/>
                  </a:lnTo>
                  <a:close/>
                </a:path>
                <a:path w="1184275" h="724535">
                  <a:moveTo>
                    <a:pt x="654227" y="356006"/>
                  </a:moveTo>
                  <a:lnTo>
                    <a:pt x="624052" y="333502"/>
                  </a:lnTo>
                  <a:lnTo>
                    <a:pt x="615581" y="335762"/>
                  </a:lnTo>
                  <a:lnTo>
                    <a:pt x="609092" y="340842"/>
                  </a:lnTo>
                  <a:lnTo>
                    <a:pt x="605574" y="348361"/>
                  </a:lnTo>
                  <a:lnTo>
                    <a:pt x="605066" y="356870"/>
                  </a:lnTo>
                  <a:lnTo>
                    <a:pt x="607428" y="364718"/>
                  </a:lnTo>
                  <a:lnTo>
                    <a:pt x="612495" y="370205"/>
                  </a:lnTo>
                  <a:lnTo>
                    <a:pt x="620979" y="372681"/>
                  </a:lnTo>
                  <a:lnTo>
                    <a:pt x="631367" y="371729"/>
                  </a:lnTo>
                  <a:lnTo>
                    <a:pt x="642073" y="367690"/>
                  </a:lnTo>
                  <a:lnTo>
                    <a:pt x="651510" y="360895"/>
                  </a:lnTo>
                  <a:lnTo>
                    <a:pt x="654227" y="356006"/>
                  </a:lnTo>
                  <a:close/>
                </a:path>
                <a:path w="1184275" h="724535">
                  <a:moveTo>
                    <a:pt x="782154" y="432523"/>
                  </a:moveTo>
                  <a:lnTo>
                    <a:pt x="756196" y="401078"/>
                  </a:lnTo>
                  <a:lnTo>
                    <a:pt x="748753" y="402170"/>
                  </a:lnTo>
                  <a:lnTo>
                    <a:pt x="742746" y="406069"/>
                  </a:lnTo>
                  <a:lnTo>
                    <a:pt x="738886" y="412470"/>
                  </a:lnTo>
                  <a:lnTo>
                    <a:pt x="738466" y="419201"/>
                  </a:lnTo>
                  <a:lnTo>
                    <a:pt x="740587" y="426605"/>
                  </a:lnTo>
                  <a:lnTo>
                    <a:pt x="744613" y="433209"/>
                  </a:lnTo>
                  <a:lnTo>
                    <a:pt x="749922" y="437527"/>
                  </a:lnTo>
                  <a:lnTo>
                    <a:pt x="756704" y="441109"/>
                  </a:lnTo>
                  <a:lnTo>
                    <a:pt x="763498" y="441833"/>
                  </a:lnTo>
                  <a:lnTo>
                    <a:pt x="770280" y="438962"/>
                  </a:lnTo>
                  <a:lnTo>
                    <a:pt x="776224" y="436092"/>
                  </a:lnTo>
                  <a:lnTo>
                    <a:pt x="782154" y="432523"/>
                  </a:lnTo>
                  <a:close/>
                </a:path>
                <a:path w="1184275" h="724535">
                  <a:moveTo>
                    <a:pt x="935177" y="519176"/>
                  </a:moveTo>
                  <a:lnTo>
                    <a:pt x="933335" y="510844"/>
                  </a:lnTo>
                  <a:lnTo>
                    <a:pt x="928065" y="504139"/>
                  </a:lnTo>
                  <a:lnTo>
                    <a:pt x="921575" y="500519"/>
                  </a:lnTo>
                  <a:lnTo>
                    <a:pt x="914920" y="499389"/>
                  </a:lnTo>
                  <a:lnTo>
                    <a:pt x="908265" y="500811"/>
                  </a:lnTo>
                  <a:lnTo>
                    <a:pt x="901776" y="504850"/>
                  </a:lnTo>
                  <a:lnTo>
                    <a:pt x="896226" y="512038"/>
                  </a:lnTo>
                  <a:lnTo>
                    <a:pt x="893711" y="519887"/>
                  </a:lnTo>
                  <a:lnTo>
                    <a:pt x="894372" y="527215"/>
                  </a:lnTo>
                  <a:lnTo>
                    <a:pt x="898372" y="532777"/>
                  </a:lnTo>
                  <a:lnTo>
                    <a:pt x="905535" y="536130"/>
                  </a:lnTo>
                  <a:lnTo>
                    <a:pt x="914285" y="537527"/>
                  </a:lnTo>
                  <a:lnTo>
                    <a:pt x="922718" y="536905"/>
                  </a:lnTo>
                  <a:lnTo>
                    <a:pt x="928916" y="534212"/>
                  </a:lnTo>
                  <a:lnTo>
                    <a:pt x="933678" y="527494"/>
                  </a:lnTo>
                  <a:lnTo>
                    <a:pt x="935177" y="519176"/>
                  </a:lnTo>
                  <a:close/>
                </a:path>
                <a:path w="1184275" h="724535">
                  <a:moveTo>
                    <a:pt x="1053617" y="624446"/>
                  </a:moveTo>
                  <a:lnTo>
                    <a:pt x="1022845" y="603770"/>
                  </a:lnTo>
                  <a:lnTo>
                    <a:pt x="1016292" y="605828"/>
                  </a:lnTo>
                  <a:lnTo>
                    <a:pt x="1009510" y="610133"/>
                  </a:lnTo>
                  <a:lnTo>
                    <a:pt x="1006970" y="621588"/>
                  </a:lnTo>
                  <a:lnTo>
                    <a:pt x="1011212" y="625170"/>
                  </a:lnTo>
                  <a:lnTo>
                    <a:pt x="1015453" y="629462"/>
                  </a:lnTo>
                  <a:lnTo>
                    <a:pt x="1023086" y="632333"/>
                  </a:lnTo>
                  <a:lnTo>
                    <a:pt x="1036662" y="633768"/>
                  </a:lnTo>
                  <a:lnTo>
                    <a:pt x="1043444" y="632333"/>
                  </a:lnTo>
                  <a:lnTo>
                    <a:pt x="1047686" y="629462"/>
                  </a:lnTo>
                  <a:lnTo>
                    <a:pt x="1053617" y="624446"/>
                  </a:lnTo>
                  <a:close/>
                </a:path>
                <a:path w="1184275" h="724535">
                  <a:moveTo>
                    <a:pt x="1184262" y="701802"/>
                  </a:moveTo>
                  <a:lnTo>
                    <a:pt x="1180871" y="696074"/>
                  </a:lnTo>
                  <a:lnTo>
                    <a:pt x="1175778" y="691057"/>
                  </a:lnTo>
                  <a:lnTo>
                    <a:pt x="1169276" y="687133"/>
                  </a:lnTo>
                  <a:lnTo>
                    <a:pt x="1161897" y="685952"/>
                  </a:lnTo>
                  <a:lnTo>
                    <a:pt x="1154671" y="687324"/>
                  </a:lnTo>
                  <a:lnTo>
                    <a:pt x="1148638" y="691057"/>
                  </a:lnTo>
                  <a:lnTo>
                    <a:pt x="1143546" y="694639"/>
                  </a:lnTo>
                  <a:lnTo>
                    <a:pt x="1141844" y="698931"/>
                  </a:lnTo>
                  <a:lnTo>
                    <a:pt x="1141844" y="707529"/>
                  </a:lnTo>
                  <a:lnTo>
                    <a:pt x="1144397" y="711822"/>
                  </a:lnTo>
                  <a:lnTo>
                    <a:pt x="1148638" y="716127"/>
                  </a:lnTo>
                  <a:lnTo>
                    <a:pt x="1155166" y="721614"/>
                  </a:lnTo>
                  <a:lnTo>
                    <a:pt x="1162100" y="724090"/>
                  </a:lnTo>
                  <a:lnTo>
                    <a:pt x="1169517" y="723468"/>
                  </a:lnTo>
                  <a:lnTo>
                    <a:pt x="1177480" y="719696"/>
                  </a:lnTo>
                  <a:lnTo>
                    <a:pt x="1181722" y="716838"/>
                  </a:lnTo>
                  <a:lnTo>
                    <a:pt x="1184262" y="712546"/>
                  </a:lnTo>
                  <a:lnTo>
                    <a:pt x="1184262" y="701802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2711" y="6496811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62172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14627" y="6414515"/>
            <a:ext cx="3557270" cy="443865"/>
            <a:chOff x="1214627" y="6414515"/>
            <a:chExt cx="3557270" cy="4438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627" y="6414515"/>
              <a:ext cx="441947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1208" y="6426707"/>
              <a:ext cx="440435" cy="43129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48524" y="275030"/>
            <a:ext cx="3749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A13A22"/>
                </a:solidFill>
              </a:rPr>
              <a:t>Pozícia na </a:t>
            </a:r>
            <a:r>
              <a:rPr spc="-25" dirty="0">
                <a:solidFill>
                  <a:srgbClr val="A13A22"/>
                </a:solidFill>
              </a:rPr>
              <a:t>trhu: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1765" y="945913"/>
            <a:ext cx="5304155" cy="35718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685" marR="13970" indent="1905" algn="ctr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Diskutovali sme 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vnímaní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preferenciách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spotrebiteľov, najmä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pokiaľ ide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prémiové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produkty kultúrneho dedičstva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(modul 1).</a:t>
            </a:r>
            <a:endParaRPr sz="2400">
              <a:latin typeface="Calibri"/>
              <a:cs typeface="Calibri"/>
            </a:endParaRPr>
          </a:p>
          <a:p>
            <a:pPr marL="12065" marR="5080" indent="-635" algn="ctr">
              <a:lnSpc>
                <a:spcPct val="80000"/>
              </a:lnSpc>
              <a:spcBef>
                <a:spcPts val="994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umiestnenie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sa vzťahuje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schopnosť ovplyvniť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vnímanie vašej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značky,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produktu spotrebiteľmi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porovnaní 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konkurenciou.</a:t>
            </a:r>
            <a:endParaRPr sz="2400">
              <a:latin typeface="Calibri"/>
              <a:cs typeface="Calibri"/>
            </a:endParaRPr>
          </a:p>
          <a:p>
            <a:pPr marL="111125" marR="105410" indent="1270" algn="ctr">
              <a:lnSpc>
                <a:spcPts val="2300"/>
              </a:lnSpc>
              <a:spcBef>
                <a:spcPts val="99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Cieľom umiestnenia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 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vytvoriť imidž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identitu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značky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tak, aby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spotrebitelia vnímali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určitým </a:t>
            </a:r>
            <a:r>
              <a:rPr sz="2400" spc="-60" dirty="0">
                <a:solidFill>
                  <a:srgbClr val="5F210F"/>
                </a:solidFill>
                <a:latin typeface="Calibri"/>
                <a:cs typeface="Calibri"/>
              </a:rPr>
              <a:t>spôsobom.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7500" y="2201070"/>
            <a:ext cx="5307965" cy="42530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420"/>
              </a:spcBef>
              <a:tabLst>
                <a:tab pos="777240" algn="l"/>
              </a:tabLst>
            </a:pPr>
            <a:r>
              <a:rPr lang="sk-SK" sz="2300" spc="-10" dirty="0">
                <a:solidFill>
                  <a:srgbClr val="5F210F"/>
                </a:solidFill>
                <a:latin typeface="Calibri"/>
                <a:cs typeface="Calibri"/>
              </a:rPr>
              <a:t>Bola </a:t>
            </a:r>
            <a:r>
              <a:rPr lang="sk-SK" sz="23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lang="sk-SK" sz="2300" dirty="0">
                <a:solidFill>
                  <a:srgbClr val="5F210F"/>
                </a:solidFill>
                <a:latin typeface="Calibri"/>
                <a:cs typeface="Calibri"/>
              </a:rPr>
              <a:t>jedna </a:t>
            </a:r>
            <a:r>
              <a:rPr lang="sk-SK" sz="2300" spc="-5" dirty="0">
                <a:solidFill>
                  <a:srgbClr val="5F210F"/>
                </a:solidFill>
                <a:latin typeface="Calibri"/>
                <a:cs typeface="Calibri"/>
              </a:rPr>
              <a:t>z prvých </a:t>
            </a:r>
            <a:r>
              <a:rPr lang="sk-SK" sz="2300" spc="-10" dirty="0">
                <a:solidFill>
                  <a:srgbClr val="5F210F"/>
                </a:solidFill>
                <a:latin typeface="Calibri"/>
                <a:cs typeface="Calibri"/>
              </a:rPr>
              <a:t>kníh, ktorá </a:t>
            </a:r>
            <a:r>
              <a:rPr lang="sk-SK" sz="23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lang="sk-SK" sz="2300" spc="-15" dirty="0">
                <a:solidFill>
                  <a:srgbClr val="5F210F"/>
                </a:solidFill>
                <a:latin typeface="Calibri"/>
                <a:cs typeface="Calibri"/>
              </a:rPr>
              <a:t>zaoberala </a:t>
            </a:r>
            <a:r>
              <a:rPr lang="sk-SK" sz="2300" spc="-5" dirty="0">
                <a:solidFill>
                  <a:srgbClr val="5F210F"/>
                </a:solidFill>
                <a:latin typeface="Calibri"/>
                <a:cs typeface="Calibri"/>
              </a:rPr>
              <a:t>problémom, ako nechať </a:t>
            </a:r>
            <a:r>
              <a:rPr lang="sk-SK" sz="2300" dirty="0">
                <a:solidFill>
                  <a:srgbClr val="5F210F"/>
                </a:solidFill>
                <a:latin typeface="Calibri"/>
                <a:cs typeface="Calibri"/>
              </a:rPr>
              <a:t>vyniknúť </a:t>
            </a:r>
            <a:r>
              <a:rPr lang="sk-SK" sz="2300" spc="-10" dirty="0">
                <a:solidFill>
                  <a:srgbClr val="5F210F"/>
                </a:solidFill>
                <a:latin typeface="Calibri"/>
                <a:cs typeface="Calibri"/>
              </a:rPr>
              <a:t>značku </a:t>
            </a:r>
            <a:r>
              <a:rPr lang="sk-SK" sz="2300" spc="-5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lang="sk-SK" sz="2300" spc="-10" dirty="0">
                <a:solidFill>
                  <a:srgbClr val="5F210F"/>
                </a:solidFill>
                <a:latin typeface="Calibri"/>
                <a:cs typeface="Calibri"/>
              </a:rPr>
              <a:t>svete, </a:t>
            </a:r>
            <a:r>
              <a:rPr lang="sk-SK" sz="2300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lang="sk-SK" sz="2300" spc="-15" dirty="0">
                <a:solidFill>
                  <a:srgbClr val="5F210F"/>
                </a:solidFill>
                <a:latin typeface="Calibri"/>
                <a:cs typeface="Calibri"/>
              </a:rPr>
              <a:t>je presýtený </a:t>
            </a:r>
            <a:r>
              <a:rPr lang="sk-SK" sz="2300" spc="-10" dirty="0">
                <a:solidFill>
                  <a:srgbClr val="5F210F"/>
                </a:solidFill>
                <a:latin typeface="Calibri"/>
                <a:cs typeface="Calibri"/>
              </a:rPr>
              <a:t>konkurenciou </a:t>
            </a:r>
            <a:r>
              <a:rPr lang="sk-SK"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lang="sk-SK" sz="2300" spc="-10" dirty="0">
                <a:solidFill>
                  <a:srgbClr val="5F210F"/>
                </a:solidFill>
                <a:latin typeface="Calibri"/>
                <a:cs typeface="Calibri"/>
              </a:rPr>
              <a:t>spotrebiteľmi, </a:t>
            </a:r>
            <a:r>
              <a:rPr lang="sk-SK" sz="2300" dirty="0">
                <a:solidFill>
                  <a:srgbClr val="5F210F"/>
                </a:solidFill>
                <a:latin typeface="Calibri"/>
                <a:cs typeface="Calibri"/>
              </a:rPr>
              <a:t>ktorí </a:t>
            </a:r>
            <a:r>
              <a:rPr lang="sk-SK" sz="23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lang="sk-SK" sz="2300" spc="-20" dirty="0">
                <a:solidFill>
                  <a:srgbClr val="5F210F"/>
                </a:solidFill>
                <a:latin typeface="Calibri"/>
                <a:cs typeface="Calibri"/>
              </a:rPr>
              <a:t>dnes </a:t>
            </a:r>
            <a:r>
              <a:rPr lang="sk-SK" sz="2300" spc="-80" dirty="0">
                <a:solidFill>
                  <a:srgbClr val="5F210F"/>
                </a:solidFill>
                <a:latin typeface="Calibri"/>
                <a:cs typeface="Calibri"/>
              </a:rPr>
              <a:t>skeptický, </a:t>
            </a:r>
            <a:r>
              <a:rPr lang="sk-SK" sz="2300" spc="-5" dirty="0">
                <a:solidFill>
                  <a:srgbClr val="5F210F"/>
                </a:solidFill>
                <a:latin typeface="Calibri"/>
                <a:cs typeface="Calibri"/>
              </a:rPr>
              <a:t>pretože sú bombardovaní </a:t>
            </a:r>
            <a:r>
              <a:rPr lang="sk-SK" sz="2300" dirty="0">
                <a:solidFill>
                  <a:srgbClr val="5F210F"/>
                </a:solidFill>
                <a:latin typeface="Calibri"/>
                <a:cs typeface="Calibri"/>
              </a:rPr>
              <a:t>médiami, </a:t>
            </a:r>
            <a:r>
              <a:rPr lang="sk-SK" sz="2300" spc="8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lang="sk-SK" sz="23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lang="sk-SK" sz="2300" spc="-15" dirty="0">
                <a:solidFill>
                  <a:srgbClr val="5F210F"/>
                </a:solidFill>
                <a:latin typeface="Calibri"/>
                <a:cs typeface="Calibri"/>
              </a:rPr>
              <a:t>dôležitejší </a:t>
            </a:r>
            <a:r>
              <a:rPr lang="sk-SK" sz="23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lang="sk-SK" sz="2300" spc="-50" dirty="0">
                <a:solidFill>
                  <a:srgbClr val="5F210F"/>
                </a:solidFill>
                <a:latin typeface="Calibri"/>
                <a:cs typeface="Calibri"/>
              </a:rPr>
              <a:t>kedykoľvek predtým.</a:t>
            </a:r>
            <a:endParaRPr lang="sk-SK" sz="2300" dirty="0">
              <a:latin typeface="Calibri"/>
              <a:cs typeface="Calibri"/>
            </a:endParaRPr>
          </a:p>
          <a:p>
            <a:pPr marL="12700">
              <a:spcBef>
                <a:spcPts val="1320"/>
              </a:spcBef>
            </a:pPr>
            <a:r>
              <a:rPr lang="sk-SK" sz="2300" spc="-5" dirty="0">
                <a:solidFill>
                  <a:srgbClr val="5F210F"/>
                </a:solidFill>
                <a:latin typeface="Calibri"/>
                <a:cs typeface="Calibri"/>
              </a:rPr>
              <a:t>Koncepcia</a:t>
            </a:r>
            <a:r>
              <a:rPr lang="sk-SK" sz="23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lang="sk-SK" sz="2300" spc="-5" dirty="0">
                <a:solidFill>
                  <a:srgbClr val="5F210F"/>
                </a:solidFill>
                <a:latin typeface="Calibri"/>
                <a:cs typeface="Calibri"/>
              </a:rPr>
              <a:t>ktorá </a:t>
            </a:r>
            <a:r>
              <a:rPr lang="sk-SK" sz="2300" dirty="0">
                <a:solidFill>
                  <a:srgbClr val="5F210F"/>
                </a:solidFill>
                <a:latin typeface="Calibri"/>
                <a:cs typeface="Calibri"/>
              </a:rPr>
              <a:t>zmenila </a:t>
            </a:r>
            <a:r>
              <a:rPr lang="sk-SK" sz="2300" spc="-10" dirty="0">
                <a:solidFill>
                  <a:srgbClr val="5F210F"/>
                </a:solidFill>
                <a:latin typeface="Calibri"/>
                <a:cs typeface="Calibri"/>
              </a:rPr>
              <a:t>charakter </a:t>
            </a:r>
            <a:r>
              <a:rPr lang="sk-SK" sz="2300" spc="-5" dirty="0">
                <a:solidFill>
                  <a:srgbClr val="5F210F"/>
                </a:solidFill>
                <a:latin typeface="Calibri"/>
                <a:cs typeface="Calibri"/>
              </a:rPr>
              <a:t>reklamy, </a:t>
            </a:r>
            <a:r>
              <a:rPr lang="sk-SK" sz="23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lang="sk-SK" sz="2300" spc="-20" dirty="0">
                <a:solidFill>
                  <a:srgbClr val="5F210F"/>
                </a:solidFill>
                <a:latin typeface="Calibri"/>
                <a:cs typeface="Calibri"/>
              </a:rPr>
              <a:t>ovplyvniť </a:t>
            </a:r>
            <a:r>
              <a:rPr lang="sk-SK" sz="2300" spc="-10" dirty="0">
                <a:solidFill>
                  <a:srgbClr val="5F210F"/>
                </a:solidFill>
                <a:latin typeface="Calibri"/>
                <a:cs typeface="Calibri"/>
              </a:rPr>
              <a:t>výrobok, </a:t>
            </a:r>
            <a:r>
              <a:rPr lang="sk-SK" sz="2300" spc="-5" dirty="0">
                <a:solidFill>
                  <a:srgbClr val="5F210F"/>
                </a:solidFill>
                <a:latin typeface="Calibri"/>
                <a:cs typeface="Calibri"/>
              </a:rPr>
              <a:t>jeho </a:t>
            </a:r>
            <a:r>
              <a:rPr lang="sk-SK" sz="2300" dirty="0">
                <a:solidFill>
                  <a:srgbClr val="5F210F"/>
                </a:solidFill>
                <a:latin typeface="Calibri"/>
                <a:cs typeface="Calibri"/>
              </a:rPr>
              <a:t>cenu, </a:t>
            </a:r>
            <a:r>
              <a:rPr lang="sk-SK" sz="2300" spc="-5" dirty="0">
                <a:solidFill>
                  <a:srgbClr val="5F210F"/>
                </a:solidFill>
                <a:latin typeface="Calibri"/>
                <a:cs typeface="Calibri"/>
              </a:rPr>
              <a:t>miesto predaja </a:t>
            </a:r>
            <a:r>
              <a:rPr lang="sk-SK"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lang="sk-SK" sz="2300" spc="-5" dirty="0">
                <a:solidFill>
                  <a:srgbClr val="5F210F"/>
                </a:solidFill>
                <a:latin typeface="Calibri"/>
                <a:cs typeface="Calibri"/>
              </a:rPr>
              <a:t>jeho </a:t>
            </a:r>
            <a:r>
              <a:rPr lang="sk-SK" sz="2300" spc="-10" dirty="0">
                <a:solidFill>
                  <a:srgbClr val="5F210F"/>
                </a:solidFill>
                <a:latin typeface="Calibri"/>
                <a:cs typeface="Calibri"/>
              </a:rPr>
              <a:t>propagáciu.</a:t>
            </a:r>
            <a:endParaRPr lang="sk-SK"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endParaRPr lang="sk-SK" sz="23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sz="23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7500" y="179831"/>
            <a:ext cx="1501139" cy="207263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19777" y="329982"/>
            <a:ext cx="2884805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u="sng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Kniha "Positioning </a:t>
            </a:r>
            <a:r>
              <a:rPr sz="2200" b="1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- </a:t>
            </a:r>
            <a:r>
              <a:rPr sz="2200" b="1" u="sng" spc="-1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boj o </a:t>
            </a:r>
            <a:r>
              <a:rPr sz="2200" b="1" u="sng" spc="-5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vašu </a:t>
            </a:r>
            <a:r>
              <a:rPr sz="2200" b="1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myseľ" bola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  <a:hlinkClick r:id="rId6"/>
              </a:rPr>
              <a:t>prvýkrát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publikovaná v roku 1981,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Al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Ries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Jack </a:t>
            </a:r>
            <a:r>
              <a:rPr sz="2200" spc="-35" dirty="0">
                <a:solidFill>
                  <a:srgbClr val="5F210F"/>
                </a:solidFill>
                <a:latin typeface="Calibri"/>
                <a:cs typeface="Calibri"/>
              </a:rPr>
              <a:t>Trout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84531" y="1268272"/>
            <a:ext cx="5036820" cy="49072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  <a:tabLst>
                <a:tab pos="1561465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Zatiaľ 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moduly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1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2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oboznámili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prémiou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Heritage Produce,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modul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3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hlbšie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zameriava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spotrebiteľa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aké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spotrebiteľské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trendy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poznatky, ktoré si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musíte uvedomiť</a:t>
            </a:r>
            <a:r>
              <a:rPr sz="2400" spc="-5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krátky dodávateľský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reťazec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skutočne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urýchliť váš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obchodný model drobných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pestovateľov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širšie trendy, 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tiež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zohrávajú kľúčovú úlohu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udržateľnosti 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drobného podnikania.</a:t>
            </a:r>
            <a:endParaRPr sz="2400">
              <a:latin typeface="Calibri"/>
              <a:cs typeface="Calibri"/>
            </a:endParaRPr>
          </a:p>
          <a:p>
            <a:pPr marL="1841500" marR="117475">
              <a:lnSpc>
                <a:spcPct val="80000"/>
              </a:lnSpc>
              <a:spcBef>
                <a:spcPts val="994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záver vzdelávania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zameriame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obehové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hospodárstvo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udržateľnosti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malých fariem.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0238" y="488718"/>
            <a:ext cx="4210050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Hlbšie vzdelávanie v oblasti spotrebiteľských </a:t>
            </a:r>
            <a:r>
              <a:rPr sz="2200" spc="-35" dirty="0">
                <a:solidFill>
                  <a:srgbClr val="5F210F"/>
                </a:solidFill>
                <a:latin typeface="Calibri"/>
                <a:cs typeface="Calibri"/>
              </a:rPr>
              <a:t>trendov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poznatkov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00238" y="1641937"/>
            <a:ext cx="3954779" cy="2333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Spotrebiteľské a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trhové </a:t>
            </a:r>
            <a:r>
              <a:rPr sz="2200" spc="-35" dirty="0">
                <a:solidFill>
                  <a:srgbClr val="5F210F"/>
                </a:solidFill>
                <a:latin typeface="Calibri"/>
                <a:cs typeface="Calibri"/>
              </a:rPr>
              <a:t>trendy</a:t>
            </a:r>
            <a:endParaRPr sz="2200">
              <a:latin typeface="Calibri"/>
              <a:cs typeface="Calibri"/>
            </a:endParaRPr>
          </a:p>
          <a:p>
            <a:pPr marL="12700" marR="5080" indent="1270">
              <a:lnSpc>
                <a:spcPts val="7890"/>
              </a:lnSpc>
              <a:spcBef>
                <a:spcPts val="695"/>
              </a:spcBef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Vplyv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krátkeho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dodávateľského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reťazca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obehové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hospodárstvo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63639" y="179425"/>
            <a:ext cx="4753610" cy="7931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65"/>
              </a:spcBef>
            </a:pPr>
            <a:r>
              <a:rPr sz="2800" spc="-10" dirty="0">
                <a:solidFill>
                  <a:srgbClr val="A13A22"/>
                </a:solidFill>
              </a:rPr>
              <a:t>Modul </a:t>
            </a:r>
            <a:r>
              <a:rPr sz="2800" spc="-5" dirty="0">
                <a:solidFill>
                  <a:srgbClr val="A13A22"/>
                </a:solidFill>
              </a:rPr>
              <a:t>3: Spoznávanie </a:t>
            </a:r>
            <a:r>
              <a:rPr sz="2800" spc="-15" dirty="0">
                <a:solidFill>
                  <a:srgbClr val="A13A22"/>
                </a:solidFill>
              </a:rPr>
              <a:t>vášho </a:t>
            </a:r>
            <a:r>
              <a:rPr sz="2800" spc="-20" dirty="0">
                <a:solidFill>
                  <a:srgbClr val="A13A22"/>
                </a:solidFill>
              </a:rPr>
              <a:t>trhu</a:t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4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49513" y="2043973"/>
            <a:ext cx="6076315" cy="3811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2384" marR="23495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Teraz už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chápeme,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prieskum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segmentácia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taká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dôležitá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cenná,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poďme sa teda pozrieť na to,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vám sledovanie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trendov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pomôcť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pochopiť,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spotrebitelia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chcú,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pomôcť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budovať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nimi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vzťahy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5080" indent="2540" algn="ctr">
              <a:lnSpc>
                <a:spcPts val="2590"/>
              </a:lnSpc>
              <a:spcBef>
                <a:spcPts val="1019"/>
              </a:spcBef>
            </a:pP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Vydajte sa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 nami na túto novú cestu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skúmania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učenia a </a:t>
            </a:r>
            <a:r>
              <a:rPr sz="2400" b="1" spc="-20" dirty="0">
                <a:solidFill>
                  <a:srgbClr val="5F210F"/>
                </a:solidFill>
                <a:latin typeface="Calibri"/>
                <a:cs typeface="Calibri"/>
              </a:rPr>
              <a:t>objavovania.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Robíte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veľké pokroky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každý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KROK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približuje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vytvoreniu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udržateľného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modelu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malého podniku 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uspokojovaniu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potrieb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vašich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zákazníkov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!!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06990" y="613019"/>
            <a:ext cx="34182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A13A22"/>
                </a:solidFill>
              </a:rPr>
              <a:t>Ďalší </a:t>
            </a:r>
            <a:r>
              <a:rPr spc="-35" dirty="0">
                <a:solidFill>
                  <a:srgbClr val="A13A22"/>
                </a:solidFill>
              </a:rPr>
              <a:t>krok...Trendy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7830" y="2441999"/>
            <a:ext cx="272415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Spotrebiteľské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600" spc="-30" dirty="0">
                <a:solidFill>
                  <a:srgbClr val="5F210F"/>
                </a:solidFill>
                <a:latin typeface="Calibri"/>
                <a:cs typeface="Calibri"/>
              </a:rPr>
              <a:t>trhové </a:t>
            </a:r>
            <a:r>
              <a:rPr sz="3600" spc="-50" dirty="0">
                <a:solidFill>
                  <a:srgbClr val="5F210F"/>
                </a:solidFill>
                <a:latin typeface="Calibri"/>
                <a:cs typeface="Calibri"/>
              </a:rPr>
              <a:t>trendy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02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8059" y="0"/>
            <a:ext cx="4853940" cy="6858000"/>
          </a:xfrm>
          <a:custGeom>
            <a:avLst/>
            <a:gdLst/>
            <a:ahLst/>
            <a:cxnLst/>
            <a:rect l="l" t="t" r="r" b="b"/>
            <a:pathLst>
              <a:path w="4853940" h="6858000">
                <a:moveTo>
                  <a:pt x="4853940" y="0"/>
                </a:moveTo>
                <a:lnTo>
                  <a:pt x="0" y="0"/>
                </a:lnTo>
                <a:lnTo>
                  <a:pt x="0" y="6858000"/>
                </a:lnTo>
                <a:lnTo>
                  <a:pt x="4853940" y="6858000"/>
                </a:lnTo>
                <a:lnTo>
                  <a:pt x="485394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03701" y="637543"/>
            <a:ext cx="591185" cy="1382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900" dirty="0">
                <a:solidFill>
                  <a:srgbClr val="6C6A39"/>
                </a:solidFill>
                <a:latin typeface="Times New Roman"/>
                <a:cs typeface="Times New Roman"/>
              </a:rPr>
              <a:t>"</a:t>
            </a:r>
            <a:endParaRPr sz="8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0803" y="2146354"/>
            <a:ext cx="3892550" cy="411987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323850" indent="1270" algn="ctr">
              <a:lnSpc>
                <a:spcPts val="3240"/>
              </a:lnSpc>
              <a:spcBef>
                <a:spcPts val="505"/>
              </a:spcBef>
            </a:pP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Trend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3000" i="1" dirty="0">
                <a:solidFill>
                  <a:srgbClr val="5F210F"/>
                </a:solidFill>
                <a:latin typeface="Calibri"/>
                <a:cs typeface="Calibri"/>
              </a:rPr>
              <a:t>všeobecný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smer, ktorým </a:t>
            </a:r>
            <a:r>
              <a:rPr sz="3000" i="1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3000" i="1" spc="-5" dirty="0">
                <a:solidFill>
                  <a:srgbClr val="5F210F"/>
                </a:solidFill>
                <a:latin typeface="Calibri"/>
                <a:cs typeface="Calibri"/>
              </a:rPr>
              <a:t>niečo mení, vyvíja alebo </a:t>
            </a:r>
            <a:r>
              <a:rPr sz="3000" i="1" spc="-10" dirty="0">
                <a:solidFill>
                  <a:srgbClr val="5F210F"/>
                </a:solidFill>
                <a:latin typeface="Calibri"/>
                <a:cs typeface="Calibri"/>
              </a:rPr>
              <a:t>smeruje.</a:t>
            </a:r>
            <a:endParaRPr sz="3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445"/>
              </a:spcBef>
            </a:pPr>
            <a:r>
              <a:rPr sz="8200" b="1" spc="-5" dirty="0">
                <a:solidFill>
                  <a:srgbClr val="6C6A39"/>
                </a:solidFill>
                <a:latin typeface="Times New Roman"/>
                <a:cs typeface="Times New Roman"/>
              </a:rPr>
              <a:t>"</a:t>
            </a:r>
            <a:endParaRPr sz="8200">
              <a:latin typeface="Times New Roman"/>
              <a:cs typeface="Times New Roman"/>
            </a:endParaRPr>
          </a:p>
          <a:p>
            <a:pPr marR="220345" algn="r">
              <a:lnSpc>
                <a:spcPct val="100000"/>
              </a:lnSpc>
              <a:spcBef>
                <a:spcPts val="2185"/>
              </a:spcBef>
            </a:pPr>
            <a:r>
              <a:rPr sz="18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Zdroj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8835" y="385094"/>
            <a:ext cx="3923029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789305" marR="5080" indent="-777240">
              <a:lnSpc>
                <a:spcPts val="3890"/>
              </a:lnSpc>
              <a:spcBef>
                <a:spcPts val="585"/>
              </a:spcBef>
            </a:pP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Využitie </a:t>
            </a:r>
            <a:r>
              <a:rPr sz="3600" b="1" spc="-40" dirty="0">
                <a:solidFill>
                  <a:srgbClr val="A13A22"/>
                </a:solidFill>
                <a:latin typeface="Calibri"/>
                <a:cs typeface="Calibri"/>
              </a:rPr>
              <a:t>trendov vo </a:t>
            </a:r>
            <a:r>
              <a:rPr sz="3600" b="1" spc="-15" dirty="0">
                <a:solidFill>
                  <a:srgbClr val="A13A22"/>
                </a:solidFill>
                <a:latin typeface="Calibri"/>
                <a:cs typeface="Calibri"/>
              </a:rPr>
              <a:t>svoj </a:t>
            </a:r>
            <a:r>
              <a:rPr sz="3600" b="1" spc="-20" dirty="0">
                <a:solidFill>
                  <a:srgbClr val="A13A22"/>
                </a:solidFill>
                <a:latin typeface="Calibri"/>
                <a:cs typeface="Calibri"/>
              </a:rPr>
              <a:t>prospech...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1772" y="1795272"/>
            <a:ext cx="6434315" cy="452169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725209" y="574172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4935" y="1855546"/>
            <a:ext cx="3905885" cy="28238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nedávnej štúdii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trendoch v oblasti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majú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vplyv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inovácie v oblasti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potravín,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bolo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identifikovaných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ŠEST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kľúčových/makro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(veľkých)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trendov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 marR="189230">
              <a:lnSpc>
                <a:spcPts val="2590"/>
              </a:lnSpc>
              <a:spcBef>
                <a:spcPts val="1019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Pozrime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 a zistime,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či budú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mať vplyv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malého poľnohospodára!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54496" y="563880"/>
            <a:ext cx="5538470" cy="821690"/>
          </a:xfrm>
          <a:prstGeom prst="rect">
            <a:avLst/>
          </a:prstGeom>
          <a:solidFill>
            <a:srgbClr val="E2E1DB"/>
          </a:solidFill>
          <a:ln w="9525">
            <a:solidFill>
              <a:srgbClr val="A7B9A1"/>
            </a:solidFill>
          </a:ln>
        </p:spPr>
        <p:txBody>
          <a:bodyPr vert="horz" wrap="square" lIns="0" tIns="1898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49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Zameranie na </a:t>
            </a:r>
            <a:r>
              <a:rPr sz="2400" b="1" spc="-55" dirty="0">
                <a:solidFill>
                  <a:srgbClr val="5F210F"/>
                </a:solidFill>
                <a:latin typeface="Calibri"/>
                <a:cs typeface="Calibri"/>
              </a:rPr>
              <a:t>dlhodobé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zdravie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09306" y="1541579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42303" y="1531619"/>
            <a:ext cx="5537200" cy="821690"/>
          </a:xfrm>
          <a:prstGeom prst="rect">
            <a:avLst/>
          </a:prstGeom>
          <a:solidFill>
            <a:srgbClr val="E2E1DB"/>
          </a:solidFill>
          <a:ln w="9525">
            <a:solidFill>
              <a:srgbClr val="A7B9A1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90805" marR="998855">
              <a:lnSpc>
                <a:spcPts val="2590"/>
              </a:lnSpc>
              <a:spcBef>
                <a:spcPts val="525"/>
              </a:spcBef>
            </a:pPr>
            <a:r>
              <a:rPr sz="2400" b="1" spc="-20" dirty="0">
                <a:solidFill>
                  <a:srgbClr val="5F210F"/>
                </a:solidFill>
                <a:latin typeface="Calibri"/>
                <a:cs typeface="Calibri"/>
              </a:rPr>
              <a:t>Vysledovateľnosť: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Informovanosť o zdrojoch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výrobe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93403" y="2508989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28588" y="2497835"/>
            <a:ext cx="5538470" cy="719171"/>
          </a:xfrm>
          <a:prstGeom prst="rect">
            <a:avLst/>
          </a:prstGeom>
          <a:solidFill>
            <a:srgbClr val="E2E1DB"/>
          </a:solidFill>
          <a:ln w="9525">
            <a:solidFill>
              <a:srgbClr val="A7B9A1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90805" marR="670560">
              <a:lnSpc>
                <a:spcPts val="2590"/>
              </a:lnSpc>
              <a:spcBef>
                <a:spcPts val="530"/>
              </a:spcBef>
            </a:pP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Spoločenská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zodpovednosť: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Vyhýbanie sa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zbytočným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obalom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b="1" spc="-30" dirty="0">
                <a:solidFill>
                  <a:srgbClr val="5F210F"/>
                </a:solidFill>
                <a:latin typeface="Calibri"/>
                <a:cs typeface="Calibri"/>
              </a:rPr>
              <a:t>plytvaniu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potravinami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77500" y="3476396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14871" y="3465576"/>
            <a:ext cx="5538470" cy="822960"/>
          </a:xfrm>
          <a:prstGeom prst="rect">
            <a:avLst/>
          </a:prstGeom>
          <a:solidFill>
            <a:srgbClr val="E2E1DB"/>
          </a:solidFill>
          <a:ln w="9525">
            <a:solidFill>
              <a:srgbClr val="A7B9A1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91440" marR="287020">
              <a:lnSpc>
                <a:spcPts val="2590"/>
              </a:lnSpc>
              <a:spcBef>
                <a:spcPts val="53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Globalizácia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35" dirty="0">
                <a:solidFill>
                  <a:srgbClr val="5F210F"/>
                </a:solidFill>
                <a:latin typeface="Calibri"/>
                <a:cs typeface="Calibri"/>
              </a:rPr>
              <a:t>cestovanie: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Hľadanie nových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málo preskúmaných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chutí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61597" y="4443807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88964" y="4433315"/>
            <a:ext cx="5538470" cy="821690"/>
          </a:xfrm>
          <a:prstGeom prst="rect">
            <a:avLst/>
          </a:prstGeom>
          <a:solidFill>
            <a:srgbClr val="E2E1DB"/>
          </a:solidFill>
          <a:ln w="9525">
            <a:solidFill>
              <a:srgbClr val="A7B9A1"/>
            </a:solidFill>
          </a:ln>
        </p:spPr>
        <p:txBody>
          <a:bodyPr vert="horz" wrap="square" lIns="0" tIns="1898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495"/>
              </a:spcBef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Digitálne inovácie: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Potraviny </a:t>
            </a:r>
            <a:r>
              <a:rPr sz="2400" b="1" spc="-4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dosah ruky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45694" y="5411213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6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75247" y="5401055"/>
            <a:ext cx="5538470" cy="821690"/>
          </a:xfrm>
          <a:prstGeom prst="rect">
            <a:avLst/>
          </a:prstGeom>
          <a:solidFill>
            <a:srgbClr val="E2E1DB"/>
          </a:solidFill>
          <a:ln w="9525">
            <a:solidFill>
              <a:srgbClr val="A7B9A1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91440" marR="244475">
              <a:lnSpc>
                <a:spcPts val="2590"/>
              </a:lnSpc>
              <a:spcBef>
                <a:spcPts val="525"/>
              </a:spcBef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Pohodlie: </a:t>
            </a:r>
            <a:r>
              <a:rPr sz="2400" b="1" spc="-20" dirty="0">
                <a:solidFill>
                  <a:srgbClr val="5F210F"/>
                </a:solidFill>
                <a:latin typeface="Calibri"/>
                <a:cs typeface="Calibri"/>
              </a:rPr>
              <a:t>Jednoduché,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nie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rýchle riešenia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domáceho varenia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832802" y="615441"/>
            <a:ext cx="3984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solidFill>
                  <a:srgbClr val="A13A22"/>
                </a:solidFill>
                <a:latin typeface="Calibri"/>
                <a:cs typeface="Calibri"/>
              </a:rPr>
              <a:t>Najnovšie </a:t>
            </a:r>
            <a:r>
              <a:rPr b="0" spc="-45" dirty="0">
                <a:solidFill>
                  <a:srgbClr val="A13A22"/>
                </a:solidFill>
                <a:latin typeface="Calibri"/>
                <a:cs typeface="Calibri"/>
              </a:rPr>
              <a:t>trendy v oblasti </a:t>
            </a:r>
            <a:r>
              <a:rPr b="0" spc="-15" dirty="0">
                <a:solidFill>
                  <a:srgbClr val="A13A22"/>
                </a:solidFill>
                <a:latin typeface="Calibri"/>
                <a:cs typeface="Calibri"/>
              </a:rPr>
              <a:t>potravín...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28999" y="1862818"/>
            <a:ext cx="6760209" cy="48653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9375" marR="72390" indent="635" algn="ctr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Podľa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správy o 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globálnom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prehľade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zdravie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wellness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súčasnosti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najsilnejšou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spotrebiteľskou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silou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zdá sa, že tu </a:t>
            </a:r>
            <a:r>
              <a:rPr sz="2400" spc="-55" dirty="0">
                <a:solidFill>
                  <a:srgbClr val="5F210F"/>
                </a:solidFill>
                <a:latin typeface="Calibri"/>
                <a:cs typeface="Calibri"/>
              </a:rPr>
              <a:t>zostane.</a:t>
            </a:r>
            <a:endParaRPr sz="2400">
              <a:latin typeface="Calibri"/>
              <a:cs typeface="Calibri"/>
            </a:endParaRPr>
          </a:p>
          <a:p>
            <a:pPr marL="74930" marR="64135" algn="ctr">
              <a:lnSpc>
                <a:spcPts val="2590"/>
              </a:lnSpc>
              <a:spcBef>
                <a:spcPts val="1015"/>
              </a:spcBef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dôležité,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sme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výrobcovia potravín/malí poľnohospodári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pochopili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rastúci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trend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blahobytu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ts val="2590"/>
              </a:lnSpc>
              <a:spcBef>
                <a:spcPts val="1000"/>
              </a:spcBef>
              <a:tabLst>
                <a:tab pos="2990215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dôsledku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Covid-19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spotrebitelia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rozhodujú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uvážene.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Rok 2021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bol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rokom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rekalibrácie, reflexie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odolnosti.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čom teraz spotrebiteľom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záleží?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výroky,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ktorých prirodzene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záleží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drobným poľnohospodárom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...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Zmysluplný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účelný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život,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manažment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zdravia,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sila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wellness,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duševné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zdravie a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stabilita,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šťastie, sociálne prepojenie,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zlepšenie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životného prostredia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rovnováha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naplnenie.</a:t>
            </a:r>
            <a:endParaRPr sz="2400">
              <a:latin typeface="Calibri"/>
              <a:cs typeface="Calibri"/>
            </a:endParaRPr>
          </a:p>
          <a:p>
            <a:pPr marR="100330" algn="ctr">
              <a:lnSpc>
                <a:spcPct val="100000"/>
              </a:lnSpc>
              <a:spcBef>
                <a:spcPts val="655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8929" y="571501"/>
            <a:ext cx="6280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13A22"/>
                </a:solidFill>
              </a:rPr>
              <a:t>1. </a:t>
            </a:r>
            <a:r>
              <a:rPr spc="-10" dirty="0">
                <a:solidFill>
                  <a:srgbClr val="A13A22"/>
                </a:solidFill>
              </a:rPr>
              <a:t>Zameranie </a:t>
            </a:r>
            <a:r>
              <a:rPr spc="-5" dirty="0">
                <a:solidFill>
                  <a:srgbClr val="A13A22"/>
                </a:solidFill>
              </a:rPr>
              <a:t>na </a:t>
            </a:r>
            <a:r>
              <a:rPr spc="-80" dirty="0">
                <a:solidFill>
                  <a:srgbClr val="A13A22"/>
                </a:solidFill>
              </a:rPr>
              <a:t>dlhodobé </a:t>
            </a:r>
            <a:r>
              <a:rPr spc="-5" dirty="0">
                <a:solidFill>
                  <a:srgbClr val="A13A22"/>
                </a:solidFill>
              </a:rPr>
              <a:t>zdravie...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9583" y="0"/>
            <a:ext cx="485241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93274" y="2034829"/>
            <a:ext cx="10812780" cy="33953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065" marR="5080" indent="-5715" algn="ctr">
              <a:lnSpc>
                <a:spcPts val="3030"/>
              </a:lnSpc>
              <a:spcBef>
                <a:spcPts val="470"/>
              </a:spcBef>
            </a:pP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Pohoda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oveľa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komplexnejšia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zdravie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wellness,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pretože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zohľadňuje </a:t>
            </a: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širšie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spektrum </a:t>
            </a: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osobných </a:t>
            </a:r>
            <a:r>
              <a:rPr sz="2800" b="1" spc="-20" dirty="0">
                <a:solidFill>
                  <a:srgbClr val="5F210F"/>
                </a:solidFill>
                <a:latin typeface="Calibri"/>
                <a:cs typeface="Calibri"/>
              </a:rPr>
              <a:t>faktorov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hovorí </a:t>
            </a: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o cieľoch všestranného života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82550" marR="78105" indent="1270" algn="ctr">
              <a:lnSpc>
                <a:spcPts val="3030"/>
              </a:lnSpc>
              <a:spcBef>
                <a:spcPts val="995"/>
              </a:spcBef>
            </a:pP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Vďaka informovanej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ideológii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a masovému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vplyvu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mladších generácií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(generácia Z), ktoré si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 veľmi dobre uvedomujú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sociálne a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environmentálne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problémy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budúcnosť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zdravia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wellness spotrebiteľov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proaktívna,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veľmi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osobná,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uvedomelá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motivovaná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blahobytu.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Opäť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tak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relevantné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v súlade s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hodnotami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drobných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výrobcov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96465" y="571501"/>
            <a:ext cx="3997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6C6A39"/>
                </a:solidFill>
              </a:rPr>
              <a:t>Čo </a:t>
            </a:r>
            <a:r>
              <a:rPr dirty="0">
                <a:solidFill>
                  <a:srgbClr val="6C6A39"/>
                </a:solidFill>
              </a:rPr>
              <a:t>je </a:t>
            </a:r>
            <a:r>
              <a:rPr spc="-5" dirty="0">
                <a:solidFill>
                  <a:srgbClr val="6C6A39"/>
                </a:solidFill>
              </a:rPr>
              <a:t>WELLBEING?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5169" y="328236"/>
            <a:ext cx="1255510" cy="1178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4489" y="1677924"/>
            <a:ext cx="1674871" cy="1727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4276" y="1690116"/>
            <a:ext cx="1674872" cy="1727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4437" y="1703832"/>
            <a:ext cx="1674874" cy="17271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69491" y="3811523"/>
            <a:ext cx="3063240" cy="1943481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108585" rIns="0" bIns="0" rtlCol="0">
            <a:spAutoFit/>
          </a:bodyPr>
          <a:lstStyle/>
          <a:p>
            <a:pPr marL="201930" marR="247650">
              <a:lnSpc>
                <a:spcPts val="1939"/>
              </a:lnSpc>
              <a:spcBef>
                <a:spcPts val="855"/>
              </a:spcBef>
            </a:pPr>
            <a:r>
              <a:rPr sz="1600" b="1" spc="-5" dirty="0">
                <a:solidFill>
                  <a:srgbClr val="5F210F"/>
                </a:solidFill>
                <a:latin typeface="Calibri"/>
                <a:cs typeface="Calibri"/>
              </a:rPr>
              <a:t>Dôvody, prečo </a:t>
            </a:r>
            <a:r>
              <a:rPr sz="1600" b="1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1600" b="1" spc="-5" dirty="0">
                <a:solidFill>
                  <a:srgbClr val="5F210F"/>
                </a:solidFill>
                <a:latin typeface="Calibri"/>
                <a:cs typeface="Calibri"/>
              </a:rPr>
              <a:t>zdravý, sa množia </a:t>
            </a:r>
            <a:r>
              <a:rPr sz="16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1600" b="1" spc="-5" dirty="0">
                <a:solidFill>
                  <a:srgbClr val="5F210F"/>
                </a:solidFill>
                <a:latin typeface="Calibri"/>
                <a:cs typeface="Calibri"/>
              </a:rPr>
              <a:t>menia.</a:t>
            </a:r>
            <a:endParaRPr sz="1600" dirty="0">
              <a:latin typeface="Calibri"/>
              <a:cs typeface="Calibri"/>
            </a:endParaRPr>
          </a:p>
          <a:p>
            <a:pPr marL="201930" marR="160655">
              <a:lnSpc>
                <a:spcPts val="1939"/>
              </a:lnSpc>
              <a:spcBef>
                <a:spcPts val="1020"/>
              </a:spcBef>
            </a:pPr>
            <a:r>
              <a:rPr sz="1600" spc="-10" dirty="0">
                <a:solidFill>
                  <a:srgbClr val="5F210F"/>
                </a:solidFill>
                <a:latin typeface="Calibri"/>
                <a:cs typeface="Calibri"/>
              </a:rPr>
              <a:t>Na celom </a:t>
            </a:r>
            <a:r>
              <a:rPr sz="1600" spc="-5" dirty="0">
                <a:solidFill>
                  <a:srgbClr val="5F210F"/>
                </a:solidFill>
                <a:latin typeface="Calibri"/>
                <a:cs typeface="Calibri"/>
              </a:rPr>
              <a:t>svete dochádza </a:t>
            </a:r>
            <a:r>
              <a:rPr sz="1600" spc="-1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1600" spc="-5" dirty="0">
                <a:solidFill>
                  <a:srgbClr val="5F210F"/>
                </a:solidFill>
                <a:latin typeface="Calibri"/>
                <a:cs typeface="Calibri"/>
              </a:rPr>
              <a:t>prevratným </a:t>
            </a:r>
            <a:r>
              <a:rPr sz="1600" spc="-10" dirty="0">
                <a:solidFill>
                  <a:srgbClr val="5F210F"/>
                </a:solidFill>
                <a:latin typeface="Calibri"/>
                <a:cs typeface="Calibri"/>
              </a:rPr>
              <a:t>spoločenským </a:t>
            </a:r>
            <a:r>
              <a:rPr sz="1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1600" spc="-5" dirty="0">
                <a:solidFill>
                  <a:srgbClr val="5F210F"/>
                </a:solidFill>
                <a:latin typeface="Calibri"/>
                <a:cs typeface="Calibri"/>
              </a:rPr>
              <a:t>ekonomickým zmenám, ktoré určujú priority, definujú </a:t>
            </a:r>
            <a:r>
              <a:rPr sz="1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1600" spc="-5" dirty="0">
                <a:solidFill>
                  <a:srgbClr val="5F210F"/>
                </a:solidFill>
                <a:latin typeface="Calibri"/>
                <a:cs typeface="Calibri"/>
              </a:rPr>
              <a:t>riadia zdravotnú </a:t>
            </a:r>
            <a:r>
              <a:rPr sz="1600" spc="-15" dirty="0">
                <a:solidFill>
                  <a:srgbClr val="5F210F"/>
                </a:solidFill>
                <a:latin typeface="Calibri"/>
                <a:cs typeface="Calibri"/>
              </a:rPr>
              <a:t>starostlivosť.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68082" y="258691"/>
            <a:ext cx="1065720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521460" marR="5080" indent="-1508760">
              <a:lnSpc>
                <a:spcPts val="3890"/>
              </a:lnSpc>
              <a:spcBef>
                <a:spcPts val="585"/>
              </a:spcBef>
            </a:pPr>
            <a:r>
              <a:rPr spc="-10" dirty="0">
                <a:solidFill>
                  <a:srgbClr val="A13A22"/>
                </a:solidFill>
              </a:rPr>
              <a:t>Tri </a:t>
            </a:r>
            <a:r>
              <a:rPr spc="-5" dirty="0">
                <a:solidFill>
                  <a:srgbClr val="A13A22"/>
                </a:solidFill>
              </a:rPr>
              <a:t>hlavné </a:t>
            </a:r>
            <a:r>
              <a:rPr dirty="0">
                <a:solidFill>
                  <a:srgbClr val="A13A22"/>
                </a:solidFill>
              </a:rPr>
              <a:t>témy, </a:t>
            </a:r>
            <a:r>
              <a:rPr spc="-10" dirty="0">
                <a:solidFill>
                  <a:srgbClr val="A13A22"/>
                </a:solidFill>
              </a:rPr>
              <a:t>ktoré </a:t>
            </a:r>
            <a:r>
              <a:rPr spc="-5" dirty="0">
                <a:solidFill>
                  <a:srgbClr val="A13A22"/>
                </a:solidFill>
              </a:rPr>
              <a:t>ovplyvňujú </a:t>
            </a:r>
            <a:r>
              <a:rPr dirty="0">
                <a:solidFill>
                  <a:srgbClr val="A13A22"/>
                </a:solidFill>
              </a:rPr>
              <a:t>tento </a:t>
            </a:r>
            <a:r>
              <a:rPr spc="-10" dirty="0">
                <a:solidFill>
                  <a:srgbClr val="A13A22"/>
                </a:solidFill>
              </a:rPr>
              <a:t>trend </a:t>
            </a:r>
            <a:r>
              <a:rPr spc="-25" dirty="0">
                <a:solidFill>
                  <a:srgbClr val="A13A22"/>
                </a:solidFill>
              </a:rPr>
              <a:t>smerom k </a:t>
            </a:r>
            <a:r>
              <a:rPr spc="-5" dirty="0">
                <a:solidFill>
                  <a:srgbClr val="A13A22"/>
                </a:solidFill>
              </a:rPr>
              <a:t>zdraviu </a:t>
            </a:r>
            <a:r>
              <a:rPr dirty="0">
                <a:solidFill>
                  <a:srgbClr val="A13A22"/>
                </a:solidFill>
              </a:rPr>
              <a:t>a </a:t>
            </a:r>
            <a:r>
              <a:rPr spc="-15" dirty="0">
                <a:solidFill>
                  <a:srgbClr val="A13A22"/>
                </a:solidFill>
              </a:rPr>
              <a:t>pohode, sa spájajú...</a:t>
            </a:r>
          </a:p>
        </p:txBody>
      </p:sp>
      <p:sp>
        <p:nvSpPr>
          <p:cNvPr id="12" name="object 12"/>
          <p:cNvSpPr/>
          <p:nvPr/>
        </p:nvSpPr>
        <p:spPr>
          <a:xfrm>
            <a:off x="1932432" y="2901695"/>
            <a:ext cx="1819910" cy="771525"/>
          </a:xfrm>
          <a:custGeom>
            <a:avLst/>
            <a:gdLst/>
            <a:ahLst/>
            <a:cxnLst/>
            <a:rect l="l" t="t" r="r" b="b"/>
            <a:pathLst>
              <a:path w="1819910" h="771525">
                <a:moveTo>
                  <a:pt x="1819656" y="0"/>
                </a:moveTo>
                <a:lnTo>
                  <a:pt x="0" y="0"/>
                </a:lnTo>
                <a:lnTo>
                  <a:pt x="0" y="771144"/>
                </a:lnTo>
                <a:lnTo>
                  <a:pt x="1819656" y="771144"/>
                </a:lnTo>
                <a:lnTo>
                  <a:pt x="1819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00961" y="2949546"/>
            <a:ext cx="2482851" cy="698909"/>
          </a:xfrm>
          <a:prstGeom prst="rect">
            <a:avLst/>
          </a:prstGeom>
          <a:ln w="9525">
            <a:solidFill>
              <a:srgbClr val="A13A22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12395" marR="104775">
              <a:lnSpc>
                <a:spcPts val="2590"/>
              </a:lnSpc>
              <a:spcBef>
                <a:spcPts val="250"/>
              </a:spcBef>
            </a:pP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Katalyzátory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prispievatelia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59217" y="2094254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05643" y="2011532"/>
            <a:ext cx="3529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59454" algn="l"/>
              </a:tabLst>
            </a:pP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2 </a:t>
            </a:r>
            <a:r>
              <a:rPr lang="sk-SK" sz="4000" b="1" spc="-5" dirty="0">
                <a:solidFill>
                  <a:srgbClr val="E2E1DB"/>
                </a:solidFill>
                <a:latin typeface="Calibri"/>
                <a:cs typeface="Calibri"/>
              </a:rPr>
              <a:t>	</a:t>
            </a:r>
            <a:r>
              <a:rPr sz="4000" b="1" spc="-5" dirty="0">
                <a:solidFill>
                  <a:srgbClr val="E2E1DB"/>
                </a:solidFill>
                <a:latin typeface="Calibri"/>
                <a:cs typeface="Calibri"/>
              </a:rPr>
              <a:t>3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56676" y="2901695"/>
            <a:ext cx="1821180" cy="771525"/>
          </a:xfrm>
          <a:custGeom>
            <a:avLst/>
            <a:gdLst/>
            <a:ahLst/>
            <a:cxnLst/>
            <a:rect l="l" t="t" r="r" b="b"/>
            <a:pathLst>
              <a:path w="1821179" h="771525">
                <a:moveTo>
                  <a:pt x="1821179" y="0"/>
                </a:moveTo>
                <a:lnTo>
                  <a:pt x="0" y="0"/>
                </a:lnTo>
                <a:lnTo>
                  <a:pt x="0" y="771144"/>
                </a:lnTo>
                <a:lnTo>
                  <a:pt x="1821179" y="771144"/>
                </a:lnTo>
                <a:lnTo>
                  <a:pt x="18211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17215" y="2937813"/>
            <a:ext cx="2465833" cy="698909"/>
          </a:xfrm>
          <a:prstGeom prst="rect">
            <a:avLst/>
          </a:prstGeom>
          <a:ln w="9525">
            <a:solidFill>
              <a:srgbClr val="404F2E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26084" marR="259715">
              <a:lnSpc>
                <a:spcPts val="2590"/>
              </a:lnSpc>
              <a:spcBef>
                <a:spcPts val="25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Voľby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spotrebiteľov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86045" y="2967175"/>
            <a:ext cx="1819910" cy="771525"/>
          </a:xfrm>
          <a:custGeom>
            <a:avLst/>
            <a:gdLst/>
            <a:ahLst/>
            <a:cxnLst/>
            <a:rect l="l" t="t" r="r" b="b"/>
            <a:pathLst>
              <a:path w="1819909" h="771525">
                <a:moveTo>
                  <a:pt x="1819655" y="0"/>
                </a:moveTo>
                <a:lnTo>
                  <a:pt x="0" y="0"/>
                </a:lnTo>
                <a:lnTo>
                  <a:pt x="0" y="771144"/>
                </a:lnTo>
                <a:lnTo>
                  <a:pt x="1819655" y="771144"/>
                </a:lnTo>
                <a:lnTo>
                  <a:pt x="1819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48097" y="2945251"/>
            <a:ext cx="2702037" cy="676467"/>
          </a:xfrm>
          <a:prstGeom prst="rect">
            <a:avLst/>
          </a:prstGeom>
          <a:ln w="9525">
            <a:solidFill>
              <a:srgbClr val="6C6A39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18745" marR="111760">
              <a:lnSpc>
                <a:spcPts val="2590"/>
              </a:lnSpc>
              <a:spcBef>
                <a:spcPts val="250"/>
              </a:spcBef>
            </a:pPr>
            <a:r>
              <a:rPr b="1" spc="-5" dirty="0">
                <a:solidFill>
                  <a:srgbClr val="5F210F"/>
                </a:solidFill>
                <a:latin typeface="Calibri"/>
                <a:cs typeface="Calibri"/>
              </a:rPr>
              <a:t>Zvyšujúce sa </a:t>
            </a:r>
            <a:r>
              <a:rPr b="1" spc="-10" dirty="0">
                <a:solidFill>
                  <a:srgbClr val="5F210F"/>
                </a:solidFill>
                <a:latin typeface="Calibri"/>
                <a:cs typeface="Calibri"/>
              </a:rPr>
              <a:t>náklady na </a:t>
            </a:r>
            <a:r>
              <a:rPr b="1" spc="-5" dirty="0">
                <a:solidFill>
                  <a:srgbClr val="5F210F"/>
                </a:solidFill>
                <a:latin typeface="Calibri"/>
                <a:cs typeface="Calibri"/>
              </a:rPr>
              <a:t>zdravotnú starostlivosť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61211" y="3074575"/>
            <a:ext cx="781050" cy="408940"/>
            <a:chOff x="4126738" y="3082798"/>
            <a:chExt cx="781050" cy="408940"/>
          </a:xfrm>
        </p:grpSpPr>
        <p:sp>
          <p:nvSpPr>
            <p:cNvPr id="21" name="object 21"/>
            <p:cNvSpPr/>
            <p:nvPr/>
          </p:nvSpPr>
          <p:spPr>
            <a:xfrm>
              <a:off x="4133088" y="3089148"/>
              <a:ext cx="768350" cy="396240"/>
            </a:xfrm>
            <a:custGeom>
              <a:avLst/>
              <a:gdLst/>
              <a:ahLst/>
              <a:cxnLst/>
              <a:rect l="l" t="t" r="r" b="b"/>
              <a:pathLst>
                <a:path w="768350" h="396239">
                  <a:moveTo>
                    <a:pt x="569976" y="0"/>
                  </a:moveTo>
                  <a:lnTo>
                    <a:pt x="569976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569976" y="297180"/>
                  </a:lnTo>
                  <a:lnTo>
                    <a:pt x="569976" y="396240"/>
                  </a:lnTo>
                  <a:lnTo>
                    <a:pt x="768096" y="198120"/>
                  </a:lnTo>
                  <a:lnTo>
                    <a:pt x="5699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33088" y="3089148"/>
              <a:ext cx="768350" cy="396240"/>
            </a:xfrm>
            <a:custGeom>
              <a:avLst/>
              <a:gdLst/>
              <a:ahLst/>
              <a:cxnLst/>
              <a:rect l="l" t="t" r="r" b="b"/>
              <a:pathLst>
                <a:path w="768350" h="396239">
                  <a:moveTo>
                    <a:pt x="0" y="99060"/>
                  </a:moveTo>
                  <a:lnTo>
                    <a:pt x="569976" y="99060"/>
                  </a:lnTo>
                  <a:lnTo>
                    <a:pt x="569976" y="0"/>
                  </a:lnTo>
                  <a:lnTo>
                    <a:pt x="768096" y="198120"/>
                  </a:lnTo>
                  <a:lnTo>
                    <a:pt x="569976" y="396240"/>
                  </a:lnTo>
                  <a:lnTo>
                    <a:pt x="569976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543785" y="3112514"/>
            <a:ext cx="779780" cy="408940"/>
            <a:chOff x="7342378" y="3082798"/>
            <a:chExt cx="779780" cy="408940"/>
          </a:xfrm>
        </p:grpSpPr>
        <p:sp>
          <p:nvSpPr>
            <p:cNvPr id="24" name="object 24"/>
            <p:cNvSpPr/>
            <p:nvPr/>
          </p:nvSpPr>
          <p:spPr>
            <a:xfrm>
              <a:off x="7348728" y="3089148"/>
              <a:ext cx="767080" cy="396240"/>
            </a:xfrm>
            <a:custGeom>
              <a:avLst/>
              <a:gdLst/>
              <a:ahLst/>
              <a:cxnLst/>
              <a:rect l="l" t="t" r="r" b="b"/>
              <a:pathLst>
                <a:path w="767079" h="396239">
                  <a:moveTo>
                    <a:pt x="568452" y="0"/>
                  </a:moveTo>
                  <a:lnTo>
                    <a:pt x="568452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568452" y="297180"/>
                  </a:lnTo>
                  <a:lnTo>
                    <a:pt x="568452" y="396240"/>
                  </a:lnTo>
                  <a:lnTo>
                    <a:pt x="766572" y="198120"/>
                  </a:lnTo>
                  <a:lnTo>
                    <a:pt x="5684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48728" y="3089148"/>
              <a:ext cx="767080" cy="396240"/>
            </a:xfrm>
            <a:custGeom>
              <a:avLst/>
              <a:gdLst/>
              <a:ahLst/>
              <a:cxnLst/>
              <a:rect l="l" t="t" r="r" b="b"/>
              <a:pathLst>
                <a:path w="767079" h="396239">
                  <a:moveTo>
                    <a:pt x="0" y="99060"/>
                  </a:moveTo>
                  <a:lnTo>
                    <a:pt x="568452" y="99060"/>
                  </a:lnTo>
                  <a:lnTo>
                    <a:pt x="568452" y="0"/>
                  </a:lnTo>
                  <a:lnTo>
                    <a:pt x="766572" y="198120"/>
                  </a:lnTo>
                  <a:lnTo>
                    <a:pt x="568452" y="396240"/>
                  </a:lnTo>
                  <a:lnTo>
                    <a:pt x="568452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63256" y="3797808"/>
            <a:ext cx="3063240" cy="219202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122555" rIns="0" bIns="0" rtlCol="0">
            <a:spAutoFit/>
          </a:bodyPr>
          <a:lstStyle/>
          <a:p>
            <a:pPr marL="177800" marR="462280" algn="just">
              <a:lnSpc>
                <a:spcPts val="1939"/>
              </a:lnSpc>
              <a:spcBef>
                <a:spcPts val="965"/>
              </a:spcBef>
            </a:pPr>
            <a:r>
              <a:rPr sz="1600" b="1" spc="-15" dirty="0">
                <a:solidFill>
                  <a:srgbClr val="5F210F"/>
                </a:solidFill>
                <a:latin typeface="Calibri"/>
                <a:cs typeface="Calibri"/>
              </a:rPr>
              <a:t>Existujú </a:t>
            </a:r>
            <a:r>
              <a:rPr sz="1600" b="1" spc="-5" dirty="0">
                <a:solidFill>
                  <a:srgbClr val="5F210F"/>
                </a:solidFill>
                <a:latin typeface="Calibri"/>
                <a:cs typeface="Calibri"/>
              </a:rPr>
              <a:t>rôzne </a:t>
            </a:r>
            <a:r>
              <a:rPr sz="1600" b="1" spc="-20" dirty="0">
                <a:solidFill>
                  <a:srgbClr val="5F210F"/>
                </a:solidFill>
                <a:latin typeface="Calibri"/>
                <a:cs typeface="Calibri"/>
              </a:rPr>
              <a:t>spôsoby, </a:t>
            </a:r>
            <a:r>
              <a:rPr sz="1600" b="1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1600" b="1" spc="-5" dirty="0">
                <a:solidFill>
                  <a:srgbClr val="5F210F"/>
                </a:solidFill>
                <a:latin typeface="Calibri"/>
                <a:cs typeface="Calibri"/>
              </a:rPr>
              <a:t>sa spotrebitelia rozhodujú </a:t>
            </a:r>
            <a:r>
              <a:rPr sz="1600" b="1" spc="-10" dirty="0">
                <a:solidFill>
                  <a:srgbClr val="5F210F"/>
                </a:solidFill>
                <a:latin typeface="Calibri"/>
                <a:cs typeface="Calibri"/>
              </a:rPr>
              <a:t>investovať </a:t>
            </a:r>
            <a:r>
              <a:rPr sz="1600" b="1" dirty="0">
                <a:solidFill>
                  <a:srgbClr val="5F210F"/>
                </a:solidFill>
                <a:latin typeface="Calibri"/>
                <a:cs typeface="Calibri"/>
              </a:rPr>
              <a:t>do svojho zdravia.</a:t>
            </a:r>
            <a:endParaRPr sz="1600" dirty="0">
              <a:latin typeface="Calibri"/>
              <a:cs typeface="Calibri"/>
            </a:endParaRPr>
          </a:p>
          <a:p>
            <a:pPr marL="177800" marR="364490">
              <a:lnSpc>
                <a:spcPts val="1939"/>
              </a:lnSpc>
              <a:spcBef>
                <a:spcPts val="1019"/>
              </a:spcBef>
            </a:pPr>
            <a:r>
              <a:rPr sz="1600" spc="-10" dirty="0">
                <a:solidFill>
                  <a:srgbClr val="5F210F"/>
                </a:solidFill>
                <a:latin typeface="Calibri"/>
                <a:cs typeface="Calibri"/>
              </a:rPr>
              <a:t>Správanie sa výrazne </a:t>
            </a:r>
            <a:r>
              <a:rPr sz="1600" spc="-5" dirty="0">
                <a:solidFill>
                  <a:srgbClr val="5F210F"/>
                </a:solidFill>
                <a:latin typeface="Calibri"/>
                <a:cs typeface="Calibri"/>
              </a:rPr>
              <a:t>líši v </a:t>
            </a:r>
            <a:r>
              <a:rPr sz="1600" spc="-10" dirty="0">
                <a:solidFill>
                  <a:srgbClr val="5F210F"/>
                </a:solidFill>
                <a:latin typeface="Calibri"/>
                <a:cs typeface="Calibri"/>
              </a:rPr>
              <a:t>závislosti </a:t>
            </a:r>
            <a:r>
              <a:rPr sz="1600" spc="-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1600" b="1" spc="-5" dirty="0">
                <a:solidFill>
                  <a:srgbClr val="5F210F"/>
                </a:solidFill>
                <a:latin typeface="Calibri"/>
                <a:cs typeface="Calibri"/>
              </a:rPr>
              <a:t>proaktívneho, </a:t>
            </a:r>
            <a:r>
              <a:rPr sz="1600" b="1" spc="-10" dirty="0">
                <a:solidFill>
                  <a:srgbClr val="5F210F"/>
                </a:solidFill>
                <a:latin typeface="Calibri"/>
                <a:cs typeface="Calibri"/>
              </a:rPr>
              <a:t>reaktívneho </a:t>
            </a:r>
            <a:r>
              <a:rPr sz="1600" b="1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1600" b="1" spc="-5" dirty="0">
                <a:solidFill>
                  <a:srgbClr val="5F210F"/>
                </a:solidFill>
                <a:latin typeface="Calibri"/>
                <a:cs typeface="Calibri"/>
              </a:rPr>
              <a:t>pasívneho </a:t>
            </a:r>
            <a:r>
              <a:rPr sz="1600" spc="-5" dirty="0">
                <a:solidFill>
                  <a:srgbClr val="5F210F"/>
                </a:solidFill>
                <a:latin typeface="Calibri"/>
                <a:cs typeface="Calibri"/>
              </a:rPr>
              <a:t>nastavenia </a:t>
            </a:r>
            <a:r>
              <a:rPr sz="1600" spc="-10" dirty="0">
                <a:solidFill>
                  <a:srgbClr val="5F210F"/>
                </a:solidFill>
                <a:latin typeface="Calibri"/>
                <a:cs typeface="Calibri"/>
              </a:rPr>
              <a:t>spotrebiteľov.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29328" y="3797808"/>
            <a:ext cx="3063240" cy="1957587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122555" rIns="0" bIns="0" rtlCol="0">
            <a:spAutoFit/>
          </a:bodyPr>
          <a:lstStyle/>
          <a:p>
            <a:pPr marL="212725" marR="742950">
              <a:lnSpc>
                <a:spcPts val="1939"/>
              </a:lnSpc>
              <a:spcBef>
                <a:spcPts val="965"/>
              </a:spcBef>
            </a:pPr>
            <a:r>
              <a:rPr sz="1600" b="1" spc="-10" dirty="0">
                <a:solidFill>
                  <a:srgbClr val="5F210F"/>
                </a:solidFill>
                <a:latin typeface="Calibri"/>
                <a:cs typeface="Calibri"/>
              </a:rPr>
              <a:t>Náklady na </a:t>
            </a:r>
            <a:r>
              <a:rPr sz="1600" b="1" dirty="0">
                <a:solidFill>
                  <a:srgbClr val="5F210F"/>
                </a:solidFill>
                <a:latin typeface="Calibri"/>
                <a:cs typeface="Calibri"/>
              </a:rPr>
              <a:t>zdravie a </a:t>
            </a:r>
            <a:r>
              <a:rPr sz="1600" b="1" spc="-5" dirty="0">
                <a:solidFill>
                  <a:srgbClr val="5F210F"/>
                </a:solidFill>
                <a:latin typeface="Calibri"/>
                <a:cs typeface="Calibri"/>
              </a:rPr>
              <a:t>wellness </a:t>
            </a:r>
            <a:r>
              <a:rPr sz="1600" b="1" spc="-15" dirty="0">
                <a:solidFill>
                  <a:srgbClr val="5F210F"/>
                </a:solidFill>
                <a:latin typeface="Calibri"/>
                <a:cs typeface="Calibri"/>
              </a:rPr>
              <a:t>rýchlo </a:t>
            </a:r>
            <a:r>
              <a:rPr sz="1600" b="1" spc="-5" dirty="0">
                <a:solidFill>
                  <a:srgbClr val="5F210F"/>
                </a:solidFill>
                <a:latin typeface="Calibri"/>
                <a:cs typeface="Calibri"/>
              </a:rPr>
              <a:t>rastú.</a:t>
            </a:r>
            <a:endParaRPr sz="1600" dirty="0">
              <a:latin typeface="Calibri"/>
              <a:cs typeface="Calibri"/>
            </a:endParaRPr>
          </a:p>
          <a:p>
            <a:pPr marL="212725" marR="224790">
              <a:lnSpc>
                <a:spcPts val="1939"/>
              </a:lnSpc>
              <a:spcBef>
                <a:spcPts val="1015"/>
              </a:spcBef>
            </a:pPr>
            <a:r>
              <a:rPr sz="1600" spc="-5" dirty="0">
                <a:solidFill>
                  <a:srgbClr val="5F210F"/>
                </a:solidFill>
                <a:latin typeface="Calibri"/>
                <a:cs typeface="Calibri"/>
              </a:rPr>
              <a:t>Vlády, podniky </a:t>
            </a:r>
            <a:r>
              <a:rPr sz="1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1600" spc="-5" dirty="0">
                <a:solidFill>
                  <a:srgbClr val="5F210F"/>
                </a:solidFill>
                <a:latin typeface="Calibri"/>
                <a:cs typeface="Calibri"/>
              </a:rPr>
              <a:t>dokonca aj samotní </a:t>
            </a:r>
            <a:r>
              <a:rPr sz="1600" spc="-10" dirty="0">
                <a:solidFill>
                  <a:srgbClr val="5F210F"/>
                </a:solidFill>
                <a:latin typeface="Calibri"/>
                <a:cs typeface="Calibri"/>
              </a:rPr>
              <a:t>spotrebitelia si uvedomujú </a:t>
            </a:r>
            <a:r>
              <a:rPr sz="1600" spc="-5" dirty="0">
                <a:solidFill>
                  <a:srgbClr val="5F210F"/>
                </a:solidFill>
                <a:latin typeface="Calibri"/>
                <a:cs typeface="Calibri"/>
              </a:rPr>
              <a:t>výhody </a:t>
            </a:r>
            <a:r>
              <a:rPr sz="1600" spc="-15" dirty="0">
                <a:solidFill>
                  <a:srgbClr val="5F210F"/>
                </a:solidFill>
                <a:latin typeface="Calibri"/>
                <a:cs typeface="Calibri"/>
              </a:rPr>
              <a:t>preventívnych </a:t>
            </a:r>
            <a:r>
              <a:rPr sz="1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5F210F"/>
                </a:solidFill>
                <a:latin typeface="Calibri"/>
                <a:cs typeface="Calibri"/>
              </a:rPr>
              <a:t>proaktívnych opatrení</a:t>
            </a:r>
            <a:r>
              <a:rPr sz="16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40989" y="6418579"/>
            <a:ext cx="657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Zdroj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6319" y="1744979"/>
            <a:ext cx="2146300" cy="1996439"/>
            <a:chOff x="1036319" y="1744979"/>
            <a:chExt cx="2146300" cy="1996439"/>
          </a:xfrm>
        </p:grpSpPr>
        <p:sp>
          <p:nvSpPr>
            <p:cNvPr id="3" name="object 3"/>
            <p:cNvSpPr/>
            <p:nvPr/>
          </p:nvSpPr>
          <p:spPr>
            <a:xfrm>
              <a:off x="1131569" y="1840229"/>
              <a:ext cx="1955800" cy="1805939"/>
            </a:xfrm>
            <a:custGeom>
              <a:avLst/>
              <a:gdLst/>
              <a:ahLst/>
              <a:cxnLst/>
              <a:rect l="l" t="t" r="r" b="b"/>
              <a:pathLst>
                <a:path w="1955800" h="1805939">
                  <a:moveTo>
                    <a:pt x="977646" y="0"/>
                  </a:moveTo>
                  <a:lnTo>
                    <a:pt x="927336" y="1174"/>
                  </a:lnTo>
                  <a:lnTo>
                    <a:pt x="877687" y="4661"/>
                  </a:lnTo>
                  <a:lnTo>
                    <a:pt x="828759" y="10404"/>
                  </a:lnTo>
                  <a:lnTo>
                    <a:pt x="780615" y="18345"/>
                  </a:lnTo>
                  <a:lnTo>
                    <a:pt x="733316" y="28428"/>
                  </a:lnTo>
                  <a:lnTo>
                    <a:pt x="686923" y="40596"/>
                  </a:lnTo>
                  <a:lnTo>
                    <a:pt x="641497" y="54792"/>
                  </a:lnTo>
                  <a:lnTo>
                    <a:pt x="597101" y="70960"/>
                  </a:lnTo>
                  <a:lnTo>
                    <a:pt x="553795" y="89043"/>
                  </a:lnTo>
                  <a:lnTo>
                    <a:pt x="511641" y="108984"/>
                  </a:lnTo>
                  <a:lnTo>
                    <a:pt x="470700" y="130727"/>
                  </a:lnTo>
                  <a:lnTo>
                    <a:pt x="431034" y="154214"/>
                  </a:lnTo>
                  <a:lnTo>
                    <a:pt x="392704" y="179389"/>
                  </a:lnTo>
                  <a:lnTo>
                    <a:pt x="355771" y="206196"/>
                  </a:lnTo>
                  <a:lnTo>
                    <a:pt x="320298" y="234577"/>
                  </a:lnTo>
                  <a:lnTo>
                    <a:pt x="286345" y="264475"/>
                  </a:lnTo>
                  <a:lnTo>
                    <a:pt x="253974" y="295835"/>
                  </a:lnTo>
                  <a:lnTo>
                    <a:pt x="223246" y="328599"/>
                  </a:lnTo>
                  <a:lnTo>
                    <a:pt x="194223" y="362711"/>
                  </a:lnTo>
                  <a:lnTo>
                    <a:pt x="166966" y="398113"/>
                  </a:lnTo>
                  <a:lnTo>
                    <a:pt x="141536" y="434749"/>
                  </a:lnTo>
                  <a:lnTo>
                    <a:pt x="117996" y="472563"/>
                  </a:lnTo>
                  <a:lnTo>
                    <a:pt x="96406" y="511497"/>
                  </a:lnTo>
                  <a:lnTo>
                    <a:pt x="76828" y="551495"/>
                  </a:lnTo>
                  <a:lnTo>
                    <a:pt x="59323" y="592500"/>
                  </a:lnTo>
                  <a:lnTo>
                    <a:pt x="43952" y="634456"/>
                  </a:lnTo>
                  <a:lnTo>
                    <a:pt x="30778" y="677305"/>
                  </a:lnTo>
                  <a:lnTo>
                    <a:pt x="19862" y="720991"/>
                  </a:lnTo>
                  <a:lnTo>
                    <a:pt x="11264" y="765457"/>
                  </a:lnTo>
                  <a:lnTo>
                    <a:pt x="5047" y="810647"/>
                  </a:lnTo>
                  <a:lnTo>
                    <a:pt x="1272" y="856503"/>
                  </a:lnTo>
                  <a:lnTo>
                    <a:pt x="0" y="902970"/>
                  </a:lnTo>
                  <a:lnTo>
                    <a:pt x="1272" y="949436"/>
                  </a:lnTo>
                  <a:lnTo>
                    <a:pt x="5047" y="995292"/>
                  </a:lnTo>
                  <a:lnTo>
                    <a:pt x="11264" y="1040482"/>
                  </a:lnTo>
                  <a:lnTo>
                    <a:pt x="19862" y="1084948"/>
                  </a:lnTo>
                  <a:lnTo>
                    <a:pt x="30778" y="1128634"/>
                  </a:lnTo>
                  <a:lnTo>
                    <a:pt x="43952" y="1171483"/>
                  </a:lnTo>
                  <a:lnTo>
                    <a:pt x="59323" y="1213439"/>
                  </a:lnTo>
                  <a:lnTo>
                    <a:pt x="76828" y="1254444"/>
                  </a:lnTo>
                  <a:lnTo>
                    <a:pt x="96406" y="1294442"/>
                  </a:lnTo>
                  <a:lnTo>
                    <a:pt x="117996" y="1333376"/>
                  </a:lnTo>
                  <a:lnTo>
                    <a:pt x="141536" y="1371190"/>
                  </a:lnTo>
                  <a:lnTo>
                    <a:pt x="166966" y="1407826"/>
                  </a:lnTo>
                  <a:lnTo>
                    <a:pt x="194223" y="1443228"/>
                  </a:lnTo>
                  <a:lnTo>
                    <a:pt x="223246" y="1477340"/>
                  </a:lnTo>
                  <a:lnTo>
                    <a:pt x="253974" y="1510104"/>
                  </a:lnTo>
                  <a:lnTo>
                    <a:pt x="286345" y="1541464"/>
                  </a:lnTo>
                  <a:lnTo>
                    <a:pt x="320298" y="1571362"/>
                  </a:lnTo>
                  <a:lnTo>
                    <a:pt x="355771" y="1599743"/>
                  </a:lnTo>
                  <a:lnTo>
                    <a:pt x="392704" y="1626550"/>
                  </a:lnTo>
                  <a:lnTo>
                    <a:pt x="431034" y="1651725"/>
                  </a:lnTo>
                  <a:lnTo>
                    <a:pt x="470700" y="1675212"/>
                  </a:lnTo>
                  <a:lnTo>
                    <a:pt x="511641" y="1696955"/>
                  </a:lnTo>
                  <a:lnTo>
                    <a:pt x="553795" y="1716896"/>
                  </a:lnTo>
                  <a:lnTo>
                    <a:pt x="597101" y="1734979"/>
                  </a:lnTo>
                  <a:lnTo>
                    <a:pt x="641497" y="1751147"/>
                  </a:lnTo>
                  <a:lnTo>
                    <a:pt x="686923" y="1765343"/>
                  </a:lnTo>
                  <a:lnTo>
                    <a:pt x="733316" y="1777511"/>
                  </a:lnTo>
                  <a:lnTo>
                    <a:pt x="780615" y="1787594"/>
                  </a:lnTo>
                  <a:lnTo>
                    <a:pt x="828759" y="1795535"/>
                  </a:lnTo>
                  <a:lnTo>
                    <a:pt x="877687" y="1801278"/>
                  </a:lnTo>
                  <a:lnTo>
                    <a:pt x="927336" y="1804765"/>
                  </a:lnTo>
                  <a:lnTo>
                    <a:pt x="977646" y="1805940"/>
                  </a:lnTo>
                  <a:lnTo>
                    <a:pt x="1027955" y="1804765"/>
                  </a:lnTo>
                  <a:lnTo>
                    <a:pt x="1077604" y="1801278"/>
                  </a:lnTo>
                  <a:lnTo>
                    <a:pt x="1126532" y="1795535"/>
                  </a:lnTo>
                  <a:lnTo>
                    <a:pt x="1174676" y="1787594"/>
                  </a:lnTo>
                  <a:lnTo>
                    <a:pt x="1221975" y="1777511"/>
                  </a:lnTo>
                  <a:lnTo>
                    <a:pt x="1268368" y="1765343"/>
                  </a:lnTo>
                  <a:lnTo>
                    <a:pt x="1313794" y="1751147"/>
                  </a:lnTo>
                  <a:lnTo>
                    <a:pt x="1358190" y="1734979"/>
                  </a:lnTo>
                  <a:lnTo>
                    <a:pt x="1401496" y="1716896"/>
                  </a:lnTo>
                  <a:lnTo>
                    <a:pt x="1443650" y="1696955"/>
                  </a:lnTo>
                  <a:lnTo>
                    <a:pt x="1484591" y="1675212"/>
                  </a:lnTo>
                  <a:lnTo>
                    <a:pt x="1524257" y="1651725"/>
                  </a:lnTo>
                  <a:lnTo>
                    <a:pt x="1562587" y="1626550"/>
                  </a:lnTo>
                  <a:lnTo>
                    <a:pt x="1599520" y="1599743"/>
                  </a:lnTo>
                  <a:lnTo>
                    <a:pt x="1634993" y="1571362"/>
                  </a:lnTo>
                  <a:lnTo>
                    <a:pt x="1668946" y="1541464"/>
                  </a:lnTo>
                  <a:lnTo>
                    <a:pt x="1701317" y="1510104"/>
                  </a:lnTo>
                  <a:lnTo>
                    <a:pt x="1732045" y="1477340"/>
                  </a:lnTo>
                  <a:lnTo>
                    <a:pt x="1761068" y="1443228"/>
                  </a:lnTo>
                  <a:lnTo>
                    <a:pt x="1788325" y="1407826"/>
                  </a:lnTo>
                  <a:lnTo>
                    <a:pt x="1813755" y="1371190"/>
                  </a:lnTo>
                  <a:lnTo>
                    <a:pt x="1837295" y="1333376"/>
                  </a:lnTo>
                  <a:lnTo>
                    <a:pt x="1858885" y="1294442"/>
                  </a:lnTo>
                  <a:lnTo>
                    <a:pt x="1878463" y="1254444"/>
                  </a:lnTo>
                  <a:lnTo>
                    <a:pt x="1895968" y="1213439"/>
                  </a:lnTo>
                  <a:lnTo>
                    <a:pt x="1911339" y="1171483"/>
                  </a:lnTo>
                  <a:lnTo>
                    <a:pt x="1924513" y="1128634"/>
                  </a:lnTo>
                  <a:lnTo>
                    <a:pt x="1935429" y="1084948"/>
                  </a:lnTo>
                  <a:lnTo>
                    <a:pt x="1944027" y="1040482"/>
                  </a:lnTo>
                  <a:lnTo>
                    <a:pt x="1950244" y="995292"/>
                  </a:lnTo>
                  <a:lnTo>
                    <a:pt x="1954019" y="949436"/>
                  </a:lnTo>
                  <a:lnTo>
                    <a:pt x="1955292" y="902970"/>
                  </a:lnTo>
                  <a:lnTo>
                    <a:pt x="1954019" y="856503"/>
                  </a:lnTo>
                  <a:lnTo>
                    <a:pt x="1950244" y="810647"/>
                  </a:lnTo>
                  <a:lnTo>
                    <a:pt x="1944027" y="765457"/>
                  </a:lnTo>
                  <a:lnTo>
                    <a:pt x="1935429" y="720991"/>
                  </a:lnTo>
                  <a:lnTo>
                    <a:pt x="1924513" y="677305"/>
                  </a:lnTo>
                  <a:lnTo>
                    <a:pt x="1911339" y="634456"/>
                  </a:lnTo>
                  <a:lnTo>
                    <a:pt x="1895968" y="592500"/>
                  </a:lnTo>
                  <a:lnTo>
                    <a:pt x="1878463" y="551495"/>
                  </a:lnTo>
                  <a:lnTo>
                    <a:pt x="1858885" y="511497"/>
                  </a:lnTo>
                  <a:lnTo>
                    <a:pt x="1837295" y="472563"/>
                  </a:lnTo>
                  <a:lnTo>
                    <a:pt x="1813755" y="434749"/>
                  </a:lnTo>
                  <a:lnTo>
                    <a:pt x="1788325" y="398113"/>
                  </a:lnTo>
                  <a:lnTo>
                    <a:pt x="1761068" y="362711"/>
                  </a:lnTo>
                  <a:lnTo>
                    <a:pt x="1732045" y="328599"/>
                  </a:lnTo>
                  <a:lnTo>
                    <a:pt x="1701317" y="295835"/>
                  </a:lnTo>
                  <a:lnTo>
                    <a:pt x="1668946" y="264475"/>
                  </a:lnTo>
                  <a:lnTo>
                    <a:pt x="1634993" y="234577"/>
                  </a:lnTo>
                  <a:lnTo>
                    <a:pt x="1599520" y="206196"/>
                  </a:lnTo>
                  <a:lnTo>
                    <a:pt x="1562587" y="179389"/>
                  </a:lnTo>
                  <a:lnTo>
                    <a:pt x="1524257" y="154214"/>
                  </a:lnTo>
                  <a:lnTo>
                    <a:pt x="1484591" y="130727"/>
                  </a:lnTo>
                  <a:lnTo>
                    <a:pt x="1443650" y="108984"/>
                  </a:lnTo>
                  <a:lnTo>
                    <a:pt x="1401496" y="89043"/>
                  </a:lnTo>
                  <a:lnTo>
                    <a:pt x="1358190" y="70960"/>
                  </a:lnTo>
                  <a:lnTo>
                    <a:pt x="1313794" y="54792"/>
                  </a:lnTo>
                  <a:lnTo>
                    <a:pt x="1268368" y="40596"/>
                  </a:lnTo>
                  <a:lnTo>
                    <a:pt x="1221975" y="28428"/>
                  </a:lnTo>
                  <a:lnTo>
                    <a:pt x="1174676" y="18345"/>
                  </a:lnTo>
                  <a:lnTo>
                    <a:pt x="1126532" y="10404"/>
                  </a:lnTo>
                  <a:lnTo>
                    <a:pt x="1077604" y="4661"/>
                  </a:lnTo>
                  <a:lnTo>
                    <a:pt x="1027955" y="1174"/>
                  </a:lnTo>
                  <a:lnTo>
                    <a:pt x="9776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1569" y="1840229"/>
              <a:ext cx="1955800" cy="1805939"/>
            </a:xfrm>
            <a:custGeom>
              <a:avLst/>
              <a:gdLst/>
              <a:ahLst/>
              <a:cxnLst/>
              <a:rect l="l" t="t" r="r" b="b"/>
              <a:pathLst>
                <a:path w="1955800" h="1805939">
                  <a:moveTo>
                    <a:pt x="0" y="902970"/>
                  </a:moveTo>
                  <a:lnTo>
                    <a:pt x="1272" y="856503"/>
                  </a:lnTo>
                  <a:lnTo>
                    <a:pt x="5047" y="810647"/>
                  </a:lnTo>
                  <a:lnTo>
                    <a:pt x="11264" y="765457"/>
                  </a:lnTo>
                  <a:lnTo>
                    <a:pt x="19862" y="720991"/>
                  </a:lnTo>
                  <a:lnTo>
                    <a:pt x="30778" y="677305"/>
                  </a:lnTo>
                  <a:lnTo>
                    <a:pt x="43952" y="634456"/>
                  </a:lnTo>
                  <a:lnTo>
                    <a:pt x="59323" y="592500"/>
                  </a:lnTo>
                  <a:lnTo>
                    <a:pt x="76828" y="551495"/>
                  </a:lnTo>
                  <a:lnTo>
                    <a:pt x="96406" y="511497"/>
                  </a:lnTo>
                  <a:lnTo>
                    <a:pt x="117996" y="472563"/>
                  </a:lnTo>
                  <a:lnTo>
                    <a:pt x="141536" y="434749"/>
                  </a:lnTo>
                  <a:lnTo>
                    <a:pt x="166966" y="398113"/>
                  </a:lnTo>
                  <a:lnTo>
                    <a:pt x="194223" y="362711"/>
                  </a:lnTo>
                  <a:lnTo>
                    <a:pt x="223246" y="328599"/>
                  </a:lnTo>
                  <a:lnTo>
                    <a:pt x="253974" y="295835"/>
                  </a:lnTo>
                  <a:lnTo>
                    <a:pt x="286345" y="264475"/>
                  </a:lnTo>
                  <a:lnTo>
                    <a:pt x="320298" y="234577"/>
                  </a:lnTo>
                  <a:lnTo>
                    <a:pt x="355771" y="206196"/>
                  </a:lnTo>
                  <a:lnTo>
                    <a:pt x="392704" y="179389"/>
                  </a:lnTo>
                  <a:lnTo>
                    <a:pt x="431034" y="154214"/>
                  </a:lnTo>
                  <a:lnTo>
                    <a:pt x="470700" y="130727"/>
                  </a:lnTo>
                  <a:lnTo>
                    <a:pt x="511641" y="108984"/>
                  </a:lnTo>
                  <a:lnTo>
                    <a:pt x="553795" y="89043"/>
                  </a:lnTo>
                  <a:lnTo>
                    <a:pt x="597101" y="70960"/>
                  </a:lnTo>
                  <a:lnTo>
                    <a:pt x="641497" y="54792"/>
                  </a:lnTo>
                  <a:lnTo>
                    <a:pt x="686923" y="40596"/>
                  </a:lnTo>
                  <a:lnTo>
                    <a:pt x="733316" y="28428"/>
                  </a:lnTo>
                  <a:lnTo>
                    <a:pt x="780615" y="18345"/>
                  </a:lnTo>
                  <a:lnTo>
                    <a:pt x="828759" y="10404"/>
                  </a:lnTo>
                  <a:lnTo>
                    <a:pt x="877687" y="4661"/>
                  </a:lnTo>
                  <a:lnTo>
                    <a:pt x="927336" y="1174"/>
                  </a:lnTo>
                  <a:lnTo>
                    <a:pt x="977646" y="0"/>
                  </a:lnTo>
                  <a:lnTo>
                    <a:pt x="1027955" y="1174"/>
                  </a:lnTo>
                  <a:lnTo>
                    <a:pt x="1077604" y="4661"/>
                  </a:lnTo>
                  <a:lnTo>
                    <a:pt x="1126532" y="10404"/>
                  </a:lnTo>
                  <a:lnTo>
                    <a:pt x="1174676" y="18345"/>
                  </a:lnTo>
                  <a:lnTo>
                    <a:pt x="1221975" y="28428"/>
                  </a:lnTo>
                  <a:lnTo>
                    <a:pt x="1268368" y="40596"/>
                  </a:lnTo>
                  <a:lnTo>
                    <a:pt x="1313794" y="54792"/>
                  </a:lnTo>
                  <a:lnTo>
                    <a:pt x="1358190" y="70960"/>
                  </a:lnTo>
                  <a:lnTo>
                    <a:pt x="1401496" y="89043"/>
                  </a:lnTo>
                  <a:lnTo>
                    <a:pt x="1443650" y="108984"/>
                  </a:lnTo>
                  <a:lnTo>
                    <a:pt x="1484591" y="130727"/>
                  </a:lnTo>
                  <a:lnTo>
                    <a:pt x="1524257" y="154214"/>
                  </a:lnTo>
                  <a:lnTo>
                    <a:pt x="1562587" y="179389"/>
                  </a:lnTo>
                  <a:lnTo>
                    <a:pt x="1599520" y="206196"/>
                  </a:lnTo>
                  <a:lnTo>
                    <a:pt x="1634993" y="234577"/>
                  </a:lnTo>
                  <a:lnTo>
                    <a:pt x="1668946" y="264475"/>
                  </a:lnTo>
                  <a:lnTo>
                    <a:pt x="1701317" y="295835"/>
                  </a:lnTo>
                  <a:lnTo>
                    <a:pt x="1732045" y="328599"/>
                  </a:lnTo>
                  <a:lnTo>
                    <a:pt x="1761068" y="362711"/>
                  </a:lnTo>
                  <a:lnTo>
                    <a:pt x="1788325" y="398113"/>
                  </a:lnTo>
                  <a:lnTo>
                    <a:pt x="1813755" y="434749"/>
                  </a:lnTo>
                  <a:lnTo>
                    <a:pt x="1837295" y="472563"/>
                  </a:lnTo>
                  <a:lnTo>
                    <a:pt x="1858885" y="511497"/>
                  </a:lnTo>
                  <a:lnTo>
                    <a:pt x="1878463" y="551495"/>
                  </a:lnTo>
                  <a:lnTo>
                    <a:pt x="1895968" y="592500"/>
                  </a:lnTo>
                  <a:lnTo>
                    <a:pt x="1911339" y="634456"/>
                  </a:lnTo>
                  <a:lnTo>
                    <a:pt x="1924513" y="677305"/>
                  </a:lnTo>
                  <a:lnTo>
                    <a:pt x="1935429" y="720991"/>
                  </a:lnTo>
                  <a:lnTo>
                    <a:pt x="1944027" y="765457"/>
                  </a:lnTo>
                  <a:lnTo>
                    <a:pt x="1950244" y="810647"/>
                  </a:lnTo>
                  <a:lnTo>
                    <a:pt x="1954019" y="856503"/>
                  </a:lnTo>
                  <a:lnTo>
                    <a:pt x="1955292" y="902970"/>
                  </a:lnTo>
                  <a:lnTo>
                    <a:pt x="1954019" y="949436"/>
                  </a:lnTo>
                  <a:lnTo>
                    <a:pt x="1950244" y="995292"/>
                  </a:lnTo>
                  <a:lnTo>
                    <a:pt x="1944027" y="1040482"/>
                  </a:lnTo>
                  <a:lnTo>
                    <a:pt x="1935429" y="1084948"/>
                  </a:lnTo>
                  <a:lnTo>
                    <a:pt x="1924513" y="1128634"/>
                  </a:lnTo>
                  <a:lnTo>
                    <a:pt x="1911339" y="1171483"/>
                  </a:lnTo>
                  <a:lnTo>
                    <a:pt x="1895968" y="1213439"/>
                  </a:lnTo>
                  <a:lnTo>
                    <a:pt x="1878463" y="1254444"/>
                  </a:lnTo>
                  <a:lnTo>
                    <a:pt x="1858885" y="1294442"/>
                  </a:lnTo>
                  <a:lnTo>
                    <a:pt x="1837295" y="1333376"/>
                  </a:lnTo>
                  <a:lnTo>
                    <a:pt x="1813755" y="1371190"/>
                  </a:lnTo>
                  <a:lnTo>
                    <a:pt x="1788325" y="1407826"/>
                  </a:lnTo>
                  <a:lnTo>
                    <a:pt x="1761068" y="1443228"/>
                  </a:lnTo>
                  <a:lnTo>
                    <a:pt x="1732045" y="1477340"/>
                  </a:lnTo>
                  <a:lnTo>
                    <a:pt x="1701317" y="1510104"/>
                  </a:lnTo>
                  <a:lnTo>
                    <a:pt x="1668946" y="1541464"/>
                  </a:lnTo>
                  <a:lnTo>
                    <a:pt x="1634993" y="1571362"/>
                  </a:lnTo>
                  <a:lnTo>
                    <a:pt x="1599520" y="1599743"/>
                  </a:lnTo>
                  <a:lnTo>
                    <a:pt x="1562587" y="1626550"/>
                  </a:lnTo>
                  <a:lnTo>
                    <a:pt x="1524257" y="1651725"/>
                  </a:lnTo>
                  <a:lnTo>
                    <a:pt x="1484591" y="1675212"/>
                  </a:lnTo>
                  <a:lnTo>
                    <a:pt x="1443650" y="1696955"/>
                  </a:lnTo>
                  <a:lnTo>
                    <a:pt x="1401496" y="1716896"/>
                  </a:lnTo>
                  <a:lnTo>
                    <a:pt x="1358190" y="1734979"/>
                  </a:lnTo>
                  <a:lnTo>
                    <a:pt x="1313794" y="1751147"/>
                  </a:lnTo>
                  <a:lnTo>
                    <a:pt x="1268368" y="1765343"/>
                  </a:lnTo>
                  <a:lnTo>
                    <a:pt x="1221975" y="1777511"/>
                  </a:lnTo>
                  <a:lnTo>
                    <a:pt x="1174676" y="1787594"/>
                  </a:lnTo>
                  <a:lnTo>
                    <a:pt x="1126532" y="1795535"/>
                  </a:lnTo>
                  <a:lnTo>
                    <a:pt x="1077604" y="1801278"/>
                  </a:lnTo>
                  <a:lnTo>
                    <a:pt x="1027955" y="1804765"/>
                  </a:lnTo>
                  <a:lnTo>
                    <a:pt x="977646" y="1805940"/>
                  </a:lnTo>
                  <a:lnTo>
                    <a:pt x="927336" y="1804765"/>
                  </a:lnTo>
                  <a:lnTo>
                    <a:pt x="877687" y="1801278"/>
                  </a:lnTo>
                  <a:lnTo>
                    <a:pt x="828759" y="1795535"/>
                  </a:lnTo>
                  <a:lnTo>
                    <a:pt x="780615" y="1787594"/>
                  </a:lnTo>
                  <a:lnTo>
                    <a:pt x="733316" y="1777511"/>
                  </a:lnTo>
                  <a:lnTo>
                    <a:pt x="686923" y="1765343"/>
                  </a:lnTo>
                  <a:lnTo>
                    <a:pt x="641497" y="1751147"/>
                  </a:lnTo>
                  <a:lnTo>
                    <a:pt x="597101" y="1734979"/>
                  </a:lnTo>
                  <a:lnTo>
                    <a:pt x="553795" y="1716896"/>
                  </a:lnTo>
                  <a:lnTo>
                    <a:pt x="511641" y="1696955"/>
                  </a:lnTo>
                  <a:lnTo>
                    <a:pt x="470700" y="1675212"/>
                  </a:lnTo>
                  <a:lnTo>
                    <a:pt x="431034" y="1651725"/>
                  </a:lnTo>
                  <a:lnTo>
                    <a:pt x="392704" y="1626550"/>
                  </a:lnTo>
                  <a:lnTo>
                    <a:pt x="355771" y="1599743"/>
                  </a:lnTo>
                  <a:lnTo>
                    <a:pt x="320298" y="1571362"/>
                  </a:lnTo>
                  <a:lnTo>
                    <a:pt x="286345" y="1541464"/>
                  </a:lnTo>
                  <a:lnTo>
                    <a:pt x="253974" y="1510104"/>
                  </a:lnTo>
                  <a:lnTo>
                    <a:pt x="223246" y="1477340"/>
                  </a:lnTo>
                  <a:lnTo>
                    <a:pt x="194223" y="1443228"/>
                  </a:lnTo>
                  <a:lnTo>
                    <a:pt x="166966" y="1407826"/>
                  </a:lnTo>
                  <a:lnTo>
                    <a:pt x="141536" y="1371190"/>
                  </a:lnTo>
                  <a:lnTo>
                    <a:pt x="117996" y="1333376"/>
                  </a:lnTo>
                  <a:lnTo>
                    <a:pt x="96406" y="1294442"/>
                  </a:lnTo>
                  <a:lnTo>
                    <a:pt x="76828" y="1254444"/>
                  </a:lnTo>
                  <a:lnTo>
                    <a:pt x="59323" y="1213439"/>
                  </a:lnTo>
                  <a:lnTo>
                    <a:pt x="43952" y="1171483"/>
                  </a:lnTo>
                  <a:lnTo>
                    <a:pt x="30778" y="1128634"/>
                  </a:lnTo>
                  <a:lnTo>
                    <a:pt x="19862" y="1084948"/>
                  </a:lnTo>
                  <a:lnTo>
                    <a:pt x="11264" y="1040482"/>
                  </a:lnTo>
                  <a:lnTo>
                    <a:pt x="5047" y="995292"/>
                  </a:lnTo>
                  <a:lnTo>
                    <a:pt x="1272" y="949436"/>
                  </a:lnTo>
                  <a:lnTo>
                    <a:pt x="0" y="902970"/>
                  </a:lnTo>
                  <a:close/>
                </a:path>
              </a:pathLst>
            </a:custGeom>
            <a:ln w="190500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780788" y="1757172"/>
            <a:ext cx="2146300" cy="1996439"/>
            <a:chOff x="4780788" y="1757172"/>
            <a:chExt cx="2146300" cy="1996439"/>
          </a:xfrm>
        </p:grpSpPr>
        <p:sp>
          <p:nvSpPr>
            <p:cNvPr id="6" name="object 6"/>
            <p:cNvSpPr/>
            <p:nvPr/>
          </p:nvSpPr>
          <p:spPr>
            <a:xfrm>
              <a:off x="4876038" y="1852422"/>
              <a:ext cx="1955800" cy="1805939"/>
            </a:xfrm>
            <a:custGeom>
              <a:avLst/>
              <a:gdLst/>
              <a:ahLst/>
              <a:cxnLst/>
              <a:rect l="l" t="t" r="r" b="b"/>
              <a:pathLst>
                <a:path w="1955800" h="1805939">
                  <a:moveTo>
                    <a:pt x="977646" y="0"/>
                  </a:moveTo>
                  <a:lnTo>
                    <a:pt x="927336" y="1174"/>
                  </a:lnTo>
                  <a:lnTo>
                    <a:pt x="877687" y="4661"/>
                  </a:lnTo>
                  <a:lnTo>
                    <a:pt x="828759" y="10404"/>
                  </a:lnTo>
                  <a:lnTo>
                    <a:pt x="780615" y="18345"/>
                  </a:lnTo>
                  <a:lnTo>
                    <a:pt x="733316" y="28428"/>
                  </a:lnTo>
                  <a:lnTo>
                    <a:pt x="686923" y="40596"/>
                  </a:lnTo>
                  <a:lnTo>
                    <a:pt x="641497" y="54792"/>
                  </a:lnTo>
                  <a:lnTo>
                    <a:pt x="597101" y="70960"/>
                  </a:lnTo>
                  <a:lnTo>
                    <a:pt x="553795" y="89043"/>
                  </a:lnTo>
                  <a:lnTo>
                    <a:pt x="511641" y="108984"/>
                  </a:lnTo>
                  <a:lnTo>
                    <a:pt x="470700" y="130727"/>
                  </a:lnTo>
                  <a:lnTo>
                    <a:pt x="431034" y="154214"/>
                  </a:lnTo>
                  <a:lnTo>
                    <a:pt x="392704" y="179389"/>
                  </a:lnTo>
                  <a:lnTo>
                    <a:pt x="355771" y="206196"/>
                  </a:lnTo>
                  <a:lnTo>
                    <a:pt x="320298" y="234577"/>
                  </a:lnTo>
                  <a:lnTo>
                    <a:pt x="286345" y="264475"/>
                  </a:lnTo>
                  <a:lnTo>
                    <a:pt x="253974" y="295835"/>
                  </a:lnTo>
                  <a:lnTo>
                    <a:pt x="223246" y="328599"/>
                  </a:lnTo>
                  <a:lnTo>
                    <a:pt x="194223" y="362711"/>
                  </a:lnTo>
                  <a:lnTo>
                    <a:pt x="166966" y="398113"/>
                  </a:lnTo>
                  <a:lnTo>
                    <a:pt x="141536" y="434749"/>
                  </a:lnTo>
                  <a:lnTo>
                    <a:pt x="117996" y="472563"/>
                  </a:lnTo>
                  <a:lnTo>
                    <a:pt x="96406" y="511497"/>
                  </a:lnTo>
                  <a:lnTo>
                    <a:pt x="76828" y="551495"/>
                  </a:lnTo>
                  <a:lnTo>
                    <a:pt x="59323" y="592500"/>
                  </a:lnTo>
                  <a:lnTo>
                    <a:pt x="43952" y="634456"/>
                  </a:lnTo>
                  <a:lnTo>
                    <a:pt x="30778" y="677305"/>
                  </a:lnTo>
                  <a:lnTo>
                    <a:pt x="19862" y="720991"/>
                  </a:lnTo>
                  <a:lnTo>
                    <a:pt x="11264" y="765457"/>
                  </a:lnTo>
                  <a:lnTo>
                    <a:pt x="5047" y="810647"/>
                  </a:lnTo>
                  <a:lnTo>
                    <a:pt x="1272" y="856503"/>
                  </a:lnTo>
                  <a:lnTo>
                    <a:pt x="0" y="902969"/>
                  </a:lnTo>
                  <a:lnTo>
                    <a:pt x="1272" y="949436"/>
                  </a:lnTo>
                  <a:lnTo>
                    <a:pt x="5047" y="995292"/>
                  </a:lnTo>
                  <a:lnTo>
                    <a:pt x="11264" y="1040482"/>
                  </a:lnTo>
                  <a:lnTo>
                    <a:pt x="19862" y="1084948"/>
                  </a:lnTo>
                  <a:lnTo>
                    <a:pt x="30778" y="1128634"/>
                  </a:lnTo>
                  <a:lnTo>
                    <a:pt x="43952" y="1171483"/>
                  </a:lnTo>
                  <a:lnTo>
                    <a:pt x="59323" y="1213439"/>
                  </a:lnTo>
                  <a:lnTo>
                    <a:pt x="76828" y="1254444"/>
                  </a:lnTo>
                  <a:lnTo>
                    <a:pt x="96406" y="1294442"/>
                  </a:lnTo>
                  <a:lnTo>
                    <a:pt x="117996" y="1333376"/>
                  </a:lnTo>
                  <a:lnTo>
                    <a:pt x="141536" y="1371190"/>
                  </a:lnTo>
                  <a:lnTo>
                    <a:pt x="166966" y="1407826"/>
                  </a:lnTo>
                  <a:lnTo>
                    <a:pt x="194223" y="1443228"/>
                  </a:lnTo>
                  <a:lnTo>
                    <a:pt x="223246" y="1477340"/>
                  </a:lnTo>
                  <a:lnTo>
                    <a:pt x="253974" y="1510104"/>
                  </a:lnTo>
                  <a:lnTo>
                    <a:pt x="286345" y="1541464"/>
                  </a:lnTo>
                  <a:lnTo>
                    <a:pt x="320298" y="1571362"/>
                  </a:lnTo>
                  <a:lnTo>
                    <a:pt x="355771" y="1599743"/>
                  </a:lnTo>
                  <a:lnTo>
                    <a:pt x="392704" y="1626550"/>
                  </a:lnTo>
                  <a:lnTo>
                    <a:pt x="431034" y="1651725"/>
                  </a:lnTo>
                  <a:lnTo>
                    <a:pt x="470700" y="1675212"/>
                  </a:lnTo>
                  <a:lnTo>
                    <a:pt x="511641" y="1696955"/>
                  </a:lnTo>
                  <a:lnTo>
                    <a:pt x="553795" y="1716896"/>
                  </a:lnTo>
                  <a:lnTo>
                    <a:pt x="597101" y="1734979"/>
                  </a:lnTo>
                  <a:lnTo>
                    <a:pt x="641497" y="1751147"/>
                  </a:lnTo>
                  <a:lnTo>
                    <a:pt x="686923" y="1765343"/>
                  </a:lnTo>
                  <a:lnTo>
                    <a:pt x="733316" y="1777511"/>
                  </a:lnTo>
                  <a:lnTo>
                    <a:pt x="780615" y="1787594"/>
                  </a:lnTo>
                  <a:lnTo>
                    <a:pt x="828759" y="1795535"/>
                  </a:lnTo>
                  <a:lnTo>
                    <a:pt x="877687" y="1801278"/>
                  </a:lnTo>
                  <a:lnTo>
                    <a:pt x="927336" y="1804765"/>
                  </a:lnTo>
                  <a:lnTo>
                    <a:pt x="977646" y="1805939"/>
                  </a:lnTo>
                  <a:lnTo>
                    <a:pt x="1027955" y="1804765"/>
                  </a:lnTo>
                  <a:lnTo>
                    <a:pt x="1077604" y="1801278"/>
                  </a:lnTo>
                  <a:lnTo>
                    <a:pt x="1126532" y="1795535"/>
                  </a:lnTo>
                  <a:lnTo>
                    <a:pt x="1174676" y="1787594"/>
                  </a:lnTo>
                  <a:lnTo>
                    <a:pt x="1221975" y="1777511"/>
                  </a:lnTo>
                  <a:lnTo>
                    <a:pt x="1268368" y="1765343"/>
                  </a:lnTo>
                  <a:lnTo>
                    <a:pt x="1313794" y="1751147"/>
                  </a:lnTo>
                  <a:lnTo>
                    <a:pt x="1358190" y="1734979"/>
                  </a:lnTo>
                  <a:lnTo>
                    <a:pt x="1401496" y="1716896"/>
                  </a:lnTo>
                  <a:lnTo>
                    <a:pt x="1443650" y="1696955"/>
                  </a:lnTo>
                  <a:lnTo>
                    <a:pt x="1484591" y="1675212"/>
                  </a:lnTo>
                  <a:lnTo>
                    <a:pt x="1524257" y="1651725"/>
                  </a:lnTo>
                  <a:lnTo>
                    <a:pt x="1562587" y="1626550"/>
                  </a:lnTo>
                  <a:lnTo>
                    <a:pt x="1599520" y="1599743"/>
                  </a:lnTo>
                  <a:lnTo>
                    <a:pt x="1634993" y="1571362"/>
                  </a:lnTo>
                  <a:lnTo>
                    <a:pt x="1668946" y="1541464"/>
                  </a:lnTo>
                  <a:lnTo>
                    <a:pt x="1701317" y="1510104"/>
                  </a:lnTo>
                  <a:lnTo>
                    <a:pt x="1732045" y="1477340"/>
                  </a:lnTo>
                  <a:lnTo>
                    <a:pt x="1761068" y="1443228"/>
                  </a:lnTo>
                  <a:lnTo>
                    <a:pt x="1788325" y="1407826"/>
                  </a:lnTo>
                  <a:lnTo>
                    <a:pt x="1813755" y="1371190"/>
                  </a:lnTo>
                  <a:lnTo>
                    <a:pt x="1837295" y="1333376"/>
                  </a:lnTo>
                  <a:lnTo>
                    <a:pt x="1858885" y="1294442"/>
                  </a:lnTo>
                  <a:lnTo>
                    <a:pt x="1878463" y="1254444"/>
                  </a:lnTo>
                  <a:lnTo>
                    <a:pt x="1895968" y="1213439"/>
                  </a:lnTo>
                  <a:lnTo>
                    <a:pt x="1911339" y="1171483"/>
                  </a:lnTo>
                  <a:lnTo>
                    <a:pt x="1924513" y="1128634"/>
                  </a:lnTo>
                  <a:lnTo>
                    <a:pt x="1935429" y="1084948"/>
                  </a:lnTo>
                  <a:lnTo>
                    <a:pt x="1944027" y="1040482"/>
                  </a:lnTo>
                  <a:lnTo>
                    <a:pt x="1950244" y="995292"/>
                  </a:lnTo>
                  <a:lnTo>
                    <a:pt x="1954019" y="949436"/>
                  </a:lnTo>
                  <a:lnTo>
                    <a:pt x="1955292" y="902969"/>
                  </a:lnTo>
                  <a:lnTo>
                    <a:pt x="1954019" y="856503"/>
                  </a:lnTo>
                  <a:lnTo>
                    <a:pt x="1950244" y="810647"/>
                  </a:lnTo>
                  <a:lnTo>
                    <a:pt x="1944027" y="765457"/>
                  </a:lnTo>
                  <a:lnTo>
                    <a:pt x="1935429" y="720991"/>
                  </a:lnTo>
                  <a:lnTo>
                    <a:pt x="1924513" y="677305"/>
                  </a:lnTo>
                  <a:lnTo>
                    <a:pt x="1911339" y="634456"/>
                  </a:lnTo>
                  <a:lnTo>
                    <a:pt x="1895968" y="592500"/>
                  </a:lnTo>
                  <a:lnTo>
                    <a:pt x="1878463" y="551495"/>
                  </a:lnTo>
                  <a:lnTo>
                    <a:pt x="1858885" y="511497"/>
                  </a:lnTo>
                  <a:lnTo>
                    <a:pt x="1837295" y="472563"/>
                  </a:lnTo>
                  <a:lnTo>
                    <a:pt x="1813755" y="434749"/>
                  </a:lnTo>
                  <a:lnTo>
                    <a:pt x="1788325" y="398113"/>
                  </a:lnTo>
                  <a:lnTo>
                    <a:pt x="1761068" y="362711"/>
                  </a:lnTo>
                  <a:lnTo>
                    <a:pt x="1732045" y="328599"/>
                  </a:lnTo>
                  <a:lnTo>
                    <a:pt x="1701317" y="295835"/>
                  </a:lnTo>
                  <a:lnTo>
                    <a:pt x="1668946" y="264475"/>
                  </a:lnTo>
                  <a:lnTo>
                    <a:pt x="1634993" y="234577"/>
                  </a:lnTo>
                  <a:lnTo>
                    <a:pt x="1599520" y="206196"/>
                  </a:lnTo>
                  <a:lnTo>
                    <a:pt x="1562587" y="179389"/>
                  </a:lnTo>
                  <a:lnTo>
                    <a:pt x="1524257" y="154214"/>
                  </a:lnTo>
                  <a:lnTo>
                    <a:pt x="1484591" y="130727"/>
                  </a:lnTo>
                  <a:lnTo>
                    <a:pt x="1443650" y="108984"/>
                  </a:lnTo>
                  <a:lnTo>
                    <a:pt x="1401496" y="89043"/>
                  </a:lnTo>
                  <a:lnTo>
                    <a:pt x="1358190" y="70960"/>
                  </a:lnTo>
                  <a:lnTo>
                    <a:pt x="1313794" y="54792"/>
                  </a:lnTo>
                  <a:lnTo>
                    <a:pt x="1268368" y="40596"/>
                  </a:lnTo>
                  <a:lnTo>
                    <a:pt x="1221975" y="28428"/>
                  </a:lnTo>
                  <a:lnTo>
                    <a:pt x="1174676" y="18345"/>
                  </a:lnTo>
                  <a:lnTo>
                    <a:pt x="1126532" y="10404"/>
                  </a:lnTo>
                  <a:lnTo>
                    <a:pt x="1077604" y="4661"/>
                  </a:lnTo>
                  <a:lnTo>
                    <a:pt x="1027955" y="1174"/>
                  </a:lnTo>
                  <a:lnTo>
                    <a:pt x="97764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76038" y="1852422"/>
              <a:ext cx="1955800" cy="1805939"/>
            </a:xfrm>
            <a:custGeom>
              <a:avLst/>
              <a:gdLst/>
              <a:ahLst/>
              <a:cxnLst/>
              <a:rect l="l" t="t" r="r" b="b"/>
              <a:pathLst>
                <a:path w="1955800" h="1805939">
                  <a:moveTo>
                    <a:pt x="0" y="902969"/>
                  </a:moveTo>
                  <a:lnTo>
                    <a:pt x="1272" y="856503"/>
                  </a:lnTo>
                  <a:lnTo>
                    <a:pt x="5047" y="810647"/>
                  </a:lnTo>
                  <a:lnTo>
                    <a:pt x="11264" y="765457"/>
                  </a:lnTo>
                  <a:lnTo>
                    <a:pt x="19862" y="720991"/>
                  </a:lnTo>
                  <a:lnTo>
                    <a:pt x="30778" y="677305"/>
                  </a:lnTo>
                  <a:lnTo>
                    <a:pt x="43952" y="634456"/>
                  </a:lnTo>
                  <a:lnTo>
                    <a:pt x="59323" y="592500"/>
                  </a:lnTo>
                  <a:lnTo>
                    <a:pt x="76828" y="551495"/>
                  </a:lnTo>
                  <a:lnTo>
                    <a:pt x="96406" y="511497"/>
                  </a:lnTo>
                  <a:lnTo>
                    <a:pt x="117996" y="472563"/>
                  </a:lnTo>
                  <a:lnTo>
                    <a:pt x="141536" y="434749"/>
                  </a:lnTo>
                  <a:lnTo>
                    <a:pt x="166966" y="398113"/>
                  </a:lnTo>
                  <a:lnTo>
                    <a:pt x="194223" y="362711"/>
                  </a:lnTo>
                  <a:lnTo>
                    <a:pt x="223246" y="328599"/>
                  </a:lnTo>
                  <a:lnTo>
                    <a:pt x="253974" y="295835"/>
                  </a:lnTo>
                  <a:lnTo>
                    <a:pt x="286345" y="264475"/>
                  </a:lnTo>
                  <a:lnTo>
                    <a:pt x="320298" y="234577"/>
                  </a:lnTo>
                  <a:lnTo>
                    <a:pt x="355771" y="206196"/>
                  </a:lnTo>
                  <a:lnTo>
                    <a:pt x="392704" y="179389"/>
                  </a:lnTo>
                  <a:lnTo>
                    <a:pt x="431034" y="154214"/>
                  </a:lnTo>
                  <a:lnTo>
                    <a:pt x="470700" y="130727"/>
                  </a:lnTo>
                  <a:lnTo>
                    <a:pt x="511641" y="108984"/>
                  </a:lnTo>
                  <a:lnTo>
                    <a:pt x="553795" y="89043"/>
                  </a:lnTo>
                  <a:lnTo>
                    <a:pt x="597101" y="70960"/>
                  </a:lnTo>
                  <a:lnTo>
                    <a:pt x="641497" y="54792"/>
                  </a:lnTo>
                  <a:lnTo>
                    <a:pt x="686923" y="40596"/>
                  </a:lnTo>
                  <a:lnTo>
                    <a:pt x="733316" y="28428"/>
                  </a:lnTo>
                  <a:lnTo>
                    <a:pt x="780615" y="18345"/>
                  </a:lnTo>
                  <a:lnTo>
                    <a:pt x="828759" y="10404"/>
                  </a:lnTo>
                  <a:lnTo>
                    <a:pt x="877687" y="4661"/>
                  </a:lnTo>
                  <a:lnTo>
                    <a:pt x="927336" y="1174"/>
                  </a:lnTo>
                  <a:lnTo>
                    <a:pt x="977646" y="0"/>
                  </a:lnTo>
                  <a:lnTo>
                    <a:pt x="1027955" y="1174"/>
                  </a:lnTo>
                  <a:lnTo>
                    <a:pt x="1077604" y="4661"/>
                  </a:lnTo>
                  <a:lnTo>
                    <a:pt x="1126532" y="10404"/>
                  </a:lnTo>
                  <a:lnTo>
                    <a:pt x="1174676" y="18345"/>
                  </a:lnTo>
                  <a:lnTo>
                    <a:pt x="1221975" y="28428"/>
                  </a:lnTo>
                  <a:lnTo>
                    <a:pt x="1268368" y="40596"/>
                  </a:lnTo>
                  <a:lnTo>
                    <a:pt x="1313794" y="54792"/>
                  </a:lnTo>
                  <a:lnTo>
                    <a:pt x="1358190" y="70960"/>
                  </a:lnTo>
                  <a:lnTo>
                    <a:pt x="1401496" y="89043"/>
                  </a:lnTo>
                  <a:lnTo>
                    <a:pt x="1443650" y="108984"/>
                  </a:lnTo>
                  <a:lnTo>
                    <a:pt x="1484591" y="130727"/>
                  </a:lnTo>
                  <a:lnTo>
                    <a:pt x="1524257" y="154214"/>
                  </a:lnTo>
                  <a:lnTo>
                    <a:pt x="1562587" y="179389"/>
                  </a:lnTo>
                  <a:lnTo>
                    <a:pt x="1599520" y="206196"/>
                  </a:lnTo>
                  <a:lnTo>
                    <a:pt x="1634993" y="234577"/>
                  </a:lnTo>
                  <a:lnTo>
                    <a:pt x="1668946" y="264475"/>
                  </a:lnTo>
                  <a:lnTo>
                    <a:pt x="1701317" y="295835"/>
                  </a:lnTo>
                  <a:lnTo>
                    <a:pt x="1732045" y="328599"/>
                  </a:lnTo>
                  <a:lnTo>
                    <a:pt x="1761068" y="362711"/>
                  </a:lnTo>
                  <a:lnTo>
                    <a:pt x="1788325" y="398113"/>
                  </a:lnTo>
                  <a:lnTo>
                    <a:pt x="1813755" y="434749"/>
                  </a:lnTo>
                  <a:lnTo>
                    <a:pt x="1837295" y="472563"/>
                  </a:lnTo>
                  <a:lnTo>
                    <a:pt x="1858885" y="511497"/>
                  </a:lnTo>
                  <a:lnTo>
                    <a:pt x="1878463" y="551495"/>
                  </a:lnTo>
                  <a:lnTo>
                    <a:pt x="1895968" y="592500"/>
                  </a:lnTo>
                  <a:lnTo>
                    <a:pt x="1911339" y="634456"/>
                  </a:lnTo>
                  <a:lnTo>
                    <a:pt x="1924513" y="677305"/>
                  </a:lnTo>
                  <a:lnTo>
                    <a:pt x="1935429" y="720991"/>
                  </a:lnTo>
                  <a:lnTo>
                    <a:pt x="1944027" y="765457"/>
                  </a:lnTo>
                  <a:lnTo>
                    <a:pt x="1950244" y="810647"/>
                  </a:lnTo>
                  <a:lnTo>
                    <a:pt x="1954019" y="856503"/>
                  </a:lnTo>
                  <a:lnTo>
                    <a:pt x="1955292" y="902969"/>
                  </a:lnTo>
                  <a:lnTo>
                    <a:pt x="1954019" y="949436"/>
                  </a:lnTo>
                  <a:lnTo>
                    <a:pt x="1950244" y="995292"/>
                  </a:lnTo>
                  <a:lnTo>
                    <a:pt x="1944027" y="1040482"/>
                  </a:lnTo>
                  <a:lnTo>
                    <a:pt x="1935429" y="1084948"/>
                  </a:lnTo>
                  <a:lnTo>
                    <a:pt x="1924513" y="1128634"/>
                  </a:lnTo>
                  <a:lnTo>
                    <a:pt x="1911339" y="1171483"/>
                  </a:lnTo>
                  <a:lnTo>
                    <a:pt x="1895968" y="1213439"/>
                  </a:lnTo>
                  <a:lnTo>
                    <a:pt x="1878463" y="1254444"/>
                  </a:lnTo>
                  <a:lnTo>
                    <a:pt x="1858885" y="1294442"/>
                  </a:lnTo>
                  <a:lnTo>
                    <a:pt x="1837295" y="1333376"/>
                  </a:lnTo>
                  <a:lnTo>
                    <a:pt x="1813755" y="1371190"/>
                  </a:lnTo>
                  <a:lnTo>
                    <a:pt x="1788325" y="1407826"/>
                  </a:lnTo>
                  <a:lnTo>
                    <a:pt x="1761068" y="1443228"/>
                  </a:lnTo>
                  <a:lnTo>
                    <a:pt x="1732045" y="1477340"/>
                  </a:lnTo>
                  <a:lnTo>
                    <a:pt x="1701317" y="1510104"/>
                  </a:lnTo>
                  <a:lnTo>
                    <a:pt x="1668946" y="1541464"/>
                  </a:lnTo>
                  <a:lnTo>
                    <a:pt x="1634993" y="1571362"/>
                  </a:lnTo>
                  <a:lnTo>
                    <a:pt x="1599520" y="1599743"/>
                  </a:lnTo>
                  <a:lnTo>
                    <a:pt x="1562587" y="1626550"/>
                  </a:lnTo>
                  <a:lnTo>
                    <a:pt x="1524257" y="1651725"/>
                  </a:lnTo>
                  <a:lnTo>
                    <a:pt x="1484591" y="1675212"/>
                  </a:lnTo>
                  <a:lnTo>
                    <a:pt x="1443650" y="1696955"/>
                  </a:lnTo>
                  <a:lnTo>
                    <a:pt x="1401496" y="1716896"/>
                  </a:lnTo>
                  <a:lnTo>
                    <a:pt x="1358190" y="1734979"/>
                  </a:lnTo>
                  <a:lnTo>
                    <a:pt x="1313794" y="1751147"/>
                  </a:lnTo>
                  <a:lnTo>
                    <a:pt x="1268368" y="1765343"/>
                  </a:lnTo>
                  <a:lnTo>
                    <a:pt x="1221975" y="1777511"/>
                  </a:lnTo>
                  <a:lnTo>
                    <a:pt x="1174676" y="1787594"/>
                  </a:lnTo>
                  <a:lnTo>
                    <a:pt x="1126532" y="1795535"/>
                  </a:lnTo>
                  <a:lnTo>
                    <a:pt x="1077604" y="1801278"/>
                  </a:lnTo>
                  <a:lnTo>
                    <a:pt x="1027955" y="1804765"/>
                  </a:lnTo>
                  <a:lnTo>
                    <a:pt x="977646" y="1805939"/>
                  </a:lnTo>
                  <a:lnTo>
                    <a:pt x="927336" y="1804765"/>
                  </a:lnTo>
                  <a:lnTo>
                    <a:pt x="877687" y="1801278"/>
                  </a:lnTo>
                  <a:lnTo>
                    <a:pt x="828759" y="1795535"/>
                  </a:lnTo>
                  <a:lnTo>
                    <a:pt x="780615" y="1787594"/>
                  </a:lnTo>
                  <a:lnTo>
                    <a:pt x="733316" y="1777511"/>
                  </a:lnTo>
                  <a:lnTo>
                    <a:pt x="686923" y="1765343"/>
                  </a:lnTo>
                  <a:lnTo>
                    <a:pt x="641497" y="1751147"/>
                  </a:lnTo>
                  <a:lnTo>
                    <a:pt x="597101" y="1734979"/>
                  </a:lnTo>
                  <a:lnTo>
                    <a:pt x="553795" y="1716896"/>
                  </a:lnTo>
                  <a:lnTo>
                    <a:pt x="511641" y="1696955"/>
                  </a:lnTo>
                  <a:lnTo>
                    <a:pt x="470700" y="1675212"/>
                  </a:lnTo>
                  <a:lnTo>
                    <a:pt x="431034" y="1651725"/>
                  </a:lnTo>
                  <a:lnTo>
                    <a:pt x="392704" y="1626550"/>
                  </a:lnTo>
                  <a:lnTo>
                    <a:pt x="355771" y="1599743"/>
                  </a:lnTo>
                  <a:lnTo>
                    <a:pt x="320298" y="1571362"/>
                  </a:lnTo>
                  <a:lnTo>
                    <a:pt x="286345" y="1541464"/>
                  </a:lnTo>
                  <a:lnTo>
                    <a:pt x="253974" y="1510104"/>
                  </a:lnTo>
                  <a:lnTo>
                    <a:pt x="223246" y="1477340"/>
                  </a:lnTo>
                  <a:lnTo>
                    <a:pt x="194223" y="1443228"/>
                  </a:lnTo>
                  <a:lnTo>
                    <a:pt x="166966" y="1407826"/>
                  </a:lnTo>
                  <a:lnTo>
                    <a:pt x="141536" y="1371190"/>
                  </a:lnTo>
                  <a:lnTo>
                    <a:pt x="117996" y="1333376"/>
                  </a:lnTo>
                  <a:lnTo>
                    <a:pt x="96406" y="1294442"/>
                  </a:lnTo>
                  <a:lnTo>
                    <a:pt x="76828" y="1254444"/>
                  </a:lnTo>
                  <a:lnTo>
                    <a:pt x="59323" y="1213439"/>
                  </a:lnTo>
                  <a:lnTo>
                    <a:pt x="43952" y="1171483"/>
                  </a:lnTo>
                  <a:lnTo>
                    <a:pt x="30778" y="1128634"/>
                  </a:lnTo>
                  <a:lnTo>
                    <a:pt x="19862" y="1084948"/>
                  </a:lnTo>
                  <a:lnTo>
                    <a:pt x="11264" y="1040482"/>
                  </a:lnTo>
                  <a:lnTo>
                    <a:pt x="5047" y="995292"/>
                  </a:lnTo>
                  <a:lnTo>
                    <a:pt x="1272" y="949436"/>
                  </a:lnTo>
                  <a:lnTo>
                    <a:pt x="0" y="902969"/>
                  </a:lnTo>
                  <a:close/>
                </a:path>
              </a:pathLst>
            </a:custGeom>
            <a:ln w="190500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430768" y="1744979"/>
            <a:ext cx="2147570" cy="1996439"/>
            <a:chOff x="8430768" y="1744979"/>
            <a:chExt cx="2147570" cy="1996439"/>
          </a:xfrm>
        </p:grpSpPr>
        <p:sp>
          <p:nvSpPr>
            <p:cNvPr id="9" name="object 9"/>
            <p:cNvSpPr/>
            <p:nvPr/>
          </p:nvSpPr>
          <p:spPr>
            <a:xfrm>
              <a:off x="8526018" y="1840229"/>
              <a:ext cx="1957070" cy="1805939"/>
            </a:xfrm>
            <a:custGeom>
              <a:avLst/>
              <a:gdLst/>
              <a:ahLst/>
              <a:cxnLst/>
              <a:rect l="l" t="t" r="r" b="b"/>
              <a:pathLst>
                <a:path w="1957070" h="1805939">
                  <a:moveTo>
                    <a:pt x="978408" y="0"/>
                  </a:moveTo>
                  <a:lnTo>
                    <a:pt x="928059" y="1174"/>
                  </a:lnTo>
                  <a:lnTo>
                    <a:pt x="878371" y="4661"/>
                  </a:lnTo>
                  <a:lnTo>
                    <a:pt x="829406" y="10404"/>
                  </a:lnTo>
                  <a:lnTo>
                    <a:pt x="781224" y="18345"/>
                  </a:lnTo>
                  <a:lnTo>
                    <a:pt x="733888" y="28428"/>
                  </a:lnTo>
                  <a:lnTo>
                    <a:pt x="687459" y="40596"/>
                  </a:lnTo>
                  <a:lnTo>
                    <a:pt x="641998" y="54792"/>
                  </a:lnTo>
                  <a:lnTo>
                    <a:pt x="597567" y="70960"/>
                  </a:lnTo>
                  <a:lnTo>
                    <a:pt x="554227" y="89043"/>
                  </a:lnTo>
                  <a:lnTo>
                    <a:pt x="512040" y="108984"/>
                  </a:lnTo>
                  <a:lnTo>
                    <a:pt x="471067" y="130727"/>
                  </a:lnTo>
                  <a:lnTo>
                    <a:pt x="431370" y="154214"/>
                  </a:lnTo>
                  <a:lnTo>
                    <a:pt x="393010" y="179389"/>
                  </a:lnTo>
                  <a:lnTo>
                    <a:pt x="356049" y="206196"/>
                  </a:lnTo>
                  <a:lnTo>
                    <a:pt x="320548" y="234577"/>
                  </a:lnTo>
                  <a:lnTo>
                    <a:pt x="286569" y="264475"/>
                  </a:lnTo>
                  <a:lnTo>
                    <a:pt x="254172" y="295835"/>
                  </a:lnTo>
                  <a:lnTo>
                    <a:pt x="223420" y="328599"/>
                  </a:lnTo>
                  <a:lnTo>
                    <a:pt x="194375" y="362711"/>
                  </a:lnTo>
                  <a:lnTo>
                    <a:pt x="167096" y="398113"/>
                  </a:lnTo>
                  <a:lnTo>
                    <a:pt x="141647" y="434749"/>
                  </a:lnTo>
                  <a:lnTo>
                    <a:pt x="118088" y="472563"/>
                  </a:lnTo>
                  <a:lnTo>
                    <a:pt x="96481" y="511497"/>
                  </a:lnTo>
                  <a:lnTo>
                    <a:pt x="76888" y="551495"/>
                  </a:lnTo>
                  <a:lnTo>
                    <a:pt x="59369" y="592500"/>
                  </a:lnTo>
                  <a:lnTo>
                    <a:pt x="43987" y="634456"/>
                  </a:lnTo>
                  <a:lnTo>
                    <a:pt x="30802" y="677305"/>
                  </a:lnTo>
                  <a:lnTo>
                    <a:pt x="19877" y="720991"/>
                  </a:lnTo>
                  <a:lnTo>
                    <a:pt x="11273" y="765457"/>
                  </a:lnTo>
                  <a:lnTo>
                    <a:pt x="5051" y="810647"/>
                  </a:lnTo>
                  <a:lnTo>
                    <a:pt x="1273" y="856503"/>
                  </a:lnTo>
                  <a:lnTo>
                    <a:pt x="0" y="902970"/>
                  </a:lnTo>
                  <a:lnTo>
                    <a:pt x="1273" y="949436"/>
                  </a:lnTo>
                  <a:lnTo>
                    <a:pt x="5051" y="995292"/>
                  </a:lnTo>
                  <a:lnTo>
                    <a:pt x="11273" y="1040482"/>
                  </a:lnTo>
                  <a:lnTo>
                    <a:pt x="19877" y="1084948"/>
                  </a:lnTo>
                  <a:lnTo>
                    <a:pt x="30802" y="1128634"/>
                  </a:lnTo>
                  <a:lnTo>
                    <a:pt x="43987" y="1171483"/>
                  </a:lnTo>
                  <a:lnTo>
                    <a:pt x="59369" y="1213439"/>
                  </a:lnTo>
                  <a:lnTo>
                    <a:pt x="76888" y="1254444"/>
                  </a:lnTo>
                  <a:lnTo>
                    <a:pt x="96481" y="1294442"/>
                  </a:lnTo>
                  <a:lnTo>
                    <a:pt x="118088" y="1333376"/>
                  </a:lnTo>
                  <a:lnTo>
                    <a:pt x="141647" y="1371190"/>
                  </a:lnTo>
                  <a:lnTo>
                    <a:pt x="167096" y="1407826"/>
                  </a:lnTo>
                  <a:lnTo>
                    <a:pt x="194375" y="1443228"/>
                  </a:lnTo>
                  <a:lnTo>
                    <a:pt x="223420" y="1477340"/>
                  </a:lnTo>
                  <a:lnTo>
                    <a:pt x="254172" y="1510104"/>
                  </a:lnTo>
                  <a:lnTo>
                    <a:pt x="286569" y="1541464"/>
                  </a:lnTo>
                  <a:lnTo>
                    <a:pt x="320548" y="1571362"/>
                  </a:lnTo>
                  <a:lnTo>
                    <a:pt x="356049" y="1599743"/>
                  </a:lnTo>
                  <a:lnTo>
                    <a:pt x="393010" y="1626550"/>
                  </a:lnTo>
                  <a:lnTo>
                    <a:pt x="431370" y="1651725"/>
                  </a:lnTo>
                  <a:lnTo>
                    <a:pt x="471067" y="1675212"/>
                  </a:lnTo>
                  <a:lnTo>
                    <a:pt x="512040" y="1696955"/>
                  </a:lnTo>
                  <a:lnTo>
                    <a:pt x="554227" y="1716896"/>
                  </a:lnTo>
                  <a:lnTo>
                    <a:pt x="597567" y="1734979"/>
                  </a:lnTo>
                  <a:lnTo>
                    <a:pt x="641998" y="1751147"/>
                  </a:lnTo>
                  <a:lnTo>
                    <a:pt x="687459" y="1765343"/>
                  </a:lnTo>
                  <a:lnTo>
                    <a:pt x="733888" y="1777511"/>
                  </a:lnTo>
                  <a:lnTo>
                    <a:pt x="781224" y="1787594"/>
                  </a:lnTo>
                  <a:lnTo>
                    <a:pt x="829406" y="1795535"/>
                  </a:lnTo>
                  <a:lnTo>
                    <a:pt x="878371" y="1801278"/>
                  </a:lnTo>
                  <a:lnTo>
                    <a:pt x="928059" y="1804765"/>
                  </a:lnTo>
                  <a:lnTo>
                    <a:pt x="978408" y="1805940"/>
                  </a:lnTo>
                  <a:lnTo>
                    <a:pt x="1028756" y="1804765"/>
                  </a:lnTo>
                  <a:lnTo>
                    <a:pt x="1078444" y="1801278"/>
                  </a:lnTo>
                  <a:lnTo>
                    <a:pt x="1127409" y="1795535"/>
                  </a:lnTo>
                  <a:lnTo>
                    <a:pt x="1175591" y="1787594"/>
                  </a:lnTo>
                  <a:lnTo>
                    <a:pt x="1222927" y="1777511"/>
                  </a:lnTo>
                  <a:lnTo>
                    <a:pt x="1269356" y="1765343"/>
                  </a:lnTo>
                  <a:lnTo>
                    <a:pt x="1314817" y="1751147"/>
                  </a:lnTo>
                  <a:lnTo>
                    <a:pt x="1359248" y="1734979"/>
                  </a:lnTo>
                  <a:lnTo>
                    <a:pt x="1402588" y="1716896"/>
                  </a:lnTo>
                  <a:lnTo>
                    <a:pt x="1444775" y="1696955"/>
                  </a:lnTo>
                  <a:lnTo>
                    <a:pt x="1485748" y="1675212"/>
                  </a:lnTo>
                  <a:lnTo>
                    <a:pt x="1525445" y="1651725"/>
                  </a:lnTo>
                  <a:lnTo>
                    <a:pt x="1563805" y="1626550"/>
                  </a:lnTo>
                  <a:lnTo>
                    <a:pt x="1600766" y="1599743"/>
                  </a:lnTo>
                  <a:lnTo>
                    <a:pt x="1636267" y="1571362"/>
                  </a:lnTo>
                  <a:lnTo>
                    <a:pt x="1670246" y="1541464"/>
                  </a:lnTo>
                  <a:lnTo>
                    <a:pt x="1702643" y="1510104"/>
                  </a:lnTo>
                  <a:lnTo>
                    <a:pt x="1733395" y="1477340"/>
                  </a:lnTo>
                  <a:lnTo>
                    <a:pt x="1762440" y="1443228"/>
                  </a:lnTo>
                  <a:lnTo>
                    <a:pt x="1789719" y="1407826"/>
                  </a:lnTo>
                  <a:lnTo>
                    <a:pt x="1815168" y="1371190"/>
                  </a:lnTo>
                  <a:lnTo>
                    <a:pt x="1838727" y="1333376"/>
                  </a:lnTo>
                  <a:lnTo>
                    <a:pt x="1860334" y="1294442"/>
                  </a:lnTo>
                  <a:lnTo>
                    <a:pt x="1879927" y="1254444"/>
                  </a:lnTo>
                  <a:lnTo>
                    <a:pt x="1897446" y="1213439"/>
                  </a:lnTo>
                  <a:lnTo>
                    <a:pt x="1912828" y="1171483"/>
                  </a:lnTo>
                  <a:lnTo>
                    <a:pt x="1926013" y="1128634"/>
                  </a:lnTo>
                  <a:lnTo>
                    <a:pt x="1936938" y="1084948"/>
                  </a:lnTo>
                  <a:lnTo>
                    <a:pt x="1945542" y="1040482"/>
                  </a:lnTo>
                  <a:lnTo>
                    <a:pt x="1951764" y="995292"/>
                  </a:lnTo>
                  <a:lnTo>
                    <a:pt x="1955542" y="949436"/>
                  </a:lnTo>
                  <a:lnTo>
                    <a:pt x="1956816" y="902970"/>
                  </a:lnTo>
                  <a:lnTo>
                    <a:pt x="1955542" y="856503"/>
                  </a:lnTo>
                  <a:lnTo>
                    <a:pt x="1951764" y="810647"/>
                  </a:lnTo>
                  <a:lnTo>
                    <a:pt x="1945542" y="765457"/>
                  </a:lnTo>
                  <a:lnTo>
                    <a:pt x="1936938" y="720991"/>
                  </a:lnTo>
                  <a:lnTo>
                    <a:pt x="1926013" y="677305"/>
                  </a:lnTo>
                  <a:lnTo>
                    <a:pt x="1912828" y="634456"/>
                  </a:lnTo>
                  <a:lnTo>
                    <a:pt x="1897446" y="592500"/>
                  </a:lnTo>
                  <a:lnTo>
                    <a:pt x="1879927" y="551495"/>
                  </a:lnTo>
                  <a:lnTo>
                    <a:pt x="1860334" y="511497"/>
                  </a:lnTo>
                  <a:lnTo>
                    <a:pt x="1838727" y="472563"/>
                  </a:lnTo>
                  <a:lnTo>
                    <a:pt x="1815168" y="434749"/>
                  </a:lnTo>
                  <a:lnTo>
                    <a:pt x="1789719" y="398113"/>
                  </a:lnTo>
                  <a:lnTo>
                    <a:pt x="1762440" y="362711"/>
                  </a:lnTo>
                  <a:lnTo>
                    <a:pt x="1733395" y="328599"/>
                  </a:lnTo>
                  <a:lnTo>
                    <a:pt x="1702643" y="295835"/>
                  </a:lnTo>
                  <a:lnTo>
                    <a:pt x="1670246" y="264475"/>
                  </a:lnTo>
                  <a:lnTo>
                    <a:pt x="1636267" y="234577"/>
                  </a:lnTo>
                  <a:lnTo>
                    <a:pt x="1600766" y="206196"/>
                  </a:lnTo>
                  <a:lnTo>
                    <a:pt x="1563805" y="179389"/>
                  </a:lnTo>
                  <a:lnTo>
                    <a:pt x="1525445" y="154214"/>
                  </a:lnTo>
                  <a:lnTo>
                    <a:pt x="1485748" y="130727"/>
                  </a:lnTo>
                  <a:lnTo>
                    <a:pt x="1444775" y="108984"/>
                  </a:lnTo>
                  <a:lnTo>
                    <a:pt x="1402588" y="89043"/>
                  </a:lnTo>
                  <a:lnTo>
                    <a:pt x="1359248" y="70960"/>
                  </a:lnTo>
                  <a:lnTo>
                    <a:pt x="1314817" y="54792"/>
                  </a:lnTo>
                  <a:lnTo>
                    <a:pt x="1269356" y="40596"/>
                  </a:lnTo>
                  <a:lnTo>
                    <a:pt x="1222927" y="28428"/>
                  </a:lnTo>
                  <a:lnTo>
                    <a:pt x="1175591" y="18345"/>
                  </a:lnTo>
                  <a:lnTo>
                    <a:pt x="1127409" y="10404"/>
                  </a:lnTo>
                  <a:lnTo>
                    <a:pt x="1078444" y="4661"/>
                  </a:lnTo>
                  <a:lnTo>
                    <a:pt x="1028756" y="1174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26018" y="1840229"/>
              <a:ext cx="1957070" cy="1805939"/>
            </a:xfrm>
            <a:custGeom>
              <a:avLst/>
              <a:gdLst/>
              <a:ahLst/>
              <a:cxnLst/>
              <a:rect l="l" t="t" r="r" b="b"/>
              <a:pathLst>
                <a:path w="1957070" h="1805939">
                  <a:moveTo>
                    <a:pt x="0" y="902970"/>
                  </a:moveTo>
                  <a:lnTo>
                    <a:pt x="1273" y="856503"/>
                  </a:lnTo>
                  <a:lnTo>
                    <a:pt x="5051" y="810647"/>
                  </a:lnTo>
                  <a:lnTo>
                    <a:pt x="11273" y="765457"/>
                  </a:lnTo>
                  <a:lnTo>
                    <a:pt x="19877" y="720991"/>
                  </a:lnTo>
                  <a:lnTo>
                    <a:pt x="30802" y="677305"/>
                  </a:lnTo>
                  <a:lnTo>
                    <a:pt x="43987" y="634456"/>
                  </a:lnTo>
                  <a:lnTo>
                    <a:pt x="59369" y="592500"/>
                  </a:lnTo>
                  <a:lnTo>
                    <a:pt x="76888" y="551495"/>
                  </a:lnTo>
                  <a:lnTo>
                    <a:pt x="96481" y="511497"/>
                  </a:lnTo>
                  <a:lnTo>
                    <a:pt x="118088" y="472563"/>
                  </a:lnTo>
                  <a:lnTo>
                    <a:pt x="141647" y="434749"/>
                  </a:lnTo>
                  <a:lnTo>
                    <a:pt x="167096" y="398113"/>
                  </a:lnTo>
                  <a:lnTo>
                    <a:pt x="194375" y="362711"/>
                  </a:lnTo>
                  <a:lnTo>
                    <a:pt x="223420" y="328599"/>
                  </a:lnTo>
                  <a:lnTo>
                    <a:pt x="254172" y="295835"/>
                  </a:lnTo>
                  <a:lnTo>
                    <a:pt x="286569" y="264475"/>
                  </a:lnTo>
                  <a:lnTo>
                    <a:pt x="320548" y="234577"/>
                  </a:lnTo>
                  <a:lnTo>
                    <a:pt x="356049" y="206196"/>
                  </a:lnTo>
                  <a:lnTo>
                    <a:pt x="393010" y="179389"/>
                  </a:lnTo>
                  <a:lnTo>
                    <a:pt x="431370" y="154214"/>
                  </a:lnTo>
                  <a:lnTo>
                    <a:pt x="471067" y="130727"/>
                  </a:lnTo>
                  <a:lnTo>
                    <a:pt x="512040" y="108984"/>
                  </a:lnTo>
                  <a:lnTo>
                    <a:pt x="554227" y="89043"/>
                  </a:lnTo>
                  <a:lnTo>
                    <a:pt x="597567" y="70960"/>
                  </a:lnTo>
                  <a:lnTo>
                    <a:pt x="641998" y="54792"/>
                  </a:lnTo>
                  <a:lnTo>
                    <a:pt x="687459" y="40596"/>
                  </a:lnTo>
                  <a:lnTo>
                    <a:pt x="733888" y="28428"/>
                  </a:lnTo>
                  <a:lnTo>
                    <a:pt x="781224" y="18345"/>
                  </a:lnTo>
                  <a:lnTo>
                    <a:pt x="829406" y="10404"/>
                  </a:lnTo>
                  <a:lnTo>
                    <a:pt x="878371" y="4661"/>
                  </a:lnTo>
                  <a:lnTo>
                    <a:pt x="928059" y="1174"/>
                  </a:lnTo>
                  <a:lnTo>
                    <a:pt x="978408" y="0"/>
                  </a:lnTo>
                  <a:lnTo>
                    <a:pt x="1028756" y="1174"/>
                  </a:lnTo>
                  <a:lnTo>
                    <a:pt x="1078444" y="4661"/>
                  </a:lnTo>
                  <a:lnTo>
                    <a:pt x="1127409" y="10404"/>
                  </a:lnTo>
                  <a:lnTo>
                    <a:pt x="1175591" y="18345"/>
                  </a:lnTo>
                  <a:lnTo>
                    <a:pt x="1222927" y="28428"/>
                  </a:lnTo>
                  <a:lnTo>
                    <a:pt x="1269356" y="40596"/>
                  </a:lnTo>
                  <a:lnTo>
                    <a:pt x="1314817" y="54792"/>
                  </a:lnTo>
                  <a:lnTo>
                    <a:pt x="1359248" y="70960"/>
                  </a:lnTo>
                  <a:lnTo>
                    <a:pt x="1402588" y="89043"/>
                  </a:lnTo>
                  <a:lnTo>
                    <a:pt x="1444775" y="108984"/>
                  </a:lnTo>
                  <a:lnTo>
                    <a:pt x="1485748" y="130727"/>
                  </a:lnTo>
                  <a:lnTo>
                    <a:pt x="1525445" y="154214"/>
                  </a:lnTo>
                  <a:lnTo>
                    <a:pt x="1563805" y="179389"/>
                  </a:lnTo>
                  <a:lnTo>
                    <a:pt x="1600766" y="206196"/>
                  </a:lnTo>
                  <a:lnTo>
                    <a:pt x="1636267" y="234577"/>
                  </a:lnTo>
                  <a:lnTo>
                    <a:pt x="1670246" y="264475"/>
                  </a:lnTo>
                  <a:lnTo>
                    <a:pt x="1702643" y="295835"/>
                  </a:lnTo>
                  <a:lnTo>
                    <a:pt x="1733395" y="328599"/>
                  </a:lnTo>
                  <a:lnTo>
                    <a:pt x="1762440" y="362711"/>
                  </a:lnTo>
                  <a:lnTo>
                    <a:pt x="1789719" y="398113"/>
                  </a:lnTo>
                  <a:lnTo>
                    <a:pt x="1815168" y="434749"/>
                  </a:lnTo>
                  <a:lnTo>
                    <a:pt x="1838727" y="472563"/>
                  </a:lnTo>
                  <a:lnTo>
                    <a:pt x="1860334" y="511497"/>
                  </a:lnTo>
                  <a:lnTo>
                    <a:pt x="1879927" y="551495"/>
                  </a:lnTo>
                  <a:lnTo>
                    <a:pt x="1897446" y="592500"/>
                  </a:lnTo>
                  <a:lnTo>
                    <a:pt x="1912828" y="634456"/>
                  </a:lnTo>
                  <a:lnTo>
                    <a:pt x="1926013" y="677305"/>
                  </a:lnTo>
                  <a:lnTo>
                    <a:pt x="1936938" y="720991"/>
                  </a:lnTo>
                  <a:lnTo>
                    <a:pt x="1945542" y="765457"/>
                  </a:lnTo>
                  <a:lnTo>
                    <a:pt x="1951764" y="810647"/>
                  </a:lnTo>
                  <a:lnTo>
                    <a:pt x="1955542" y="856503"/>
                  </a:lnTo>
                  <a:lnTo>
                    <a:pt x="1956816" y="902970"/>
                  </a:lnTo>
                  <a:lnTo>
                    <a:pt x="1955542" y="949436"/>
                  </a:lnTo>
                  <a:lnTo>
                    <a:pt x="1951764" y="995292"/>
                  </a:lnTo>
                  <a:lnTo>
                    <a:pt x="1945542" y="1040482"/>
                  </a:lnTo>
                  <a:lnTo>
                    <a:pt x="1936938" y="1084948"/>
                  </a:lnTo>
                  <a:lnTo>
                    <a:pt x="1926013" y="1128634"/>
                  </a:lnTo>
                  <a:lnTo>
                    <a:pt x="1912828" y="1171483"/>
                  </a:lnTo>
                  <a:lnTo>
                    <a:pt x="1897446" y="1213439"/>
                  </a:lnTo>
                  <a:lnTo>
                    <a:pt x="1879927" y="1254444"/>
                  </a:lnTo>
                  <a:lnTo>
                    <a:pt x="1860334" y="1294442"/>
                  </a:lnTo>
                  <a:lnTo>
                    <a:pt x="1838727" y="1333376"/>
                  </a:lnTo>
                  <a:lnTo>
                    <a:pt x="1815168" y="1371190"/>
                  </a:lnTo>
                  <a:lnTo>
                    <a:pt x="1789719" y="1407826"/>
                  </a:lnTo>
                  <a:lnTo>
                    <a:pt x="1762440" y="1443228"/>
                  </a:lnTo>
                  <a:lnTo>
                    <a:pt x="1733395" y="1477340"/>
                  </a:lnTo>
                  <a:lnTo>
                    <a:pt x="1702643" y="1510104"/>
                  </a:lnTo>
                  <a:lnTo>
                    <a:pt x="1670246" y="1541464"/>
                  </a:lnTo>
                  <a:lnTo>
                    <a:pt x="1636267" y="1571362"/>
                  </a:lnTo>
                  <a:lnTo>
                    <a:pt x="1600766" y="1599743"/>
                  </a:lnTo>
                  <a:lnTo>
                    <a:pt x="1563805" y="1626550"/>
                  </a:lnTo>
                  <a:lnTo>
                    <a:pt x="1525445" y="1651725"/>
                  </a:lnTo>
                  <a:lnTo>
                    <a:pt x="1485748" y="1675212"/>
                  </a:lnTo>
                  <a:lnTo>
                    <a:pt x="1444775" y="1696955"/>
                  </a:lnTo>
                  <a:lnTo>
                    <a:pt x="1402588" y="1716896"/>
                  </a:lnTo>
                  <a:lnTo>
                    <a:pt x="1359248" y="1734979"/>
                  </a:lnTo>
                  <a:lnTo>
                    <a:pt x="1314817" y="1751147"/>
                  </a:lnTo>
                  <a:lnTo>
                    <a:pt x="1269356" y="1765343"/>
                  </a:lnTo>
                  <a:lnTo>
                    <a:pt x="1222927" y="1777511"/>
                  </a:lnTo>
                  <a:lnTo>
                    <a:pt x="1175591" y="1787594"/>
                  </a:lnTo>
                  <a:lnTo>
                    <a:pt x="1127409" y="1795535"/>
                  </a:lnTo>
                  <a:lnTo>
                    <a:pt x="1078444" y="1801278"/>
                  </a:lnTo>
                  <a:lnTo>
                    <a:pt x="1028756" y="1804765"/>
                  </a:lnTo>
                  <a:lnTo>
                    <a:pt x="978408" y="1805940"/>
                  </a:lnTo>
                  <a:lnTo>
                    <a:pt x="928059" y="1804765"/>
                  </a:lnTo>
                  <a:lnTo>
                    <a:pt x="878371" y="1801278"/>
                  </a:lnTo>
                  <a:lnTo>
                    <a:pt x="829406" y="1795535"/>
                  </a:lnTo>
                  <a:lnTo>
                    <a:pt x="781224" y="1787594"/>
                  </a:lnTo>
                  <a:lnTo>
                    <a:pt x="733888" y="1777511"/>
                  </a:lnTo>
                  <a:lnTo>
                    <a:pt x="687459" y="1765343"/>
                  </a:lnTo>
                  <a:lnTo>
                    <a:pt x="641998" y="1751147"/>
                  </a:lnTo>
                  <a:lnTo>
                    <a:pt x="597567" y="1734979"/>
                  </a:lnTo>
                  <a:lnTo>
                    <a:pt x="554227" y="1716896"/>
                  </a:lnTo>
                  <a:lnTo>
                    <a:pt x="512040" y="1696955"/>
                  </a:lnTo>
                  <a:lnTo>
                    <a:pt x="471067" y="1675212"/>
                  </a:lnTo>
                  <a:lnTo>
                    <a:pt x="431370" y="1651725"/>
                  </a:lnTo>
                  <a:lnTo>
                    <a:pt x="393010" y="1626550"/>
                  </a:lnTo>
                  <a:lnTo>
                    <a:pt x="356049" y="1599743"/>
                  </a:lnTo>
                  <a:lnTo>
                    <a:pt x="320548" y="1571362"/>
                  </a:lnTo>
                  <a:lnTo>
                    <a:pt x="286569" y="1541464"/>
                  </a:lnTo>
                  <a:lnTo>
                    <a:pt x="254172" y="1510104"/>
                  </a:lnTo>
                  <a:lnTo>
                    <a:pt x="223420" y="1477340"/>
                  </a:lnTo>
                  <a:lnTo>
                    <a:pt x="194375" y="1443228"/>
                  </a:lnTo>
                  <a:lnTo>
                    <a:pt x="167096" y="1407826"/>
                  </a:lnTo>
                  <a:lnTo>
                    <a:pt x="141647" y="1371190"/>
                  </a:lnTo>
                  <a:lnTo>
                    <a:pt x="118088" y="1333376"/>
                  </a:lnTo>
                  <a:lnTo>
                    <a:pt x="96481" y="1294442"/>
                  </a:lnTo>
                  <a:lnTo>
                    <a:pt x="76888" y="1254444"/>
                  </a:lnTo>
                  <a:lnTo>
                    <a:pt x="59369" y="1213439"/>
                  </a:lnTo>
                  <a:lnTo>
                    <a:pt x="43987" y="1171483"/>
                  </a:lnTo>
                  <a:lnTo>
                    <a:pt x="30802" y="1128634"/>
                  </a:lnTo>
                  <a:lnTo>
                    <a:pt x="19877" y="1084948"/>
                  </a:lnTo>
                  <a:lnTo>
                    <a:pt x="11273" y="1040482"/>
                  </a:lnTo>
                  <a:lnTo>
                    <a:pt x="5051" y="995292"/>
                  </a:lnTo>
                  <a:lnTo>
                    <a:pt x="1273" y="949436"/>
                  </a:lnTo>
                  <a:lnTo>
                    <a:pt x="0" y="902970"/>
                  </a:lnTo>
                  <a:close/>
                </a:path>
              </a:pathLst>
            </a:custGeom>
            <a:ln w="190500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04714" y="3895094"/>
            <a:ext cx="2190750" cy="234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svetových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tvrdí, že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pravidelne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rozhoduje proaktívne.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PROACTIVE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98306" y="3890826"/>
            <a:ext cx="259969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globálnych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deň, kedy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podnecovaní k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tomu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aby priortizovali zdravie,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keď je to potrebné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REACTIVE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89104" y="3895094"/>
            <a:ext cx="2418080" cy="198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svetových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tvrdí, 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zdravie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wellness nehodnotia.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2400" b="1" spc="-30" dirty="0">
                <a:solidFill>
                  <a:srgbClr val="5F210F"/>
                </a:solidFill>
                <a:latin typeface="Calibri"/>
                <a:cs typeface="Calibri"/>
              </a:rPr>
              <a:t>PASSIVE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89689" y="2342810"/>
            <a:ext cx="822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5F210F"/>
                </a:solidFill>
                <a:latin typeface="Calibri"/>
                <a:cs typeface="Calibri"/>
              </a:rPr>
              <a:t>48%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40888" y="2342810"/>
            <a:ext cx="822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5F210F"/>
                </a:solidFill>
                <a:latin typeface="Calibri"/>
                <a:cs typeface="Calibri"/>
              </a:rPr>
              <a:t>29%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92087" y="2345554"/>
            <a:ext cx="822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5F210F"/>
                </a:solidFill>
                <a:latin typeface="Calibri"/>
                <a:cs typeface="Calibri"/>
              </a:rPr>
              <a:t>23%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06738" y="95672"/>
            <a:ext cx="1078484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ts val="4160"/>
              </a:lnSpc>
              <a:spcBef>
                <a:spcPts val="100"/>
              </a:spcBef>
            </a:pPr>
            <a:r>
              <a:rPr spc="-15" dirty="0">
                <a:solidFill>
                  <a:srgbClr val="A13A22"/>
                </a:solidFill>
              </a:rPr>
              <a:t>Dobrou </a:t>
            </a:r>
            <a:r>
              <a:rPr spc="-10" dirty="0">
                <a:solidFill>
                  <a:srgbClr val="A13A22"/>
                </a:solidFill>
              </a:rPr>
              <a:t>správou </a:t>
            </a:r>
            <a:r>
              <a:rPr dirty="0">
                <a:solidFill>
                  <a:srgbClr val="A13A22"/>
                </a:solidFill>
              </a:rPr>
              <a:t>je, že</a:t>
            </a:r>
            <a:r>
              <a:rPr spc="-10" dirty="0">
                <a:solidFill>
                  <a:srgbClr val="A13A22"/>
                </a:solidFill>
              </a:rPr>
              <a:t>...</a:t>
            </a:r>
          </a:p>
          <a:p>
            <a:pPr algn="ctr">
              <a:lnSpc>
                <a:spcPts val="3440"/>
              </a:lnSpc>
            </a:pPr>
            <a:r>
              <a:rPr sz="3000" b="0" spc="-5" dirty="0">
                <a:solidFill>
                  <a:srgbClr val="6C6A39"/>
                </a:solidFill>
                <a:latin typeface="Calibri"/>
                <a:cs typeface="Calibri"/>
              </a:rPr>
              <a:t>Takmer </a:t>
            </a:r>
            <a:r>
              <a:rPr sz="3000" b="0" dirty="0">
                <a:solidFill>
                  <a:srgbClr val="6C6A39"/>
                </a:solidFill>
                <a:latin typeface="Calibri"/>
                <a:cs typeface="Calibri"/>
              </a:rPr>
              <a:t>polovica </a:t>
            </a:r>
            <a:r>
              <a:rPr sz="3000" b="0" spc="-5" dirty="0">
                <a:solidFill>
                  <a:srgbClr val="6C6A39"/>
                </a:solidFill>
                <a:latin typeface="Calibri"/>
                <a:cs typeface="Calibri"/>
              </a:rPr>
              <a:t>svetových </a:t>
            </a:r>
            <a:r>
              <a:rPr sz="3000" b="0" spc="-10" dirty="0">
                <a:solidFill>
                  <a:srgbClr val="6C6A39"/>
                </a:solidFill>
                <a:latin typeface="Calibri"/>
                <a:cs typeface="Calibri"/>
              </a:rPr>
              <a:t>spotrebiteľov sa </a:t>
            </a:r>
            <a:r>
              <a:rPr sz="3000" b="0" spc="-15" dirty="0">
                <a:solidFill>
                  <a:srgbClr val="6C6A39"/>
                </a:solidFill>
                <a:latin typeface="Calibri"/>
                <a:cs typeface="Calibri"/>
              </a:rPr>
              <a:t>aktívne </a:t>
            </a:r>
            <a:r>
              <a:rPr sz="3000" b="0" spc="-5" dirty="0">
                <a:solidFill>
                  <a:srgbClr val="6C6A39"/>
                </a:solidFill>
                <a:latin typeface="Calibri"/>
                <a:cs typeface="Calibri"/>
              </a:rPr>
              <a:t>rozhoduje o svojom zdraví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69389" y="6348779"/>
            <a:ext cx="2729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Zdroj: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NielsenIQ Global Health &amp;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Wellness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Study na 17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trhoch,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september 2021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4" y="4483608"/>
            <a:ext cx="11298555" cy="2374900"/>
            <a:chOff x="9144" y="4483608"/>
            <a:chExt cx="11298555" cy="23749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7" y="6385572"/>
              <a:ext cx="441947" cy="4419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83376" y="4616034"/>
              <a:ext cx="10424160" cy="22860"/>
            </a:xfrm>
            <a:custGeom>
              <a:avLst/>
              <a:gdLst/>
              <a:ahLst/>
              <a:cxnLst/>
              <a:rect l="l" t="t" r="r" b="b"/>
              <a:pathLst>
                <a:path w="10424160" h="22860">
                  <a:moveTo>
                    <a:pt x="1042416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10424160" y="22859"/>
                  </a:lnTo>
                  <a:lnTo>
                    <a:pt x="10424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1324" y="1733642"/>
            <a:ext cx="10939145" cy="20999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8895" marR="5080" indent="1524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Spotrebitelia venujú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pozornosť tomu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robia podniky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maloobchodných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odvetviach spotrebitelia očakávajú, 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vlády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budú zohrávať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aktívnejšiu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úlohu 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oblasti 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zdravia.</a:t>
            </a:r>
            <a:endParaRPr sz="2400">
              <a:latin typeface="Calibri"/>
              <a:cs typeface="Calibri"/>
            </a:endParaRPr>
          </a:p>
          <a:p>
            <a:pPr marL="4040504">
              <a:lnSpc>
                <a:spcPts val="2555"/>
              </a:lnSpc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pohody.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Calibri"/>
              <a:cs typeface="Calibri"/>
            </a:endParaRPr>
          </a:p>
          <a:p>
            <a:pPr marL="1504315" marR="194310" indent="-1492250">
              <a:lnSpc>
                <a:spcPts val="2580"/>
              </a:lnSpc>
              <a:spcBef>
                <a:spcPts val="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Väčšina (72 %)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opýtaných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svetových spotrebiteľov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si myslí, že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spoločnosti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zohrávajú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veľkú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úlohu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dostupnosti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prístupe k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zdravým potravinám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všetkých.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3373" y="4236554"/>
            <a:ext cx="10505440" cy="379730"/>
          </a:xfrm>
          <a:prstGeom prst="rect">
            <a:avLst/>
          </a:prstGeom>
          <a:solidFill>
            <a:srgbClr val="6C6A3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Práve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tu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má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tento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trend význam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 dôležitosť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pre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vás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vašu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80013" y="4638894"/>
            <a:ext cx="3461385" cy="416559"/>
          </a:xfrm>
          <a:prstGeom prst="rect">
            <a:avLst/>
          </a:prstGeom>
          <a:solidFill>
            <a:srgbClr val="6C6A3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5"/>
              </a:lnSpc>
            </a:pPr>
            <a:r>
              <a:rPr sz="2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drobné podnikanie!!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13632" y="390401"/>
            <a:ext cx="8428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C6A39"/>
                </a:solidFill>
              </a:rPr>
              <a:t>Spotrebitelia </a:t>
            </a:r>
            <a:r>
              <a:rPr spc="-20" dirty="0">
                <a:solidFill>
                  <a:srgbClr val="6C6A39"/>
                </a:solidFill>
              </a:rPr>
              <a:t>chcú, aby </a:t>
            </a:r>
            <a:r>
              <a:rPr spc="-15" dirty="0">
                <a:solidFill>
                  <a:srgbClr val="6C6A39"/>
                </a:solidFill>
              </a:rPr>
              <a:t>vaša </a:t>
            </a:r>
            <a:r>
              <a:rPr dirty="0">
                <a:solidFill>
                  <a:srgbClr val="6C6A39"/>
                </a:solidFill>
              </a:rPr>
              <a:t>firma robila </a:t>
            </a:r>
            <a:r>
              <a:rPr spc="-15" dirty="0">
                <a:solidFill>
                  <a:srgbClr val="6C6A39"/>
                </a:solidFill>
              </a:rPr>
              <a:t>viac...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8444" y="440436"/>
            <a:ext cx="10163810" cy="6417945"/>
            <a:chOff x="2028444" y="440436"/>
            <a:chExt cx="10163810" cy="64179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4" y="440436"/>
              <a:ext cx="4852415" cy="641756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19000" y="2043973"/>
            <a:ext cx="6136640" cy="3482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00025" marR="191770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Ďalší makro trend,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treba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zvážiť,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týka túžby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dostupnosti zdrojov.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Menej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etického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hľadiska -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prípade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Fairtrade -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hľadiska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dôvery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nedôvery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dodávateľský reťazec.</a:t>
            </a:r>
            <a:endParaRPr sz="2400">
              <a:latin typeface="Calibri"/>
              <a:cs typeface="Calibri"/>
            </a:endParaRPr>
          </a:p>
          <a:p>
            <a:pPr marL="12700" marR="5080" indent="635" algn="ctr">
              <a:lnSpc>
                <a:spcPts val="2590"/>
              </a:lnSpc>
              <a:spcBef>
                <a:spcPts val="1015"/>
              </a:spcBef>
              <a:tabLst>
                <a:tab pos="2513965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trend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podnietili nedávne udalosti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dejinách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napríklad </a:t>
            </a:r>
            <a:r>
              <a:rPr sz="2400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5"/>
              </a:rPr>
              <a:t>škandál s </a:t>
            </a:r>
            <a:r>
              <a:rPr sz="2400" u="sng" spc="-1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5"/>
              </a:rPr>
              <a:t>konským </a:t>
            </a:r>
            <a:r>
              <a:rPr sz="2400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5"/>
              </a:rPr>
              <a:t>mäsom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v </a:t>
            </a:r>
            <a:r>
              <a:rPr sz="2400" u="sng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5"/>
              </a:rPr>
              <a:t>roku </a:t>
            </a:r>
            <a:r>
              <a:rPr sz="2400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5"/>
              </a:rPr>
              <a:t>2013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Spotrebitelia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teraz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viac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kedykoľvek predtým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zaujímajú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to,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odkiaľ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pochádzajú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potraviny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Viac ako </a:t>
            </a:r>
            <a:r>
              <a:rPr sz="2400" b="1" spc="-45" dirty="0">
                <a:solidFill>
                  <a:srgbClr val="5F210F"/>
                </a:solidFill>
                <a:latin typeface="Calibri"/>
                <a:cs typeface="Calibri"/>
              </a:rPr>
              <a:t>kedykoľvek predtým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musíte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drobný poľnohospodár a výrobca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potravín tvrdo pracovať,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aby ste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si získali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dôveru </a:t>
            </a:r>
            <a:r>
              <a:rPr sz="2400" b="1" spc="-30" dirty="0">
                <a:solidFill>
                  <a:srgbClr val="5F210F"/>
                </a:solidFill>
                <a:latin typeface="Calibri"/>
                <a:cs typeface="Calibri"/>
              </a:rPr>
              <a:t>spotrebiteľov.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10312" y="258691"/>
            <a:ext cx="49574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44805" marR="5080" indent="-332740">
              <a:lnSpc>
                <a:spcPts val="3890"/>
              </a:lnSpc>
              <a:spcBef>
                <a:spcPts val="585"/>
              </a:spcBef>
            </a:pPr>
            <a:r>
              <a:rPr dirty="0">
                <a:solidFill>
                  <a:srgbClr val="A13A22"/>
                </a:solidFill>
              </a:rPr>
              <a:t>2. </a:t>
            </a:r>
            <a:r>
              <a:rPr spc="-25" dirty="0">
                <a:solidFill>
                  <a:srgbClr val="A13A22"/>
                </a:solidFill>
              </a:rPr>
              <a:t>Vysledovateľnosť: </a:t>
            </a:r>
            <a:r>
              <a:rPr spc="-10" dirty="0">
                <a:solidFill>
                  <a:srgbClr val="A13A22"/>
                </a:solidFill>
              </a:rPr>
              <a:t>Informovanosť o zdrojoch </a:t>
            </a:r>
            <a:r>
              <a:rPr dirty="0">
                <a:solidFill>
                  <a:srgbClr val="A13A22"/>
                </a:solidFill>
              </a:rPr>
              <a:t>a </a:t>
            </a:r>
            <a:r>
              <a:rPr spc="-5" dirty="0">
                <a:solidFill>
                  <a:srgbClr val="A13A22"/>
                </a:solidFill>
              </a:rPr>
              <a:t>výrobe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7830" y="1992388"/>
            <a:ext cx="3535679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  <a:tabLst>
                <a:tab pos="2113915" algn="l"/>
              </a:tabLst>
            </a:pP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Hlbšie vzdelávanie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v oblasti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spotrebiteľských </a:t>
            </a:r>
            <a:r>
              <a:rPr sz="3600" spc="-50" dirty="0">
                <a:solidFill>
                  <a:srgbClr val="5F210F"/>
                </a:solidFill>
                <a:latin typeface="Calibri"/>
                <a:cs typeface="Calibri"/>
              </a:rPr>
              <a:t>trendov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poznatkov,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01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5336"/>
            <a:ext cx="12192000" cy="5313045"/>
            <a:chOff x="0" y="1545336"/>
            <a:chExt cx="12192000" cy="5313045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435" y="1545336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63796" y="1979676"/>
            <a:ext cx="6707505" cy="4848225"/>
            <a:chOff x="4463796" y="1979676"/>
            <a:chExt cx="6707505" cy="48482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8864" y="1979676"/>
              <a:ext cx="5782043" cy="347776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6415" y="423354"/>
            <a:ext cx="6828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A13A22"/>
                </a:solidFill>
                <a:latin typeface="Calibri"/>
                <a:cs typeface="Calibri"/>
              </a:rPr>
              <a:t>Inšpirujte </a:t>
            </a:r>
            <a:r>
              <a:rPr b="0" spc="-5" dirty="0">
                <a:solidFill>
                  <a:srgbClr val="A13A22"/>
                </a:solidFill>
                <a:latin typeface="Calibri"/>
                <a:cs typeface="Calibri"/>
              </a:rPr>
              <a:t>sa... </a:t>
            </a:r>
            <a:r>
              <a:rPr b="0" spc="-10" dirty="0">
                <a:solidFill>
                  <a:srgbClr val="A13A22"/>
                </a:solidFill>
                <a:latin typeface="Calibri"/>
                <a:cs typeface="Calibri"/>
              </a:rPr>
              <a:t>prípadová štúdia </a:t>
            </a:r>
            <a:r>
              <a:rPr b="0" spc="-5" dirty="0">
                <a:solidFill>
                  <a:srgbClr val="A13A22"/>
                </a:solidFill>
                <a:latin typeface="Calibri"/>
                <a:cs typeface="Calibri"/>
              </a:rPr>
              <a:t>Spojeného kráľovstva </a:t>
            </a:r>
            <a:r>
              <a:rPr dirty="0">
                <a:solidFill>
                  <a:srgbClr val="A13A22"/>
                </a:solidFill>
              </a:rPr>
              <a:t>Ahimsa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9895" y="1864889"/>
            <a:ext cx="4829175" cy="402907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Ahimsa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Súcitný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chov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dojníc!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35"/>
              </a:spcBef>
            </a:pPr>
            <a:r>
              <a:rPr sz="2400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6"/>
              </a:rPr>
              <a:t>Ahimsa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(čo znamená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bez krutosti)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Dairy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Foundation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nezisková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mliekáreň v idylických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Rutlandských vrchoch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Spojenom kráľovstve,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kde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"najšťastnejším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kravám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svete"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spieva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masírujú sa 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kŕmia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tráviacimi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sušienkami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súčasť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každodennej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rutiny. 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cieľom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 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tiež podporovať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udržateľné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poľnohospodárstvo,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biodiverzitu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životné prostredie.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04316" y="6495288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21013" y="84604"/>
            <a:ext cx="5365750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3365"/>
              </a:lnSpc>
              <a:spcBef>
                <a:spcPts val="100"/>
              </a:spcBef>
            </a:pPr>
            <a:r>
              <a:rPr sz="3300" b="0" spc="-5" dirty="0">
                <a:solidFill>
                  <a:srgbClr val="A13A22"/>
                </a:solidFill>
                <a:latin typeface="Calibri"/>
                <a:cs typeface="Calibri"/>
              </a:rPr>
              <a:t>Existuje základný </a:t>
            </a:r>
            <a:r>
              <a:rPr sz="3300" b="0" spc="-10" dirty="0">
                <a:solidFill>
                  <a:srgbClr val="A13A22"/>
                </a:solidFill>
                <a:latin typeface="Calibri"/>
                <a:cs typeface="Calibri"/>
              </a:rPr>
              <a:t>spotrebiteľ</a:t>
            </a:r>
            <a:endParaRPr sz="3300">
              <a:latin typeface="Calibri"/>
              <a:cs typeface="Calibri"/>
            </a:endParaRPr>
          </a:p>
          <a:p>
            <a:pPr marL="12065" marR="5080" algn="ctr">
              <a:lnSpc>
                <a:spcPct val="70000"/>
              </a:lnSpc>
              <a:spcBef>
                <a:spcPts val="595"/>
              </a:spcBef>
            </a:pPr>
            <a:r>
              <a:rPr sz="3300" b="0" spc="-15" dirty="0">
                <a:solidFill>
                  <a:srgbClr val="A13A22"/>
                </a:solidFill>
                <a:latin typeface="Calibri"/>
                <a:cs typeface="Calibri"/>
              </a:rPr>
              <a:t>očakávanie </a:t>
            </a:r>
            <a:r>
              <a:rPr sz="3300" spc="-5" dirty="0">
                <a:solidFill>
                  <a:srgbClr val="A13A22"/>
                </a:solidFill>
              </a:rPr>
              <a:t>čistého, </a:t>
            </a:r>
            <a:r>
              <a:rPr sz="3300" dirty="0">
                <a:solidFill>
                  <a:srgbClr val="A13A22"/>
                </a:solidFill>
              </a:rPr>
              <a:t>jednoduchého a </a:t>
            </a:r>
            <a:r>
              <a:rPr sz="3300" spc="-10" dirty="0">
                <a:solidFill>
                  <a:srgbClr val="A13A22"/>
                </a:solidFill>
              </a:rPr>
              <a:t>udržateľného tovaru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796" y="1506496"/>
            <a:ext cx="6546215" cy="48253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21590">
              <a:lnSpc>
                <a:spcPts val="2480"/>
              </a:lnSpc>
              <a:spcBef>
                <a:spcPts val="420"/>
              </a:spcBef>
              <a:tabLst>
                <a:tab pos="5387975" algn="l"/>
              </a:tabLst>
            </a:pP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Koncept altruistického zdravia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wellness alebo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režimov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starostlivosti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oplatia iným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cieľom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komunitám, už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nie je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len túžbou.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Mnohí </a:t>
            </a:r>
            <a:r>
              <a:rPr sz="2300" b="1" spc="-10" dirty="0">
                <a:solidFill>
                  <a:srgbClr val="5F210F"/>
                </a:solidFill>
                <a:latin typeface="Calibri"/>
                <a:cs typeface="Calibri"/>
              </a:rPr>
              <a:t>spotrebitelia očakávajú, že produkty </a:t>
            </a:r>
            <a:r>
              <a:rPr sz="23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výrobky </a:t>
            </a:r>
            <a:r>
              <a:rPr sz="2300" b="1" spc="-15" dirty="0">
                <a:solidFill>
                  <a:srgbClr val="5F210F"/>
                </a:solidFill>
                <a:latin typeface="Calibri"/>
                <a:cs typeface="Calibri"/>
              </a:rPr>
              <a:t>budú </a:t>
            </a:r>
            <a:r>
              <a:rPr sz="2300" b="1" dirty="0">
                <a:solidFill>
                  <a:srgbClr val="5F210F"/>
                </a:solidFill>
                <a:latin typeface="Calibri"/>
                <a:cs typeface="Calibri"/>
              </a:rPr>
              <a:t>obsahovať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čisté, jednoduché </a:t>
            </a:r>
            <a:r>
              <a:rPr sz="23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udržateľné zložky bez kompromisov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ts val="2480"/>
              </a:lnSpc>
              <a:spcBef>
                <a:spcPts val="1015"/>
              </a:spcBef>
            </a:pP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Všimnite si, že </a:t>
            </a:r>
            <a:r>
              <a:rPr sz="2300" spc="-25" dirty="0">
                <a:solidFill>
                  <a:srgbClr val="5F210F"/>
                </a:solidFill>
                <a:latin typeface="Calibri"/>
                <a:cs typeface="Calibri"/>
              </a:rPr>
              <a:t>dnešní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uvedomelí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spotrebitelia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majú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produktov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dvojaké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očakávania. Výrobky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musia spĺňať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altruistické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potreby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zároveň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poskytovať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rozvíjať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hodnotu tradičných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výhod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výrobkov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300" dirty="0">
                <a:solidFill>
                  <a:srgbClr val="5F210F"/>
                </a:solidFill>
                <a:latin typeface="Calibri"/>
                <a:cs typeface="Calibri"/>
              </a:rPr>
              <a:t>Otázky týkajúce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životného prostredia </a:t>
            </a:r>
            <a:r>
              <a:rPr sz="2300" spc="-15" dirty="0">
                <a:solidFill>
                  <a:srgbClr val="5F210F"/>
                </a:solidFill>
                <a:latin typeface="Calibri"/>
                <a:cs typeface="Calibri"/>
              </a:rPr>
              <a:t>sú v </a:t>
            </a:r>
            <a:r>
              <a:rPr sz="2300" spc="-40" dirty="0">
                <a:solidFill>
                  <a:srgbClr val="5F210F"/>
                </a:solidFill>
                <a:latin typeface="Calibri"/>
                <a:cs typeface="Calibri"/>
              </a:rPr>
              <a:t>súčasnosti </a:t>
            </a:r>
            <a:r>
              <a:rPr sz="23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300" spc="-10" dirty="0">
                <a:solidFill>
                  <a:srgbClr val="5F210F"/>
                </a:solidFill>
                <a:latin typeface="Calibri"/>
                <a:cs typeface="Calibri"/>
              </a:rPr>
              <a:t>spotrebiteľov </a:t>
            </a:r>
            <a:r>
              <a:rPr sz="2300" spc="-5" dirty="0">
                <a:solidFill>
                  <a:srgbClr val="5F210F"/>
                </a:solidFill>
                <a:latin typeface="Calibri"/>
                <a:cs typeface="Calibri"/>
              </a:rPr>
              <a:t>obzvlášť dôležité.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Spotrebitelia okrem vlastného </a:t>
            </a:r>
            <a:r>
              <a:rPr sz="2300" b="1" dirty="0">
                <a:solidFill>
                  <a:srgbClr val="5F210F"/>
                </a:solidFill>
                <a:latin typeface="Calibri"/>
                <a:cs typeface="Calibri"/>
              </a:rPr>
              <a:t>zdravia uprednostňujú </a:t>
            </a:r>
            <a:r>
              <a:rPr sz="2300" b="1" spc="-10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300" b="1" dirty="0">
                <a:solidFill>
                  <a:srgbClr val="5F210F"/>
                </a:solidFill>
                <a:latin typeface="Calibri"/>
                <a:cs typeface="Calibri"/>
              </a:rPr>
              <a:t>zdravie </a:t>
            </a:r>
            <a:r>
              <a:rPr sz="2300" b="1" spc="-5" dirty="0">
                <a:solidFill>
                  <a:srgbClr val="5F210F"/>
                </a:solidFill>
                <a:latin typeface="Calibri"/>
                <a:cs typeface="Calibri"/>
              </a:rPr>
              <a:t>planéty.</a:t>
            </a:r>
            <a:endParaRPr sz="2300">
              <a:latin typeface="Calibri"/>
              <a:cs typeface="Calibri"/>
            </a:endParaRPr>
          </a:p>
          <a:p>
            <a:pPr marR="226060" algn="r">
              <a:lnSpc>
                <a:spcPts val="1735"/>
              </a:lnSpc>
            </a:pPr>
            <a:r>
              <a:rPr sz="18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Zdroj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44652" y="839464"/>
            <a:ext cx="3294379" cy="4598035"/>
            <a:chOff x="6744652" y="839464"/>
            <a:chExt cx="3294379" cy="4598035"/>
          </a:xfrm>
        </p:grpSpPr>
        <p:sp>
          <p:nvSpPr>
            <p:cNvPr id="11" name="object 11"/>
            <p:cNvSpPr/>
            <p:nvPr/>
          </p:nvSpPr>
          <p:spPr>
            <a:xfrm>
              <a:off x="6751002" y="845814"/>
              <a:ext cx="3281679" cy="4585335"/>
            </a:xfrm>
            <a:custGeom>
              <a:avLst/>
              <a:gdLst/>
              <a:ahLst/>
              <a:cxnLst/>
              <a:rect l="l" t="t" r="r" b="b"/>
              <a:pathLst>
                <a:path w="3281679" h="4585335">
                  <a:moveTo>
                    <a:pt x="1836864" y="2189988"/>
                  </a:moveTo>
                  <a:lnTo>
                    <a:pt x="1217739" y="2189988"/>
                  </a:lnTo>
                  <a:lnTo>
                    <a:pt x="0" y="4584763"/>
                  </a:lnTo>
                  <a:lnTo>
                    <a:pt x="1836864" y="2189988"/>
                  </a:lnTo>
                  <a:close/>
                </a:path>
                <a:path w="3281679" h="4585335">
                  <a:moveTo>
                    <a:pt x="2916478" y="0"/>
                  </a:moveTo>
                  <a:lnTo>
                    <a:pt x="1170000" y="0"/>
                  </a:lnTo>
                  <a:lnTo>
                    <a:pt x="1120470" y="3332"/>
                  </a:lnTo>
                  <a:lnTo>
                    <a:pt x="1072966" y="13038"/>
                  </a:lnTo>
                  <a:lnTo>
                    <a:pt x="1027922" y="28684"/>
                  </a:lnTo>
                  <a:lnTo>
                    <a:pt x="985773" y="49835"/>
                  </a:lnTo>
                  <a:lnTo>
                    <a:pt x="946954" y="76055"/>
                  </a:lnTo>
                  <a:lnTo>
                    <a:pt x="911899" y="106910"/>
                  </a:lnTo>
                  <a:lnTo>
                    <a:pt x="881044" y="141964"/>
                  </a:lnTo>
                  <a:lnTo>
                    <a:pt x="854824" y="180784"/>
                  </a:lnTo>
                  <a:lnTo>
                    <a:pt x="833674" y="222933"/>
                  </a:lnTo>
                  <a:lnTo>
                    <a:pt x="818028" y="267977"/>
                  </a:lnTo>
                  <a:lnTo>
                    <a:pt x="808321" y="315481"/>
                  </a:lnTo>
                  <a:lnTo>
                    <a:pt x="804989" y="365010"/>
                  </a:lnTo>
                  <a:lnTo>
                    <a:pt x="804990" y="1825002"/>
                  </a:lnTo>
                  <a:lnTo>
                    <a:pt x="808321" y="1874518"/>
                  </a:lnTo>
                  <a:lnTo>
                    <a:pt x="818028" y="1922022"/>
                  </a:lnTo>
                  <a:lnTo>
                    <a:pt x="833674" y="1967065"/>
                  </a:lnTo>
                  <a:lnTo>
                    <a:pt x="854824" y="2009213"/>
                  </a:lnTo>
                  <a:lnTo>
                    <a:pt x="881044" y="2048031"/>
                  </a:lnTo>
                  <a:lnTo>
                    <a:pt x="911899" y="2083084"/>
                  </a:lnTo>
                  <a:lnTo>
                    <a:pt x="946954" y="2113937"/>
                  </a:lnTo>
                  <a:lnTo>
                    <a:pt x="985773" y="2140156"/>
                  </a:lnTo>
                  <a:lnTo>
                    <a:pt x="1027922" y="2161305"/>
                  </a:lnTo>
                  <a:lnTo>
                    <a:pt x="1072966" y="2176950"/>
                  </a:lnTo>
                  <a:lnTo>
                    <a:pt x="1120470" y="2186656"/>
                  </a:lnTo>
                  <a:lnTo>
                    <a:pt x="1170000" y="2189988"/>
                  </a:lnTo>
                  <a:lnTo>
                    <a:pt x="2916478" y="2189988"/>
                  </a:lnTo>
                  <a:lnTo>
                    <a:pt x="2966008" y="2186656"/>
                  </a:lnTo>
                  <a:lnTo>
                    <a:pt x="3013512" y="2176950"/>
                  </a:lnTo>
                  <a:lnTo>
                    <a:pt x="3058556" y="2161305"/>
                  </a:lnTo>
                  <a:lnTo>
                    <a:pt x="3100705" y="2140156"/>
                  </a:lnTo>
                  <a:lnTo>
                    <a:pt x="3139524" y="2113937"/>
                  </a:lnTo>
                  <a:lnTo>
                    <a:pt x="3174579" y="2083084"/>
                  </a:lnTo>
                  <a:lnTo>
                    <a:pt x="3205434" y="2048031"/>
                  </a:lnTo>
                  <a:lnTo>
                    <a:pt x="3231654" y="2009213"/>
                  </a:lnTo>
                  <a:lnTo>
                    <a:pt x="3252804" y="1967065"/>
                  </a:lnTo>
                  <a:lnTo>
                    <a:pt x="3268450" y="1922022"/>
                  </a:lnTo>
                  <a:lnTo>
                    <a:pt x="3278157" y="1874518"/>
                  </a:lnTo>
                  <a:lnTo>
                    <a:pt x="3281488" y="1825002"/>
                  </a:lnTo>
                  <a:lnTo>
                    <a:pt x="3281489" y="365010"/>
                  </a:lnTo>
                  <a:lnTo>
                    <a:pt x="3278157" y="315481"/>
                  </a:lnTo>
                  <a:lnTo>
                    <a:pt x="3268450" y="267977"/>
                  </a:lnTo>
                  <a:lnTo>
                    <a:pt x="3252804" y="222933"/>
                  </a:lnTo>
                  <a:lnTo>
                    <a:pt x="3231654" y="180784"/>
                  </a:lnTo>
                  <a:lnTo>
                    <a:pt x="3205434" y="141964"/>
                  </a:lnTo>
                  <a:lnTo>
                    <a:pt x="3174579" y="106910"/>
                  </a:lnTo>
                  <a:lnTo>
                    <a:pt x="3139524" y="76055"/>
                  </a:lnTo>
                  <a:lnTo>
                    <a:pt x="3100705" y="49835"/>
                  </a:lnTo>
                  <a:lnTo>
                    <a:pt x="3058556" y="28684"/>
                  </a:lnTo>
                  <a:lnTo>
                    <a:pt x="3013512" y="13038"/>
                  </a:lnTo>
                  <a:lnTo>
                    <a:pt x="2966008" y="3332"/>
                  </a:lnTo>
                  <a:lnTo>
                    <a:pt x="2916478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51002" y="845814"/>
              <a:ext cx="3281679" cy="4585335"/>
            </a:xfrm>
            <a:custGeom>
              <a:avLst/>
              <a:gdLst/>
              <a:ahLst/>
              <a:cxnLst/>
              <a:rect l="l" t="t" r="r" b="b"/>
              <a:pathLst>
                <a:path w="3281679" h="4585335">
                  <a:moveTo>
                    <a:pt x="804989" y="365010"/>
                  </a:moveTo>
                  <a:lnTo>
                    <a:pt x="808321" y="315481"/>
                  </a:lnTo>
                  <a:lnTo>
                    <a:pt x="818028" y="267977"/>
                  </a:lnTo>
                  <a:lnTo>
                    <a:pt x="833674" y="222933"/>
                  </a:lnTo>
                  <a:lnTo>
                    <a:pt x="854824" y="180784"/>
                  </a:lnTo>
                  <a:lnTo>
                    <a:pt x="881044" y="141964"/>
                  </a:lnTo>
                  <a:lnTo>
                    <a:pt x="911899" y="106910"/>
                  </a:lnTo>
                  <a:lnTo>
                    <a:pt x="946954" y="76055"/>
                  </a:lnTo>
                  <a:lnTo>
                    <a:pt x="985773" y="49835"/>
                  </a:lnTo>
                  <a:lnTo>
                    <a:pt x="1027922" y="28684"/>
                  </a:lnTo>
                  <a:lnTo>
                    <a:pt x="1072966" y="13038"/>
                  </a:lnTo>
                  <a:lnTo>
                    <a:pt x="1120470" y="3332"/>
                  </a:lnTo>
                  <a:lnTo>
                    <a:pt x="1170000" y="0"/>
                  </a:lnTo>
                  <a:lnTo>
                    <a:pt x="1217739" y="0"/>
                  </a:lnTo>
                  <a:lnTo>
                    <a:pt x="1836864" y="0"/>
                  </a:lnTo>
                  <a:lnTo>
                    <a:pt x="2916478" y="0"/>
                  </a:lnTo>
                  <a:lnTo>
                    <a:pt x="2966008" y="3332"/>
                  </a:lnTo>
                  <a:lnTo>
                    <a:pt x="3013512" y="13038"/>
                  </a:lnTo>
                  <a:lnTo>
                    <a:pt x="3058556" y="28684"/>
                  </a:lnTo>
                  <a:lnTo>
                    <a:pt x="3100705" y="49835"/>
                  </a:lnTo>
                  <a:lnTo>
                    <a:pt x="3139524" y="76055"/>
                  </a:lnTo>
                  <a:lnTo>
                    <a:pt x="3174579" y="106910"/>
                  </a:lnTo>
                  <a:lnTo>
                    <a:pt x="3205434" y="141964"/>
                  </a:lnTo>
                  <a:lnTo>
                    <a:pt x="3231654" y="180784"/>
                  </a:lnTo>
                  <a:lnTo>
                    <a:pt x="3252804" y="222933"/>
                  </a:lnTo>
                  <a:lnTo>
                    <a:pt x="3268450" y="267977"/>
                  </a:lnTo>
                  <a:lnTo>
                    <a:pt x="3278157" y="315481"/>
                  </a:lnTo>
                  <a:lnTo>
                    <a:pt x="3281489" y="365010"/>
                  </a:lnTo>
                  <a:lnTo>
                    <a:pt x="3281489" y="1277492"/>
                  </a:lnTo>
                  <a:lnTo>
                    <a:pt x="3281489" y="1825002"/>
                  </a:lnTo>
                  <a:lnTo>
                    <a:pt x="3278157" y="1874518"/>
                  </a:lnTo>
                  <a:lnTo>
                    <a:pt x="3268450" y="1922022"/>
                  </a:lnTo>
                  <a:lnTo>
                    <a:pt x="3252804" y="1967065"/>
                  </a:lnTo>
                  <a:lnTo>
                    <a:pt x="3231654" y="2009213"/>
                  </a:lnTo>
                  <a:lnTo>
                    <a:pt x="3205434" y="2048031"/>
                  </a:lnTo>
                  <a:lnTo>
                    <a:pt x="3174579" y="2083084"/>
                  </a:lnTo>
                  <a:lnTo>
                    <a:pt x="3139524" y="2113937"/>
                  </a:lnTo>
                  <a:lnTo>
                    <a:pt x="3100705" y="2140156"/>
                  </a:lnTo>
                  <a:lnTo>
                    <a:pt x="3058556" y="2161305"/>
                  </a:lnTo>
                  <a:lnTo>
                    <a:pt x="3013512" y="2176950"/>
                  </a:lnTo>
                  <a:lnTo>
                    <a:pt x="2966008" y="2186656"/>
                  </a:lnTo>
                  <a:lnTo>
                    <a:pt x="2916478" y="2189988"/>
                  </a:lnTo>
                  <a:lnTo>
                    <a:pt x="1836864" y="2189988"/>
                  </a:lnTo>
                  <a:lnTo>
                    <a:pt x="0" y="4584763"/>
                  </a:lnTo>
                  <a:lnTo>
                    <a:pt x="1217739" y="2189988"/>
                  </a:lnTo>
                  <a:lnTo>
                    <a:pt x="1170000" y="2189988"/>
                  </a:lnTo>
                  <a:lnTo>
                    <a:pt x="1120470" y="2186656"/>
                  </a:lnTo>
                  <a:lnTo>
                    <a:pt x="1072966" y="2176950"/>
                  </a:lnTo>
                  <a:lnTo>
                    <a:pt x="1027922" y="2161305"/>
                  </a:lnTo>
                  <a:lnTo>
                    <a:pt x="985773" y="2140156"/>
                  </a:lnTo>
                  <a:lnTo>
                    <a:pt x="946954" y="2113937"/>
                  </a:lnTo>
                  <a:lnTo>
                    <a:pt x="911899" y="2083084"/>
                  </a:lnTo>
                  <a:lnTo>
                    <a:pt x="881044" y="2048031"/>
                  </a:lnTo>
                  <a:lnTo>
                    <a:pt x="854824" y="2009213"/>
                  </a:lnTo>
                  <a:lnTo>
                    <a:pt x="833674" y="1967065"/>
                  </a:lnTo>
                  <a:lnTo>
                    <a:pt x="818028" y="1922022"/>
                  </a:lnTo>
                  <a:lnTo>
                    <a:pt x="808321" y="1874518"/>
                  </a:lnTo>
                  <a:lnTo>
                    <a:pt x="804989" y="1824989"/>
                  </a:lnTo>
                  <a:lnTo>
                    <a:pt x="804989" y="1277492"/>
                  </a:lnTo>
                  <a:lnTo>
                    <a:pt x="804989" y="365010"/>
                  </a:lnTo>
                  <a:close/>
                </a:path>
              </a:pathLst>
            </a:custGeom>
            <a:ln w="12700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762095" y="1364362"/>
            <a:ext cx="206311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AKO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DROBNÍ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POĽNOHOSPODÁRI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SPRÁVCOVIA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PÔDY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IM TO MÔŽETE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DAŤ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040108" y="196596"/>
            <a:ext cx="1706880" cy="1754505"/>
            <a:chOff x="10040108" y="196596"/>
            <a:chExt cx="1706880" cy="17545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0108" y="196596"/>
              <a:ext cx="1706288" cy="17539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310" y="619251"/>
              <a:ext cx="900448" cy="90170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99988" y="2505455"/>
            <a:ext cx="5544311" cy="340613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26415" y="1556020"/>
            <a:ext cx="4959985" cy="268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Nárast </a:t>
            </a: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udržateľnej </a:t>
            </a: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stravy...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Udržateľné stravovanie je také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, ktoré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Verdana"/>
              <a:buChar char="□"/>
              <a:tabLst>
                <a:tab pos="29972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Ochrana biodiverzity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ekosystémov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05"/>
              </a:spcBef>
              <a:buFont typeface="Verdana"/>
              <a:buChar char="□"/>
              <a:tabLst>
                <a:tab pos="29972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kultúrne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prijateľné</a:t>
            </a:r>
            <a:endParaRPr sz="2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10"/>
              </a:spcBef>
              <a:buFont typeface="Verdana"/>
              <a:buChar char="□"/>
              <a:tabLst>
                <a:tab pos="29972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ľahko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dostupné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cenovo výhodné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5805" y="571501"/>
            <a:ext cx="9443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C6A39"/>
                </a:solidFill>
              </a:rPr>
              <a:t>Stať sa </a:t>
            </a:r>
            <a:r>
              <a:rPr spc="-15" dirty="0">
                <a:solidFill>
                  <a:srgbClr val="6C6A39"/>
                </a:solidFill>
              </a:rPr>
              <a:t>etickejšími </a:t>
            </a:r>
            <a:r>
              <a:rPr spc="-5" dirty="0">
                <a:solidFill>
                  <a:srgbClr val="6C6A39"/>
                </a:solidFill>
              </a:rPr>
              <a:t>a uvedomovať</a:t>
            </a:r>
            <a:r>
              <a:rPr spc="-15" dirty="0">
                <a:solidFill>
                  <a:srgbClr val="6C6A39"/>
                </a:solidFill>
              </a:rPr>
              <a:t> si </a:t>
            </a:r>
            <a:r>
              <a:rPr dirty="0">
                <a:solidFill>
                  <a:srgbClr val="6C6A39"/>
                </a:solidFill>
              </a:rPr>
              <a:t>svoj vplyv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6415" y="4307758"/>
            <a:ext cx="5134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0330" algn="l"/>
                <a:tab pos="2854325" algn="l"/>
                <a:tab pos="3956685" algn="l"/>
                <a:tab pos="4655820" algn="l"/>
              </a:tabLst>
            </a:pPr>
            <a:r>
              <a:rPr sz="2400" spc="-10" dirty="0">
                <a:solidFill>
                  <a:srgbClr val="5F210F"/>
                </a:solidFill>
                <a:latin typeface="Verdana"/>
                <a:cs typeface="Verdana"/>
              </a:rPr>
              <a:t>□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dodávať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výživné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zdravé, bezpečné 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415" y="4547026"/>
            <a:ext cx="5116830" cy="13925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80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dostatok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24600"/>
              </a:lnSpc>
            </a:pPr>
            <a:r>
              <a:rPr sz="2400" spc="-10" dirty="0">
                <a:solidFill>
                  <a:srgbClr val="5F210F"/>
                </a:solidFill>
                <a:latin typeface="Verdana"/>
                <a:cs typeface="Verdana"/>
              </a:rPr>
              <a:t>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Optimalizácia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prírodných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ľudských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zdrojov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7"/>
              </a:rPr>
              <a:t>Zdroj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6574" y="2057710"/>
            <a:ext cx="6363970" cy="3279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2069" marR="44450" indent="-1905" algn="ctr">
              <a:lnSpc>
                <a:spcPts val="2590"/>
              </a:lnSpc>
              <a:spcBef>
                <a:spcPts val="425"/>
              </a:spcBef>
            </a:pPr>
            <a:r>
              <a:rPr sz="2400" spc="-45" dirty="0">
                <a:solidFill>
                  <a:srgbClr val="5F210F"/>
                </a:solidFill>
                <a:latin typeface="Calibri"/>
                <a:cs typeface="Calibri"/>
              </a:rPr>
              <a:t>Áno,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plastové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obaly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niekedy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udržanie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kvality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zabránenie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plytvaniu potravinami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prispievanie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bezpečnosti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však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balené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pohodlie zákazníkov.</a:t>
            </a:r>
            <a:endParaRPr sz="2400">
              <a:latin typeface="Calibri"/>
              <a:cs typeface="Calibri"/>
            </a:endParaRPr>
          </a:p>
          <a:p>
            <a:pPr marL="128270" marR="123189" algn="ctr">
              <a:lnSpc>
                <a:spcPts val="2590"/>
              </a:lnSpc>
              <a:spcBef>
                <a:spcPts val="101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Prechod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menej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balené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našej konzumnej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spoločnosti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veľkým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trendom,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zároveň aj zdravšou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alternatívou.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ts val="2590"/>
              </a:lnSpc>
              <a:spcBef>
                <a:spcPts val="1005"/>
              </a:spcBef>
              <a:tabLst>
                <a:tab pos="367284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TREND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ZODPOVEDAŤ.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minimálne riešenie balenia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 produkty?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5286" y="264787"/>
            <a:ext cx="6585584" cy="981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indent="432434">
              <a:lnSpc>
                <a:spcPts val="3560"/>
              </a:lnSpc>
              <a:spcBef>
                <a:spcPts val="550"/>
              </a:spcBef>
            </a:pPr>
            <a:r>
              <a:rPr sz="3300" spc="-5" dirty="0">
                <a:solidFill>
                  <a:srgbClr val="A13A22"/>
                </a:solidFill>
              </a:rPr>
              <a:t>3. </a:t>
            </a:r>
            <a:r>
              <a:rPr sz="3300" dirty="0">
                <a:solidFill>
                  <a:srgbClr val="A13A22"/>
                </a:solidFill>
              </a:rPr>
              <a:t>Spoločenská </a:t>
            </a:r>
            <a:r>
              <a:rPr sz="3300" spc="-5" dirty="0">
                <a:solidFill>
                  <a:srgbClr val="A13A22"/>
                </a:solidFill>
              </a:rPr>
              <a:t>zodpovednosť: </a:t>
            </a:r>
            <a:r>
              <a:rPr sz="3300" spc="-15" dirty="0">
                <a:solidFill>
                  <a:srgbClr val="A13A22"/>
                </a:solidFill>
              </a:rPr>
              <a:t>Predchádzanie </a:t>
            </a:r>
            <a:r>
              <a:rPr sz="3300" spc="-5" dirty="0">
                <a:solidFill>
                  <a:srgbClr val="A13A22"/>
                </a:solidFill>
              </a:rPr>
              <a:t>zbytočným </a:t>
            </a:r>
            <a:r>
              <a:rPr sz="3300" spc="-15" dirty="0">
                <a:solidFill>
                  <a:srgbClr val="A13A22"/>
                </a:solidFill>
              </a:rPr>
              <a:t>obalom </a:t>
            </a:r>
            <a:r>
              <a:rPr sz="3300" dirty="0">
                <a:solidFill>
                  <a:srgbClr val="A13A22"/>
                </a:solidFill>
              </a:rPr>
              <a:t>a </a:t>
            </a:r>
            <a:r>
              <a:rPr sz="3300" spc="-40" dirty="0">
                <a:solidFill>
                  <a:srgbClr val="A13A22"/>
                </a:solidFill>
              </a:rPr>
              <a:t>plytvaniu </a:t>
            </a:r>
            <a:r>
              <a:rPr sz="3300" spc="-10" dirty="0">
                <a:solidFill>
                  <a:srgbClr val="A13A22"/>
                </a:solidFill>
              </a:rPr>
              <a:t>potravinami</a:t>
            </a:r>
            <a:endParaRPr sz="33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9583" y="696686"/>
            <a:ext cx="4852403" cy="6095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74841" y="1495411"/>
            <a:ext cx="6811645" cy="457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Spotrebitelia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súčasnosti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 uvedomujú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dilemu týkajúcu 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obalov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nákupe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potravín,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predávajú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predbežných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obaloch, si uvedomujú,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bolo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lepšie,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zjednodušilo,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tak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že by 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potraviny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obstarávali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nakupovali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priamo 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zdroja.</a:t>
            </a:r>
            <a:endParaRPr sz="2400">
              <a:latin typeface="Calibri"/>
              <a:cs typeface="Calibri"/>
            </a:endParaRPr>
          </a:p>
          <a:p>
            <a:pPr marL="12700" marR="195580">
              <a:lnSpc>
                <a:spcPct val="110000"/>
              </a:lnSpc>
              <a:spcBef>
                <a:spcPts val="994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Ľudia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uvedomujú,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miestne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zdroje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že prechodom na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lokálne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zdroje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sa správajú sociálne zodpovednejšie.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niekedy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nedá vyhnúť nákupu balených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snažia 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teraz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urobiť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najšetrnejšiu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voľbu 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životnému prostrediu tým, 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kupujú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klimaticky neutrálne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kompostovateľné obaly.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64133" y="240377"/>
            <a:ext cx="564832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22935" marR="5715" indent="-610870">
              <a:lnSpc>
                <a:spcPts val="3890"/>
              </a:lnSpc>
              <a:spcBef>
                <a:spcPts val="585"/>
              </a:spcBef>
            </a:pPr>
            <a:r>
              <a:rPr b="0" spc="-5" dirty="0">
                <a:solidFill>
                  <a:srgbClr val="A13A22"/>
                </a:solidFill>
                <a:latin typeface="Calibri"/>
                <a:cs typeface="Calibri"/>
              </a:rPr>
              <a:t>Spoločenská </a:t>
            </a:r>
            <a:r>
              <a:rPr b="0" spc="-10" dirty="0">
                <a:solidFill>
                  <a:srgbClr val="A13A22"/>
                </a:solidFill>
                <a:latin typeface="Calibri"/>
                <a:cs typeface="Calibri"/>
              </a:rPr>
              <a:t>zodpovednosť: </a:t>
            </a:r>
            <a:r>
              <a:rPr spc="-20" dirty="0">
                <a:solidFill>
                  <a:srgbClr val="A13A22"/>
                </a:solidFill>
              </a:rPr>
              <a:t>Vyhýbanie sa </a:t>
            </a:r>
            <a:r>
              <a:rPr dirty="0">
                <a:solidFill>
                  <a:srgbClr val="A13A22"/>
                </a:solidFill>
              </a:rPr>
              <a:t>zbytočným </a:t>
            </a:r>
            <a:r>
              <a:rPr spc="-15" dirty="0">
                <a:solidFill>
                  <a:srgbClr val="A13A22"/>
                </a:solidFill>
              </a:rPr>
              <a:t>obalom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5694" y="2407595"/>
              <a:ext cx="601980" cy="528955"/>
            </a:xfrm>
            <a:custGeom>
              <a:avLst/>
              <a:gdLst/>
              <a:ahLst/>
              <a:cxnLst/>
              <a:rect l="l" t="t" r="r" b="b"/>
              <a:pathLst>
                <a:path w="601980" h="528955">
                  <a:moveTo>
                    <a:pt x="574023" y="528497"/>
                  </a:moveTo>
                  <a:lnTo>
                    <a:pt x="22839" y="528497"/>
                  </a:lnTo>
                  <a:lnTo>
                    <a:pt x="18017" y="527211"/>
                  </a:lnTo>
                  <a:lnTo>
                    <a:pt x="13769" y="524769"/>
                  </a:lnTo>
                  <a:lnTo>
                    <a:pt x="5445" y="517459"/>
                  </a:lnTo>
                  <a:lnTo>
                    <a:pt x="745" y="507874"/>
                  </a:lnTo>
                  <a:lnTo>
                    <a:pt x="0" y="497235"/>
                  </a:lnTo>
                  <a:lnTo>
                    <a:pt x="3538" y="486764"/>
                  </a:lnTo>
                  <a:lnTo>
                    <a:pt x="279088" y="9500"/>
                  </a:lnTo>
                  <a:lnTo>
                    <a:pt x="282659" y="5945"/>
                  </a:lnTo>
                  <a:lnTo>
                    <a:pt x="286964" y="3490"/>
                  </a:lnTo>
                  <a:lnTo>
                    <a:pt x="297496" y="0"/>
                  </a:lnTo>
                  <a:lnTo>
                    <a:pt x="308184" y="773"/>
                  </a:lnTo>
                  <a:lnTo>
                    <a:pt x="317799" y="5479"/>
                  </a:lnTo>
                  <a:lnTo>
                    <a:pt x="325050" y="13708"/>
                  </a:lnTo>
                  <a:lnTo>
                    <a:pt x="298424" y="13708"/>
                  </a:lnTo>
                  <a:lnTo>
                    <a:pt x="296027" y="14362"/>
                  </a:lnTo>
                  <a:lnTo>
                    <a:pt x="14432" y="495827"/>
                  </a:lnTo>
                  <a:lnTo>
                    <a:pt x="13769" y="508333"/>
                  </a:lnTo>
                  <a:lnTo>
                    <a:pt x="20009" y="514572"/>
                  </a:lnTo>
                  <a:lnTo>
                    <a:pt x="597659" y="514586"/>
                  </a:lnTo>
                  <a:lnTo>
                    <a:pt x="593778" y="520329"/>
                  </a:lnTo>
                  <a:lnTo>
                    <a:pt x="584900" y="526301"/>
                  </a:lnTo>
                  <a:lnTo>
                    <a:pt x="574023" y="528497"/>
                  </a:lnTo>
                  <a:close/>
                </a:path>
                <a:path w="601980" h="528955">
                  <a:moveTo>
                    <a:pt x="597659" y="514586"/>
                  </a:moveTo>
                  <a:lnTo>
                    <a:pt x="574023" y="514586"/>
                  </a:lnTo>
                  <a:lnTo>
                    <a:pt x="576494" y="514572"/>
                  </a:lnTo>
                  <a:lnTo>
                    <a:pt x="578865" y="513939"/>
                  </a:lnTo>
                  <a:lnTo>
                    <a:pt x="587663" y="508883"/>
                  </a:lnTo>
                  <a:lnTo>
                    <a:pt x="589955" y="500376"/>
                  </a:lnTo>
                  <a:lnTo>
                    <a:pt x="310506" y="16407"/>
                  </a:lnTo>
                  <a:lnTo>
                    <a:pt x="305887" y="13729"/>
                  </a:lnTo>
                  <a:lnTo>
                    <a:pt x="298424" y="13708"/>
                  </a:lnTo>
                  <a:lnTo>
                    <a:pt x="325050" y="13708"/>
                  </a:lnTo>
                  <a:lnTo>
                    <a:pt x="600646" y="490986"/>
                  </a:lnTo>
                  <a:lnTo>
                    <a:pt x="601939" y="495771"/>
                  </a:lnTo>
                  <a:lnTo>
                    <a:pt x="601946" y="500647"/>
                  </a:lnTo>
                  <a:lnTo>
                    <a:pt x="599759" y="511479"/>
                  </a:lnTo>
                  <a:lnTo>
                    <a:pt x="597659" y="5145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771" y="2631578"/>
              <a:ext cx="237585" cy="2210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4162" y="2330957"/>
              <a:ext cx="678180" cy="675640"/>
            </a:xfrm>
            <a:custGeom>
              <a:avLst/>
              <a:gdLst/>
              <a:ahLst/>
              <a:cxnLst/>
              <a:rect l="l" t="t" r="r" b="b"/>
              <a:pathLst>
                <a:path w="678180" h="675639">
                  <a:moveTo>
                    <a:pt x="0" y="0"/>
                  </a:moveTo>
                  <a:lnTo>
                    <a:pt x="678180" y="0"/>
                  </a:lnTo>
                  <a:lnTo>
                    <a:pt x="678180" y="675132"/>
                  </a:lnTo>
                  <a:lnTo>
                    <a:pt x="0" y="67513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7771" y="3881646"/>
              <a:ext cx="238125" cy="570865"/>
            </a:xfrm>
            <a:custGeom>
              <a:avLst/>
              <a:gdLst/>
              <a:ahLst/>
              <a:cxnLst/>
              <a:rect l="l" t="t" r="r" b="b"/>
              <a:pathLst>
                <a:path w="238125" h="570864">
                  <a:moveTo>
                    <a:pt x="188670" y="570357"/>
                  </a:moveTo>
                  <a:lnTo>
                    <a:pt x="48914" y="570357"/>
                  </a:lnTo>
                  <a:lnTo>
                    <a:pt x="29884" y="566517"/>
                  </a:lnTo>
                  <a:lnTo>
                    <a:pt x="14342" y="556081"/>
                  </a:lnTo>
                  <a:lnTo>
                    <a:pt x="3857" y="540610"/>
                  </a:lnTo>
                  <a:lnTo>
                    <a:pt x="0" y="521668"/>
                  </a:lnTo>
                  <a:lnTo>
                    <a:pt x="0" y="441679"/>
                  </a:lnTo>
                  <a:lnTo>
                    <a:pt x="1122" y="432531"/>
                  </a:lnTo>
                  <a:lnTo>
                    <a:pt x="4354" y="424031"/>
                  </a:lnTo>
                  <a:lnTo>
                    <a:pt x="9511" y="416529"/>
                  </a:lnTo>
                  <a:lnTo>
                    <a:pt x="16407" y="410379"/>
                  </a:lnTo>
                  <a:lnTo>
                    <a:pt x="9511" y="404228"/>
                  </a:lnTo>
                  <a:lnTo>
                    <a:pt x="4354" y="396727"/>
                  </a:lnTo>
                  <a:lnTo>
                    <a:pt x="1122" y="388226"/>
                  </a:lnTo>
                  <a:lnTo>
                    <a:pt x="0" y="379079"/>
                  </a:lnTo>
                  <a:lnTo>
                    <a:pt x="0" y="372123"/>
                  </a:lnTo>
                  <a:lnTo>
                    <a:pt x="1122" y="362976"/>
                  </a:lnTo>
                  <a:lnTo>
                    <a:pt x="4354" y="354475"/>
                  </a:lnTo>
                  <a:lnTo>
                    <a:pt x="9511" y="346973"/>
                  </a:lnTo>
                  <a:lnTo>
                    <a:pt x="16407" y="340823"/>
                  </a:lnTo>
                  <a:lnTo>
                    <a:pt x="9511" y="334673"/>
                  </a:lnTo>
                  <a:lnTo>
                    <a:pt x="4354" y="327171"/>
                  </a:lnTo>
                  <a:lnTo>
                    <a:pt x="1122" y="318670"/>
                  </a:lnTo>
                  <a:lnTo>
                    <a:pt x="0" y="309523"/>
                  </a:lnTo>
                  <a:lnTo>
                    <a:pt x="0" y="302567"/>
                  </a:lnTo>
                  <a:lnTo>
                    <a:pt x="1122" y="293420"/>
                  </a:lnTo>
                  <a:lnTo>
                    <a:pt x="4354" y="284919"/>
                  </a:lnTo>
                  <a:lnTo>
                    <a:pt x="9511" y="277418"/>
                  </a:lnTo>
                  <a:lnTo>
                    <a:pt x="16407" y="271267"/>
                  </a:lnTo>
                  <a:lnTo>
                    <a:pt x="9511" y="265117"/>
                  </a:lnTo>
                  <a:lnTo>
                    <a:pt x="4354" y="257615"/>
                  </a:lnTo>
                  <a:lnTo>
                    <a:pt x="1122" y="249115"/>
                  </a:lnTo>
                  <a:lnTo>
                    <a:pt x="0" y="239967"/>
                  </a:lnTo>
                  <a:lnTo>
                    <a:pt x="0" y="220158"/>
                  </a:lnTo>
                  <a:lnTo>
                    <a:pt x="69878" y="67914"/>
                  </a:lnTo>
                  <a:lnTo>
                    <a:pt x="69878" y="6225"/>
                  </a:lnTo>
                  <a:lnTo>
                    <a:pt x="76132" y="0"/>
                  </a:lnTo>
                  <a:lnTo>
                    <a:pt x="161453" y="0"/>
                  </a:lnTo>
                  <a:lnTo>
                    <a:pt x="167707" y="6225"/>
                  </a:lnTo>
                  <a:lnTo>
                    <a:pt x="167707" y="13911"/>
                  </a:lnTo>
                  <a:lnTo>
                    <a:pt x="83853" y="13911"/>
                  </a:lnTo>
                  <a:lnTo>
                    <a:pt x="83853" y="62600"/>
                  </a:lnTo>
                  <a:lnTo>
                    <a:pt x="167707" y="62600"/>
                  </a:lnTo>
                  <a:lnTo>
                    <a:pt x="167707" y="67914"/>
                  </a:lnTo>
                  <a:lnTo>
                    <a:pt x="172025" y="76511"/>
                  </a:lnTo>
                  <a:lnTo>
                    <a:pt x="81184" y="76511"/>
                  </a:lnTo>
                  <a:lnTo>
                    <a:pt x="15498" y="207290"/>
                  </a:lnTo>
                  <a:lnTo>
                    <a:pt x="13982" y="213682"/>
                  </a:lnTo>
                  <a:lnTo>
                    <a:pt x="13975" y="239967"/>
                  </a:lnTo>
                  <a:lnTo>
                    <a:pt x="15897" y="249443"/>
                  </a:lnTo>
                  <a:lnTo>
                    <a:pt x="21138" y="257181"/>
                  </a:lnTo>
                  <a:lnTo>
                    <a:pt x="28913" y="262398"/>
                  </a:lnTo>
                  <a:lnTo>
                    <a:pt x="38432" y="264312"/>
                  </a:lnTo>
                  <a:lnTo>
                    <a:pt x="62890" y="264312"/>
                  </a:lnTo>
                  <a:lnTo>
                    <a:pt x="62890" y="278223"/>
                  </a:lnTo>
                  <a:lnTo>
                    <a:pt x="38432" y="278223"/>
                  </a:lnTo>
                  <a:lnTo>
                    <a:pt x="28913" y="280136"/>
                  </a:lnTo>
                  <a:lnTo>
                    <a:pt x="21138" y="285353"/>
                  </a:lnTo>
                  <a:lnTo>
                    <a:pt x="15897" y="293091"/>
                  </a:lnTo>
                  <a:lnTo>
                    <a:pt x="13975" y="302567"/>
                  </a:lnTo>
                  <a:lnTo>
                    <a:pt x="13975" y="309523"/>
                  </a:lnTo>
                  <a:lnTo>
                    <a:pt x="15897" y="318999"/>
                  </a:lnTo>
                  <a:lnTo>
                    <a:pt x="21138" y="326737"/>
                  </a:lnTo>
                  <a:lnTo>
                    <a:pt x="28913" y="331954"/>
                  </a:lnTo>
                  <a:lnTo>
                    <a:pt x="38432" y="333867"/>
                  </a:lnTo>
                  <a:lnTo>
                    <a:pt x="62890" y="333867"/>
                  </a:lnTo>
                  <a:lnTo>
                    <a:pt x="62890" y="347779"/>
                  </a:lnTo>
                  <a:lnTo>
                    <a:pt x="38432" y="347779"/>
                  </a:lnTo>
                  <a:lnTo>
                    <a:pt x="28913" y="349692"/>
                  </a:lnTo>
                  <a:lnTo>
                    <a:pt x="21138" y="354909"/>
                  </a:lnTo>
                  <a:lnTo>
                    <a:pt x="15897" y="362647"/>
                  </a:lnTo>
                  <a:lnTo>
                    <a:pt x="13975" y="372123"/>
                  </a:lnTo>
                  <a:lnTo>
                    <a:pt x="13975" y="379079"/>
                  </a:lnTo>
                  <a:lnTo>
                    <a:pt x="15897" y="388555"/>
                  </a:lnTo>
                  <a:lnTo>
                    <a:pt x="21138" y="396293"/>
                  </a:lnTo>
                  <a:lnTo>
                    <a:pt x="28913" y="401510"/>
                  </a:lnTo>
                  <a:lnTo>
                    <a:pt x="38432" y="403423"/>
                  </a:lnTo>
                  <a:lnTo>
                    <a:pt x="62890" y="403423"/>
                  </a:lnTo>
                  <a:lnTo>
                    <a:pt x="62890" y="417334"/>
                  </a:lnTo>
                  <a:lnTo>
                    <a:pt x="38432" y="417334"/>
                  </a:lnTo>
                  <a:lnTo>
                    <a:pt x="28913" y="419248"/>
                  </a:lnTo>
                  <a:lnTo>
                    <a:pt x="21138" y="424465"/>
                  </a:lnTo>
                  <a:lnTo>
                    <a:pt x="15897" y="432203"/>
                  </a:lnTo>
                  <a:lnTo>
                    <a:pt x="13975" y="441679"/>
                  </a:lnTo>
                  <a:lnTo>
                    <a:pt x="13975" y="521668"/>
                  </a:lnTo>
                  <a:lnTo>
                    <a:pt x="16731" y="535198"/>
                  </a:lnTo>
                  <a:lnTo>
                    <a:pt x="24220" y="546248"/>
                  </a:lnTo>
                  <a:lnTo>
                    <a:pt x="35321" y="553703"/>
                  </a:lnTo>
                  <a:lnTo>
                    <a:pt x="48914" y="556446"/>
                  </a:lnTo>
                  <a:lnTo>
                    <a:pt x="222698" y="556446"/>
                  </a:lnTo>
                  <a:lnTo>
                    <a:pt x="207700" y="566517"/>
                  </a:lnTo>
                  <a:lnTo>
                    <a:pt x="188670" y="570357"/>
                  </a:lnTo>
                  <a:close/>
                </a:path>
                <a:path w="238125" h="570864">
                  <a:moveTo>
                    <a:pt x="167707" y="62600"/>
                  </a:moveTo>
                  <a:lnTo>
                    <a:pt x="153731" y="62600"/>
                  </a:lnTo>
                  <a:lnTo>
                    <a:pt x="153731" y="13911"/>
                  </a:lnTo>
                  <a:lnTo>
                    <a:pt x="167707" y="13911"/>
                  </a:lnTo>
                  <a:lnTo>
                    <a:pt x="167707" y="62600"/>
                  </a:lnTo>
                  <a:close/>
                </a:path>
                <a:path w="238125" h="570864">
                  <a:moveTo>
                    <a:pt x="222698" y="556446"/>
                  </a:moveTo>
                  <a:lnTo>
                    <a:pt x="188670" y="556446"/>
                  </a:lnTo>
                  <a:lnTo>
                    <a:pt x="202263" y="553703"/>
                  </a:lnTo>
                  <a:lnTo>
                    <a:pt x="213364" y="546248"/>
                  </a:lnTo>
                  <a:lnTo>
                    <a:pt x="220853" y="535198"/>
                  </a:lnTo>
                  <a:lnTo>
                    <a:pt x="223609" y="521668"/>
                  </a:lnTo>
                  <a:lnTo>
                    <a:pt x="223609" y="441679"/>
                  </a:lnTo>
                  <a:lnTo>
                    <a:pt x="221687" y="432203"/>
                  </a:lnTo>
                  <a:lnTo>
                    <a:pt x="216446" y="424465"/>
                  </a:lnTo>
                  <a:lnTo>
                    <a:pt x="208672" y="419248"/>
                  </a:lnTo>
                  <a:lnTo>
                    <a:pt x="199152" y="417334"/>
                  </a:lnTo>
                  <a:lnTo>
                    <a:pt x="174695" y="417334"/>
                  </a:lnTo>
                  <a:lnTo>
                    <a:pt x="174695" y="403423"/>
                  </a:lnTo>
                  <a:lnTo>
                    <a:pt x="199152" y="403423"/>
                  </a:lnTo>
                  <a:lnTo>
                    <a:pt x="208672" y="401510"/>
                  </a:lnTo>
                  <a:lnTo>
                    <a:pt x="216446" y="396293"/>
                  </a:lnTo>
                  <a:lnTo>
                    <a:pt x="221687" y="388555"/>
                  </a:lnTo>
                  <a:lnTo>
                    <a:pt x="223609" y="379079"/>
                  </a:lnTo>
                  <a:lnTo>
                    <a:pt x="223609" y="372123"/>
                  </a:lnTo>
                  <a:lnTo>
                    <a:pt x="221687" y="362647"/>
                  </a:lnTo>
                  <a:lnTo>
                    <a:pt x="216446" y="354909"/>
                  </a:lnTo>
                  <a:lnTo>
                    <a:pt x="208672" y="349692"/>
                  </a:lnTo>
                  <a:lnTo>
                    <a:pt x="199152" y="347779"/>
                  </a:lnTo>
                  <a:lnTo>
                    <a:pt x="174695" y="347779"/>
                  </a:lnTo>
                  <a:lnTo>
                    <a:pt x="174695" y="333867"/>
                  </a:lnTo>
                  <a:lnTo>
                    <a:pt x="199152" y="333867"/>
                  </a:lnTo>
                  <a:lnTo>
                    <a:pt x="208672" y="331954"/>
                  </a:lnTo>
                  <a:lnTo>
                    <a:pt x="216446" y="326737"/>
                  </a:lnTo>
                  <a:lnTo>
                    <a:pt x="221687" y="318999"/>
                  </a:lnTo>
                  <a:lnTo>
                    <a:pt x="223609" y="309523"/>
                  </a:lnTo>
                  <a:lnTo>
                    <a:pt x="223609" y="302567"/>
                  </a:lnTo>
                  <a:lnTo>
                    <a:pt x="221687" y="293091"/>
                  </a:lnTo>
                  <a:lnTo>
                    <a:pt x="216446" y="285353"/>
                  </a:lnTo>
                  <a:lnTo>
                    <a:pt x="208672" y="280136"/>
                  </a:lnTo>
                  <a:lnTo>
                    <a:pt x="199152" y="278223"/>
                  </a:lnTo>
                  <a:lnTo>
                    <a:pt x="174695" y="278223"/>
                  </a:lnTo>
                  <a:lnTo>
                    <a:pt x="174695" y="264312"/>
                  </a:lnTo>
                  <a:lnTo>
                    <a:pt x="199152" y="264312"/>
                  </a:lnTo>
                  <a:lnTo>
                    <a:pt x="208672" y="262398"/>
                  </a:lnTo>
                  <a:lnTo>
                    <a:pt x="216446" y="257181"/>
                  </a:lnTo>
                  <a:lnTo>
                    <a:pt x="221687" y="249443"/>
                  </a:lnTo>
                  <a:lnTo>
                    <a:pt x="223609" y="239967"/>
                  </a:lnTo>
                  <a:lnTo>
                    <a:pt x="223602" y="213682"/>
                  </a:lnTo>
                  <a:lnTo>
                    <a:pt x="222086" y="207290"/>
                  </a:lnTo>
                  <a:lnTo>
                    <a:pt x="156400" y="76511"/>
                  </a:lnTo>
                  <a:lnTo>
                    <a:pt x="172025" y="76511"/>
                  </a:lnTo>
                  <a:lnTo>
                    <a:pt x="231687" y="195277"/>
                  </a:lnTo>
                  <a:lnTo>
                    <a:pt x="237585" y="220158"/>
                  </a:lnTo>
                  <a:lnTo>
                    <a:pt x="237585" y="239967"/>
                  </a:lnTo>
                  <a:lnTo>
                    <a:pt x="236463" y="249115"/>
                  </a:lnTo>
                  <a:lnTo>
                    <a:pt x="233230" y="257615"/>
                  </a:lnTo>
                  <a:lnTo>
                    <a:pt x="228074" y="265117"/>
                  </a:lnTo>
                  <a:lnTo>
                    <a:pt x="221177" y="271267"/>
                  </a:lnTo>
                  <a:lnTo>
                    <a:pt x="228074" y="277418"/>
                  </a:lnTo>
                  <a:lnTo>
                    <a:pt x="233230" y="284919"/>
                  </a:lnTo>
                  <a:lnTo>
                    <a:pt x="236463" y="293420"/>
                  </a:lnTo>
                  <a:lnTo>
                    <a:pt x="237585" y="302567"/>
                  </a:lnTo>
                  <a:lnTo>
                    <a:pt x="237585" y="309523"/>
                  </a:lnTo>
                  <a:lnTo>
                    <a:pt x="236463" y="318670"/>
                  </a:lnTo>
                  <a:lnTo>
                    <a:pt x="233230" y="327171"/>
                  </a:lnTo>
                  <a:lnTo>
                    <a:pt x="228074" y="334673"/>
                  </a:lnTo>
                  <a:lnTo>
                    <a:pt x="221177" y="340823"/>
                  </a:lnTo>
                  <a:lnTo>
                    <a:pt x="228074" y="346973"/>
                  </a:lnTo>
                  <a:lnTo>
                    <a:pt x="233230" y="354475"/>
                  </a:lnTo>
                  <a:lnTo>
                    <a:pt x="236463" y="362976"/>
                  </a:lnTo>
                  <a:lnTo>
                    <a:pt x="237585" y="372123"/>
                  </a:lnTo>
                  <a:lnTo>
                    <a:pt x="237585" y="379079"/>
                  </a:lnTo>
                  <a:lnTo>
                    <a:pt x="236463" y="388226"/>
                  </a:lnTo>
                  <a:lnTo>
                    <a:pt x="233230" y="396727"/>
                  </a:lnTo>
                  <a:lnTo>
                    <a:pt x="228074" y="404228"/>
                  </a:lnTo>
                  <a:lnTo>
                    <a:pt x="221177" y="410379"/>
                  </a:lnTo>
                  <a:lnTo>
                    <a:pt x="228074" y="416529"/>
                  </a:lnTo>
                  <a:lnTo>
                    <a:pt x="233230" y="424031"/>
                  </a:lnTo>
                  <a:lnTo>
                    <a:pt x="236463" y="432531"/>
                  </a:lnTo>
                  <a:lnTo>
                    <a:pt x="237585" y="441679"/>
                  </a:lnTo>
                  <a:lnTo>
                    <a:pt x="237585" y="521668"/>
                  </a:lnTo>
                  <a:lnTo>
                    <a:pt x="233727" y="540610"/>
                  </a:lnTo>
                  <a:lnTo>
                    <a:pt x="223242" y="556081"/>
                  </a:lnTo>
                  <a:lnTo>
                    <a:pt x="222698" y="5564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4162" y="3826001"/>
              <a:ext cx="678180" cy="675640"/>
            </a:xfrm>
            <a:custGeom>
              <a:avLst/>
              <a:gdLst/>
              <a:ahLst/>
              <a:cxnLst/>
              <a:rect l="l" t="t" r="r" b="b"/>
              <a:pathLst>
                <a:path w="678180" h="675639">
                  <a:moveTo>
                    <a:pt x="0" y="0"/>
                  </a:moveTo>
                  <a:lnTo>
                    <a:pt x="678180" y="0"/>
                  </a:lnTo>
                  <a:lnTo>
                    <a:pt x="678180" y="675132"/>
                  </a:lnTo>
                  <a:lnTo>
                    <a:pt x="0" y="67513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96" y="5400547"/>
              <a:ext cx="518795" cy="509270"/>
            </a:xfrm>
            <a:custGeom>
              <a:avLst/>
              <a:gdLst/>
              <a:ahLst/>
              <a:cxnLst/>
              <a:rect l="l" t="t" r="r" b="b"/>
              <a:pathLst>
                <a:path w="518794" h="509270">
                  <a:moveTo>
                    <a:pt x="418325" y="303123"/>
                  </a:moveTo>
                  <a:lnTo>
                    <a:pt x="415201" y="300012"/>
                  </a:lnTo>
                  <a:lnTo>
                    <a:pt x="404380" y="300012"/>
                  </a:lnTo>
                  <a:lnTo>
                    <a:pt x="404380" y="313918"/>
                  </a:lnTo>
                  <a:lnTo>
                    <a:pt x="404152" y="494766"/>
                  </a:lnTo>
                  <a:lnTo>
                    <a:pt x="216141" y="494766"/>
                  </a:lnTo>
                  <a:lnTo>
                    <a:pt x="216141" y="443712"/>
                  </a:lnTo>
                  <a:lnTo>
                    <a:pt x="223786" y="447268"/>
                  </a:lnTo>
                  <a:lnTo>
                    <a:pt x="231914" y="449275"/>
                  </a:lnTo>
                  <a:lnTo>
                    <a:pt x="240258" y="449707"/>
                  </a:lnTo>
                  <a:lnTo>
                    <a:pt x="248627" y="448513"/>
                  </a:lnTo>
                  <a:lnTo>
                    <a:pt x="250063" y="448335"/>
                  </a:lnTo>
                  <a:lnTo>
                    <a:pt x="251485" y="447941"/>
                  </a:lnTo>
                  <a:lnTo>
                    <a:pt x="252806" y="447344"/>
                  </a:lnTo>
                  <a:lnTo>
                    <a:pt x="254546" y="446646"/>
                  </a:lnTo>
                  <a:lnTo>
                    <a:pt x="259702" y="443712"/>
                  </a:lnTo>
                  <a:lnTo>
                    <a:pt x="270306" y="437667"/>
                  </a:lnTo>
                  <a:lnTo>
                    <a:pt x="271716" y="435838"/>
                  </a:lnTo>
                  <a:lnTo>
                    <a:pt x="281012" y="423849"/>
                  </a:lnTo>
                  <a:lnTo>
                    <a:pt x="285750" y="407022"/>
                  </a:lnTo>
                  <a:lnTo>
                    <a:pt x="283578" y="389039"/>
                  </a:lnTo>
                  <a:lnTo>
                    <a:pt x="274586" y="373341"/>
                  </a:lnTo>
                  <a:lnTo>
                    <a:pt x="272732" y="371919"/>
                  </a:lnTo>
                  <a:lnTo>
                    <a:pt x="272732" y="404761"/>
                  </a:lnTo>
                  <a:lnTo>
                    <a:pt x="269773" y="416547"/>
                  </a:lnTo>
                  <a:lnTo>
                    <a:pt x="262610" y="426351"/>
                  </a:lnTo>
                  <a:lnTo>
                    <a:pt x="251841" y="432904"/>
                  </a:lnTo>
                  <a:lnTo>
                    <a:pt x="250494" y="433362"/>
                  </a:lnTo>
                  <a:lnTo>
                    <a:pt x="249809" y="433565"/>
                  </a:lnTo>
                  <a:lnTo>
                    <a:pt x="249237" y="433793"/>
                  </a:lnTo>
                  <a:lnTo>
                    <a:pt x="248640" y="433984"/>
                  </a:lnTo>
                  <a:lnTo>
                    <a:pt x="248056" y="434213"/>
                  </a:lnTo>
                  <a:lnTo>
                    <a:pt x="247446" y="434492"/>
                  </a:lnTo>
                  <a:lnTo>
                    <a:pt x="246951" y="434682"/>
                  </a:lnTo>
                  <a:lnTo>
                    <a:pt x="246545" y="434721"/>
                  </a:lnTo>
                  <a:lnTo>
                    <a:pt x="246138" y="434797"/>
                  </a:lnTo>
                  <a:lnTo>
                    <a:pt x="245745" y="434898"/>
                  </a:lnTo>
                  <a:lnTo>
                    <a:pt x="238290" y="435838"/>
                  </a:lnTo>
                  <a:lnTo>
                    <a:pt x="230936" y="434924"/>
                  </a:lnTo>
                  <a:lnTo>
                    <a:pt x="224053" y="432206"/>
                  </a:lnTo>
                  <a:lnTo>
                    <a:pt x="217982" y="427799"/>
                  </a:lnTo>
                  <a:lnTo>
                    <a:pt x="217004" y="426808"/>
                  </a:lnTo>
                  <a:lnTo>
                    <a:pt x="215315" y="425234"/>
                  </a:lnTo>
                  <a:lnTo>
                    <a:pt x="214934" y="424840"/>
                  </a:lnTo>
                  <a:lnTo>
                    <a:pt x="213626" y="422960"/>
                  </a:lnTo>
                  <a:lnTo>
                    <a:pt x="211467" y="421830"/>
                  </a:lnTo>
                  <a:lnTo>
                    <a:pt x="205320" y="421830"/>
                  </a:lnTo>
                  <a:lnTo>
                    <a:pt x="202298" y="424840"/>
                  </a:lnTo>
                  <a:lnTo>
                    <a:pt x="202196" y="494766"/>
                  </a:lnTo>
                  <a:lnTo>
                    <a:pt x="13944" y="494766"/>
                  </a:lnTo>
                  <a:lnTo>
                    <a:pt x="13944" y="313918"/>
                  </a:lnTo>
                  <a:lnTo>
                    <a:pt x="67627" y="313918"/>
                  </a:lnTo>
                  <a:lnTo>
                    <a:pt x="63169" y="321005"/>
                  </a:lnTo>
                  <a:lnTo>
                    <a:pt x="60807" y="329209"/>
                  </a:lnTo>
                  <a:lnTo>
                    <a:pt x="74295" y="370039"/>
                  </a:lnTo>
                  <a:lnTo>
                    <a:pt x="106832" y="383476"/>
                  </a:lnTo>
                  <a:lnTo>
                    <a:pt x="124752" y="379869"/>
                  </a:lnTo>
                  <a:lnTo>
                    <a:pt x="139369" y="370039"/>
                  </a:lnTo>
                  <a:lnTo>
                    <a:pt x="139687" y="369570"/>
                  </a:lnTo>
                  <a:lnTo>
                    <a:pt x="149237" y="355447"/>
                  </a:lnTo>
                  <a:lnTo>
                    <a:pt x="152857" y="337578"/>
                  </a:lnTo>
                  <a:lnTo>
                    <a:pt x="152869" y="329209"/>
                  </a:lnTo>
                  <a:lnTo>
                    <a:pt x="150507" y="321005"/>
                  </a:lnTo>
                  <a:lnTo>
                    <a:pt x="146050" y="313918"/>
                  </a:lnTo>
                  <a:lnTo>
                    <a:pt x="202196" y="313918"/>
                  </a:lnTo>
                  <a:lnTo>
                    <a:pt x="202196" y="384352"/>
                  </a:lnTo>
                  <a:lnTo>
                    <a:pt x="205308" y="387477"/>
                  </a:lnTo>
                  <a:lnTo>
                    <a:pt x="211404" y="387477"/>
                  </a:lnTo>
                  <a:lnTo>
                    <a:pt x="213499" y="386410"/>
                  </a:lnTo>
                  <a:lnTo>
                    <a:pt x="218605" y="379298"/>
                  </a:lnTo>
                  <a:lnTo>
                    <a:pt x="223989" y="375361"/>
                  </a:lnTo>
                  <a:lnTo>
                    <a:pt x="230200" y="373341"/>
                  </a:lnTo>
                  <a:lnTo>
                    <a:pt x="242658" y="371487"/>
                  </a:lnTo>
                  <a:lnTo>
                    <a:pt x="254469" y="374434"/>
                  </a:lnTo>
                  <a:lnTo>
                    <a:pt x="264312" y="381584"/>
                  </a:lnTo>
                  <a:lnTo>
                    <a:pt x="270865" y="392328"/>
                  </a:lnTo>
                  <a:lnTo>
                    <a:pt x="272732" y="404761"/>
                  </a:lnTo>
                  <a:lnTo>
                    <a:pt x="272732" y="371919"/>
                  </a:lnTo>
                  <a:lnTo>
                    <a:pt x="272186" y="371487"/>
                  </a:lnTo>
                  <a:lnTo>
                    <a:pt x="263220" y="364566"/>
                  </a:lnTo>
                  <a:lnTo>
                    <a:pt x="260718" y="362635"/>
                  </a:lnTo>
                  <a:lnTo>
                    <a:pt x="243852" y="357911"/>
                  </a:lnTo>
                  <a:lnTo>
                    <a:pt x="225831" y="360083"/>
                  </a:lnTo>
                  <a:lnTo>
                    <a:pt x="222465" y="361200"/>
                  </a:lnTo>
                  <a:lnTo>
                    <a:pt x="219227" y="362699"/>
                  </a:lnTo>
                  <a:lnTo>
                    <a:pt x="216192" y="364566"/>
                  </a:lnTo>
                  <a:lnTo>
                    <a:pt x="216192" y="313918"/>
                  </a:lnTo>
                  <a:lnTo>
                    <a:pt x="296684" y="313918"/>
                  </a:lnTo>
                  <a:lnTo>
                    <a:pt x="299808" y="310807"/>
                  </a:lnTo>
                  <a:lnTo>
                    <a:pt x="299808" y="304774"/>
                  </a:lnTo>
                  <a:lnTo>
                    <a:pt x="298767" y="302717"/>
                  </a:lnTo>
                  <a:lnTo>
                    <a:pt x="297014" y="301409"/>
                  </a:lnTo>
                  <a:lnTo>
                    <a:pt x="289648" y="293154"/>
                  </a:lnTo>
                  <a:lnTo>
                    <a:pt x="286143" y="283083"/>
                  </a:lnTo>
                  <a:lnTo>
                    <a:pt x="286677" y="272427"/>
                  </a:lnTo>
                  <a:lnTo>
                    <a:pt x="291439" y="262458"/>
                  </a:lnTo>
                  <a:lnTo>
                    <a:pt x="299707" y="255104"/>
                  </a:lnTo>
                  <a:lnTo>
                    <a:pt x="309803" y="251599"/>
                  </a:lnTo>
                  <a:lnTo>
                    <a:pt x="320484" y="252145"/>
                  </a:lnTo>
                  <a:lnTo>
                    <a:pt x="330479" y="256882"/>
                  </a:lnTo>
                  <a:lnTo>
                    <a:pt x="337845" y="265137"/>
                  </a:lnTo>
                  <a:lnTo>
                    <a:pt x="341350" y="275209"/>
                  </a:lnTo>
                  <a:lnTo>
                    <a:pt x="340817" y="285864"/>
                  </a:lnTo>
                  <a:lnTo>
                    <a:pt x="336054" y="295833"/>
                  </a:lnTo>
                  <a:lnTo>
                    <a:pt x="334479" y="297942"/>
                  </a:lnTo>
                  <a:lnTo>
                    <a:pt x="332600" y="299821"/>
                  </a:lnTo>
                  <a:lnTo>
                    <a:pt x="327406" y="303707"/>
                  </a:lnTo>
                  <a:lnTo>
                    <a:pt x="326783" y="308063"/>
                  </a:lnTo>
                  <a:lnTo>
                    <a:pt x="330403" y="312889"/>
                  </a:lnTo>
                  <a:lnTo>
                    <a:pt x="332473" y="313918"/>
                  </a:lnTo>
                  <a:lnTo>
                    <a:pt x="404380" y="313918"/>
                  </a:lnTo>
                  <a:lnTo>
                    <a:pt x="404380" y="300012"/>
                  </a:lnTo>
                  <a:lnTo>
                    <a:pt x="349948" y="300012"/>
                  </a:lnTo>
                  <a:lnTo>
                    <a:pt x="355269" y="284314"/>
                  </a:lnTo>
                  <a:lnTo>
                    <a:pt x="334708" y="242989"/>
                  </a:lnTo>
                  <a:lnTo>
                    <a:pt x="318973" y="237680"/>
                  </a:lnTo>
                  <a:lnTo>
                    <a:pt x="302983" y="238772"/>
                  </a:lnTo>
                  <a:lnTo>
                    <a:pt x="288556" y="245770"/>
                  </a:lnTo>
                  <a:lnTo>
                    <a:pt x="277545" y="258178"/>
                  </a:lnTo>
                  <a:lnTo>
                    <a:pt x="273329" y="268351"/>
                  </a:lnTo>
                  <a:lnTo>
                    <a:pt x="271919" y="279095"/>
                  </a:lnTo>
                  <a:lnTo>
                    <a:pt x="273329" y="289839"/>
                  </a:lnTo>
                  <a:lnTo>
                    <a:pt x="277545" y="300012"/>
                  </a:lnTo>
                  <a:lnTo>
                    <a:pt x="216141" y="300012"/>
                  </a:lnTo>
                  <a:lnTo>
                    <a:pt x="216141" y="248348"/>
                  </a:lnTo>
                  <a:lnTo>
                    <a:pt x="216141" y="240931"/>
                  </a:lnTo>
                  <a:lnTo>
                    <a:pt x="216141" y="228904"/>
                  </a:lnTo>
                  <a:lnTo>
                    <a:pt x="213017" y="225793"/>
                  </a:lnTo>
                  <a:lnTo>
                    <a:pt x="206971" y="225793"/>
                  </a:lnTo>
                  <a:lnTo>
                    <a:pt x="204901" y="226822"/>
                  </a:lnTo>
                  <a:lnTo>
                    <a:pt x="203593" y="228574"/>
                  </a:lnTo>
                  <a:lnTo>
                    <a:pt x="194183" y="236943"/>
                  </a:lnTo>
                  <a:lnTo>
                    <a:pt x="182676" y="240931"/>
                  </a:lnTo>
                  <a:lnTo>
                    <a:pt x="170522" y="240322"/>
                  </a:lnTo>
                  <a:lnTo>
                    <a:pt x="159131" y="234911"/>
                  </a:lnTo>
                  <a:lnTo>
                    <a:pt x="150736" y="225526"/>
                  </a:lnTo>
                  <a:lnTo>
                    <a:pt x="146735" y="214058"/>
                  </a:lnTo>
                  <a:lnTo>
                    <a:pt x="147345" y="201917"/>
                  </a:lnTo>
                  <a:lnTo>
                    <a:pt x="152768" y="190563"/>
                  </a:lnTo>
                  <a:lnTo>
                    <a:pt x="162179" y="182181"/>
                  </a:lnTo>
                  <a:lnTo>
                    <a:pt x="173685" y="178206"/>
                  </a:lnTo>
                  <a:lnTo>
                    <a:pt x="185839" y="178816"/>
                  </a:lnTo>
                  <a:lnTo>
                    <a:pt x="197231" y="184213"/>
                  </a:lnTo>
                  <a:lnTo>
                    <a:pt x="199644" y="186016"/>
                  </a:lnTo>
                  <a:lnTo>
                    <a:pt x="201777" y="188150"/>
                  </a:lnTo>
                  <a:lnTo>
                    <a:pt x="205892" y="193636"/>
                  </a:lnTo>
                  <a:lnTo>
                    <a:pt x="210273" y="194259"/>
                  </a:lnTo>
                  <a:lnTo>
                    <a:pt x="215112" y="190639"/>
                  </a:lnTo>
                  <a:lnTo>
                    <a:pt x="216141" y="188582"/>
                  </a:lnTo>
                  <a:lnTo>
                    <a:pt x="216141" y="178206"/>
                  </a:lnTo>
                  <a:lnTo>
                    <a:pt x="216141" y="170815"/>
                  </a:lnTo>
                  <a:lnTo>
                    <a:pt x="216141" y="119164"/>
                  </a:lnTo>
                  <a:lnTo>
                    <a:pt x="216141" y="108369"/>
                  </a:lnTo>
                  <a:lnTo>
                    <a:pt x="213017" y="105257"/>
                  </a:lnTo>
                  <a:lnTo>
                    <a:pt x="202196" y="105257"/>
                  </a:lnTo>
                  <a:lnTo>
                    <a:pt x="202196" y="119164"/>
                  </a:lnTo>
                  <a:lnTo>
                    <a:pt x="202196" y="170815"/>
                  </a:lnTo>
                  <a:lnTo>
                    <a:pt x="185178" y="164528"/>
                  </a:lnTo>
                  <a:lnTo>
                    <a:pt x="167678" y="165201"/>
                  </a:lnTo>
                  <a:lnTo>
                    <a:pt x="151701" y="172377"/>
                  </a:lnTo>
                  <a:lnTo>
                    <a:pt x="139280" y="185585"/>
                  </a:lnTo>
                  <a:lnTo>
                    <a:pt x="132969" y="202552"/>
                  </a:lnTo>
                  <a:lnTo>
                    <a:pt x="133642" y="220014"/>
                  </a:lnTo>
                  <a:lnTo>
                    <a:pt x="140843" y="235953"/>
                  </a:lnTo>
                  <a:lnTo>
                    <a:pt x="154076" y="248348"/>
                  </a:lnTo>
                  <a:lnTo>
                    <a:pt x="165735" y="253466"/>
                  </a:lnTo>
                  <a:lnTo>
                    <a:pt x="178130" y="255181"/>
                  </a:lnTo>
                  <a:lnTo>
                    <a:pt x="190525" y="253466"/>
                  </a:lnTo>
                  <a:lnTo>
                    <a:pt x="202196" y="248348"/>
                  </a:lnTo>
                  <a:lnTo>
                    <a:pt x="202196" y="300012"/>
                  </a:lnTo>
                  <a:lnTo>
                    <a:pt x="126403" y="300012"/>
                  </a:lnTo>
                  <a:lnTo>
                    <a:pt x="123278" y="303123"/>
                  </a:lnTo>
                  <a:lnTo>
                    <a:pt x="123278" y="309156"/>
                  </a:lnTo>
                  <a:lnTo>
                    <a:pt x="124307" y="311213"/>
                  </a:lnTo>
                  <a:lnTo>
                    <a:pt x="126072" y="312534"/>
                  </a:lnTo>
                  <a:lnTo>
                    <a:pt x="131483" y="317500"/>
                  </a:lnTo>
                  <a:lnTo>
                    <a:pt x="135521" y="323507"/>
                  </a:lnTo>
                  <a:lnTo>
                    <a:pt x="138036" y="330288"/>
                  </a:lnTo>
                  <a:lnTo>
                    <a:pt x="138899" y="337578"/>
                  </a:lnTo>
                  <a:lnTo>
                    <a:pt x="136372" y="350024"/>
                  </a:lnTo>
                  <a:lnTo>
                    <a:pt x="129501" y="360197"/>
                  </a:lnTo>
                  <a:lnTo>
                    <a:pt x="119303" y="367055"/>
                  </a:lnTo>
                  <a:lnTo>
                    <a:pt x="106819" y="369570"/>
                  </a:lnTo>
                  <a:lnTo>
                    <a:pt x="94335" y="367055"/>
                  </a:lnTo>
                  <a:lnTo>
                    <a:pt x="84150" y="360197"/>
                  </a:lnTo>
                  <a:lnTo>
                    <a:pt x="77266" y="350024"/>
                  </a:lnTo>
                  <a:lnTo>
                    <a:pt x="74752" y="337578"/>
                  </a:lnTo>
                  <a:lnTo>
                    <a:pt x="75615" y="330288"/>
                  </a:lnTo>
                  <a:lnTo>
                    <a:pt x="90665" y="310235"/>
                  </a:lnTo>
                  <a:lnTo>
                    <a:pt x="91287" y="305866"/>
                  </a:lnTo>
                  <a:lnTo>
                    <a:pt x="87668" y="301040"/>
                  </a:lnTo>
                  <a:lnTo>
                    <a:pt x="85598" y="300012"/>
                  </a:lnTo>
                  <a:lnTo>
                    <a:pt x="13944" y="300012"/>
                  </a:lnTo>
                  <a:lnTo>
                    <a:pt x="13944" y="119164"/>
                  </a:lnTo>
                  <a:lnTo>
                    <a:pt x="202196" y="119164"/>
                  </a:lnTo>
                  <a:lnTo>
                    <a:pt x="202196" y="105257"/>
                  </a:lnTo>
                  <a:lnTo>
                    <a:pt x="3124" y="105257"/>
                  </a:lnTo>
                  <a:lnTo>
                    <a:pt x="0" y="108369"/>
                  </a:lnTo>
                  <a:lnTo>
                    <a:pt x="0" y="505561"/>
                  </a:lnTo>
                  <a:lnTo>
                    <a:pt x="3124" y="508685"/>
                  </a:lnTo>
                  <a:lnTo>
                    <a:pt x="414959" y="508685"/>
                  </a:lnTo>
                  <a:lnTo>
                    <a:pt x="418084" y="505561"/>
                  </a:lnTo>
                  <a:lnTo>
                    <a:pt x="418096" y="494766"/>
                  </a:lnTo>
                  <a:lnTo>
                    <a:pt x="418325" y="303123"/>
                  </a:lnTo>
                  <a:close/>
                </a:path>
                <a:path w="518794" h="509270">
                  <a:moveTo>
                    <a:pt x="518795" y="76479"/>
                  </a:moveTo>
                  <a:lnTo>
                    <a:pt x="517372" y="73075"/>
                  </a:lnTo>
                  <a:lnTo>
                    <a:pt x="516013" y="71729"/>
                  </a:lnTo>
                  <a:lnTo>
                    <a:pt x="502564" y="66205"/>
                  </a:lnTo>
                  <a:lnTo>
                    <a:pt x="502564" y="81229"/>
                  </a:lnTo>
                  <a:lnTo>
                    <a:pt x="438200" y="236550"/>
                  </a:lnTo>
                  <a:lnTo>
                    <a:pt x="397319" y="219862"/>
                  </a:lnTo>
                  <a:lnTo>
                    <a:pt x="403199" y="214630"/>
                  </a:lnTo>
                  <a:lnTo>
                    <a:pt x="407746" y="208064"/>
                  </a:lnTo>
                  <a:lnTo>
                    <a:pt x="410565" y="200723"/>
                  </a:lnTo>
                  <a:lnTo>
                    <a:pt x="413613" y="182880"/>
                  </a:lnTo>
                  <a:lnTo>
                    <a:pt x="409702" y="165836"/>
                  </a:lnTo>
                  <a:lnTo>
                    <a:pt x="399669" y="151511"/>
                  </a:lnTo>
                  <a:lnTo>
                    <a:pt x="399135" y="151168"/>
                  </a:lnTo>
                  <a:lnTo>
                    <a:pt x="384365" y="141770"/>
                  </a:lnTo>
                  <a:lnTo>
                    <a:pt x="366471" y="138734"/>
                  </a:lnTo>
                  <a:lnTo>
                    <a:pt x="349389" y="142633"/>
                  </a:lnTo>
                  <a:lnTo>
                    <a:pt x="335026" y="152641"/>
                  </a:lnTo>
                  <a:lnTo>
                    <a:pt x="325272" y="167906"/>
                  </a:lnTo>
                  <a:lnTo>
                    <a:pt x="322757" y="174421"/>
                  </a:lnTo>
                  <a:lnTo>
                    <a:pt x="321868" y="180708"/>
                  </a:lnTo>
                  <a:lnTo>
                    <a:pt x="321894" y="182880"/>
                  </a:lnTo>
                  <a:lnTo>
                    <a:pt x="322389" y="188353"/>
                  </a:lnTo>
                  <a:lnTo>
                    <a:pt x="282155" y="171983"/>
                  </a:lnTo>
                  <a:lnTo>
                    <a:pt x="303009" y="122656"/>
                  </a:lnTo>
                  <a:lnTo>
                    <a:pt x="308622" y="109385"/>
                  </a:lnTo>
                  <a:lnTo>
                    <a:pt x="308495" y="109067"/>
                  </a:lnTo>
                  <a:lnTo>
                    <a:pt x="306959" y="105308"/>
                  </a:lnTo>
                  <a:lnTo>
                    <a:pt x="301294" y="102920"/>
                  </a:lnTo>
                  <a:lnTo>
                    <a:pt x="298869" y="103136"/>
                  </a:lnTo>
                  <a:lnTo>
                    <a:pt x="296926" y="104381"/>
                  </a:lnTo>
                  <a:lnTo>
                    <a:pt x="291325" y="107365"/>
                  </a:lnTo>
                  <a:lnTo>
                    <a:pt x="285267" y="108940"/>
                  </a:lnTo>
                  <a:lnTo>
                    <a:pt x="279006" y="109067"/>
                  </a:lnTo>
                  <a:lnTo>
                    <a:pt x="272821" y="107708"/>
                  </a:lnTo>
                  <a:lnTo>
                    <a:pt x="263385" y="101904"/>
                  </a:lnTo>
                  <a:lnTo>
                    <a:pt x="257136" y="93243"/>
                  </a:lnTo>
                  <a:lnTo>
                    <a:pt x="254609" y="82880"/>
                  </a:lnTo>
                  <a:lnTo>
                    <a:pt x="256311" y="71958"/>
                  </a:lnTo>
                  <a:lnTo>
                    <a:pt x="262128" y="62560"/>
                  </a:lnTo>
                  <a:lnTo>
                    <a:pt x="270802" y="56324"/>
                  </a:lnTo>
                  <a:lnTo>
                    <a:pt x="281190" y="53797"/>
                  </a:lnTo>
                  <a:lnTo>
                    <a:pt x="292138" y="55499"/>
                  </a:lnTo>
                  <a:lnTo>
                    <a:pt x="310426" y="78193"/>
                  </a:lnTo>
                  <a:lnTo>
                    <a:pt x="314312" y="80289"/>
                  </a:lnTo>
                  <a:lnTo>
                    <a:pt x="320014" y="78587"/>
                  </a:lnTo>
                  <a:lnTo>
                    <a:pt x="321652" y="77114"/>
                  </a:lnTo>
                  <a:lnTo>
                    <a:pt x="330301" y="56134"/>
                  </a:lnTo>
                  <a:lnTo>
                    <a:pt x="346456" y="16967"/>
                  </a:lnTo>
                  <a:lnTo>
                    <a:pt x="502564" y="81229"/>
                  </a:lnTo>
                  <a:lnTo>
                    <a:pt x="502564" y="66205"/>
                  </a:lnTo>
                  <a:lnTo>
                    <a:pt x="382930" y="16967"/>
                  </a:lnTo>
                  <a:lnTo>
                    <a:pt x="341731" y="0"/>
                  </a:lnTo>
                  <a:lnTo>
                    <a:pt x="337654" y="1701"/>
                  </a:lnTo>
                  <a:lnTo>
                    <a:pt x="315201" y="56134"/>
                  </a:lnTo>
                  <a:lnTo>
                    <a:pt x="312483" y="53797"/>
                  </a:lnTo>
                  <a:lnTo>
                    <a:pt x="302641" y="45377"/>
                  </a:lnTo>
                  <a:lnTo>
                    <a:pt x="287439" y="40449"/>
                  </a:lnTo>
                  <a:lnTo>
                    <a:pt x="271487" y="41554"/>
                  </a:lnTo>
                  <a:lnTo>
                    <a:pt x="256679" y="48945"/>
                  </a:lnTo>
                  <a:lnTo>
                    <a:pt x="245910" y="61480"/>
                  </a:lnTo>
                  <a:lnTo>
                    <a:pt x="241020" y="76479"/>
                  </a:lnTo>
                  <a:lnTo>
                    <a:pt x="241096" y="78587"/>
                  </a:lnTo>
                  <a:lnTo>
                    <a:pt x="260680" y="118110"/>
                  </a:lnTo>
                  <a:lnTo>
                    <a:pt x="281190" y="123786"/>
                  </a:lnTo>
                  <a:lnTo>
                    <a:pt x="287883" y="122656"/>
                  </a:lnTo>
                  <a:lnTo>
                    <a:pt x="265061" y="176631"/>
                  </a:lnTo>
                  <a:lnTo>
                    <a:pt x="266725" y="180708"/>
                  </a:lnTo>
                  <a:lnTo>
                    <a:pt x="270344" y="182232"/>
                  </a:lnTo>
                  <a:lnTo>
                    <a:pt x="334708" y="208407"/>
                  </a:lnTo>
                  <a:lnTo>
                    <a:pt x="338772" y="206692"/>
                  </a:lnTo>
                  <a:lnTo>
                    <a:pt x="341045" y="201129"/>
                  </a:lnTo>
                  <a:lnTo>
                    <a:pt x="340880" y="198869"/>
                  </a:lnTo>
                  <a:lnTo>
                    <a:pt x="339788" y="196989"/>
                  </a:lnTo>
                  <a:lnTo>
                    <a:pt x="337096" y="190715"/>
                  </a:lnTo>
                  <a:lnTo>
                    <a:pt x="336727" y="188353"/>
                  </a:lnTo>
                  <a:lnTo>
                    <a:pt x="336067" y="184073"/>
                  </a:lnTo>
                  <a:lnTo>
                    <a:pt x="336727" y="177393"/>
                  </a:lnTo>
                  <a:lnTo>
                    <a:pt x="339090" y="170980"/>
                  </a:lnTo>
                  <a:lnTo>
                    <a:pt x="346024" y="160477"/>
                  </a:lnTo>
                  <a:lnTo>
                    <a:pt x="356120" y="153682"/>
                  </a:lnTo>
                  <a:lnTo>
                    <a:pt x="368033" y="151168"/>
                  </a:lnTo>
                  <a:lnTo>
                    <a:pt x="380428" y="153466"/>
                  </a:lnTo>
                  <a:lnTo>
                    <a:pt x="390956" y="160401"/>
                  </a:lnTo>
                  <a:lnTo>
                    <a:pt x="397764" y="170472"/>
                  </a:lnTo>
                  <a:lnTo>
                    <a:pt x="400265" y="182232"/>
                  </a:lnTo>
                  <a:lnTo>
                    <a:pt x="400189" y="182880"/>
                  </a:lnTo>
                  <a:lnTo>
                    <a:pt x="375361" y="214820"/>
                  </a:lnTo>
                  <a:lnTo>
                    <a:pt x="373062" y="218579"/>
                  </a:lnTo>
                  <a:lnTo>
                    <a:pt x="374510" y="224497"/>
                  </a:lnTo>
                  <a:lnTo>
                    <a:pt x="376072" y="226288"/>
                  </a:lnTo>
                  <a:lnTo>
                    <a:pt x="442874" y="253492"/>
                  </a:lnTo>
                  <a:lnTo>
                    <a:pt x="446963" y="251802"/>
                  </a:lnTo>
                  <a:lnTo>
                    <a:pt x="453275" y="236550"/>
                  </a:lnTo>
                  <a:lnTo>
                    <a:pt x="518706" y="78587"/>
                  </a:lnTo>
                  <a:lnTo>
                    <a:pt x="518795" y="76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4641" y="5317998"/>
              <a:ext cx="676910" cy="675640"/>
            </a:xfrm>
            <a:custGeom>
              <a:avLst/>
              <a:gdLst/>
              <a:ahLst/>
              <a:cxnLst/>
              <a:rect l="l" t="t" r="r" b="b"/>
              <a:pathLst>
                <a:path w="676910" h="675639">
                  <a:moveTo>
                    <a:pt x="0" y="0"/>
                  </a:moveTo>
                  <a:lnTo>
                    <a:pt x="676656" y="0"/>
                  </a:lnTo>
                  <a:lnTo>
                    <a:pt x="676656" y="675131"/>
                  </a:lnTo>
                  <a:lnTo>
                    <a:pt x="0" y="675131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A7B9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926624" y="571501"/>
            <a:ext cx="3522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A13A22"/>
                </a:solidFill>
              </a:rPr>
              <a:t>Odpad z </a:t>
            </a:r>
            <a:r>
              <a:rPr spc="-15" dirty="0">
                <a:solidFill>
                  <a:srgbClr val="A13A22"/>
                </a:solidFill>
              </a:rPr>
              <a:t>obalov...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16452" y="2090168"/>
            <a:ext cx="5608320" cy="41268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" marR="112395">
              <a:lnSpc>
                <a:spcPct val="101899"/>
              </a:lnSpc>
              <a:spcBef>
                <a:spcPts val="4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potravinový odpad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 sú jediným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environmentálnych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škôd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agropotravinárskom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priemysle.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12700" marR="528320">
              <a:lnSpc>
                <a:spcPct val="101899"/>
              </a:lnSpc>
              <a:spcBef>
                <a:spcPts val="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plastov poháňa priemysel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fosílnych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palív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aj znečisťuje naše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moria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kontaminuje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naše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prírodné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46355" marR="5080">
              <a:lnSpc>
                <a:spcPct val="101899"/>
              </a:lnSpc>
              <a:tabLst>
                <a:tab pos="2007235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malí poľnohospodári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agropotravinárski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aktéri musíme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hľadať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možnosti, ako odstrániť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všetok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škodlivý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zbytočný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odpad.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41120" y="0"/>
            <a:ext cx="4850879" cy="68579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4" y="4483608"/>
            <a:ext cx="7728584" cy="2374900"/>
            <a:chOff x="9144" y="4483608"/>
            <a:chExt cx="7728584" cy="23749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7" y="6385572"/>
              <a:ext cx="441947" cy="4419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dirty="0"/>
              <a:t>ZNIŽOVANIE MNOŽSTVA </a:t>
            </a:r>
            <a:r>
              <a:rPr spc="-5" dirty="0"/>
              <a:t>PLASTOVÉHO </a:t>
            </a:r>
            <a:r>
              <a:rPr spc="-40" dirty="0"/>
              <a:t>ODPADU</a:t>
            </a:r>
          </a:p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pc="-10" dirty="0"/>
              <a:t>Pocity </a:t>
            </a:r>
            <a:r>
              <a:rPr spc="-5" dirty="0"/>
              <a:t>spotrebiteľov...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6415" y="1642554"/>
            <a:ext cx="11138535" cy="330009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20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európski spotrebitelia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frustrovaní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súčasnej úrovne balenia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04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prieskume britskej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spotrebiteľskej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organizácie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Which?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94 %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respondentov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súhlasilo s tým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výrobcovia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supermarkety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by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mali znížiť množstvo obalov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používaných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vo svojich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výrobkoch,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54 % respondentov uviedlo,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 snažia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kupovať výrobky,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 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prebalené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23 % respondentov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uviedlo, 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nadbytočné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obaly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dôvodom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prečo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výrobok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nekúpia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(Which?, Which?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rozbaľuje obaly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supermarketoch,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 Which?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Magazine.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2011, Which? Londýn, Spojené kráľovstvo)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3650"/>
              </a:lnSpc>
              <a:spcBef>
                <a:spcPts val="530"/>
              </a:spcBef>
              <a:tabLst>
                <a:tab pos="2156460" algn="l"/>
              </a:tabLst>
            </a:pPr>
            <a:r>
              <a:rPr sz="3200" b="1" spc="-10" dirty="0">
                <a:solidFill>
                  <a:srgbClr val="6C6A39"/>
                </a:solidFill>
                <a:latin typeface="Calibri"/>
                <a:cs typeface="Calibri"/>
              </a:rPr>
              <a:t>Pamätajte: </a:t>
            </a:r>
            <a:r>
              <a:rPr sz="3200" b="1" spc="-5" dirty="0">
                <a:solidFill>
                  <a:srgbClr val="6C6A39"/>
                </a:solidFill>
                <a:latin typeface="Calibri"/>
                <a:cs typeface="Calibri"/>
              </a:rPr>
              <a:t>Najšetrnejší obal k </a:t>
            </a:r>
            <a:r>
              <a:rPr sz="3200" b="1" spc="-10" dirty="0">
                <a:solidFill>
                  <a:srgbClr val="6C6A39"/>
                </a:solidFill>
                <a:latin typeface="Calibri"/>
                <a:cs typeface="Calibri"/>
              </a:rPr>
              <a:t>životnému prostrediu </a:t>
            </a: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=</a:t>
            </a:r>
            <a:endParaRPr sz="3200">
              <a:latin typeface="Calibri"/>
              <a:cs typeface="Calibri"/>
            </a:endParaRPr>
          </a:p>
          <a:p>
            <a:pPr marL="227329" algn="ctr">
              <a:lnSpc>
                <a:spcPts val="3650"/>
              </a:lnSpc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Žiadne </a:t>
            </a:r>
            <a:r>
              <a:rPr sz="3200" b="1" spc="-15" dirty="0">
                <a:solidFill>
                  <a:srgbClr val="6C6A39"/>
                </a:solidFill>
                <a:latin typeface="Calibri"/>
                <a:cs typeface="Calibri"/>
              </a:rPr>
              <a:t>balenie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63796" y="6382511"/>
            <a:ext cx="3274060" cy="445134"/>
            <a:chOff x="4463796" y="6382511"/>
            <a:chExt cx="3274060" cy="44513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60786" y="1626440"/>
            <a:ext cx="6159500" cy="5231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5F210F"/>
                </a:solidFill>
                <a:latin typeface="Calibri"/>
                <a:cs typeface="Calibri"/>
              </a:rPr>
              <a:t>Plytvanie </a:t>
            </a: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potravinami...</a:t>
            </a:r>
            <a:endParaRPr sz="2800" dirty="0">
              <a:latin typeface="Calibri"/>
              <a:cs typeface="Calibri"/>
            </a:endParaRPr>
          </a:p>
          <a:p>
            <a:pPr marL="12700" marR="269875">
              <a:lnSpc>
                <a:spcPts val="2590"/>
              </a:lnSpc>
            </a:pPr>
            <a:r>
              <a:rPr sz="2400" spc="-20" dirty="0" err="1">
                <a:solidFill>
                  <a:srgbClr val="5F210F"/>
                </a:solidFill>
                <a:latin typeface="Calibri"/>
                <a:cs typeface="Calibri"/>
              </a:rPr>
              <a:t>Plytvanie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potravinami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problém,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ktorý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týka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oblastí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spoločnosti,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výrobcov,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pestovateľov,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maloobchodu,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pohostinstva,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tých,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trpia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potravinovou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chudobou,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pričom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približne tretina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vyprodukovaných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vyhodí.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tabLst>
                <a:tab pos="5747385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Hoci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plytvanie potravinami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celosvetovým problémom, jeho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toky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rozvojových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rozvinutých krajinách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líšia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rozvojových krajinách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väčšina strát vyskytuje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spracovaní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 zbere,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zatiaľ čo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rozvinutých krajinách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väčšina strát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vyskytuje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úrovni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maloobchodu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spotrebiteľov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5805" y="571501"/>
            <a:ext cx="8082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6C6A39"/>
                </a:solidFill>
                <a:latin typeface="Calibri"/>
                <a:cs typeface="Calibri"/>
              </a:rPr>
              <a:t>Spoločenská </a:t>
            </a:r>
            <a:r>
              <a:rPr b="0" spc="-10" dirty="0">
                <a:solidFill>
                  <a:srgbClr val="6C6A39"/>
                </a:solidFill>
                <a:latin typeface="Calibri"/>
                <a:cs typeface="Calibri"/>
              </a:rPr>
              <a:t>zodpovednosť... </a:t>
            </a:r>
            <a:r>
              <a:rPr spc="-10" dirty="0">
                <a:solidFill>
                  <a:srgbClr val="6C6A39"/>
                </a:solidFill>
              </a:rPr>
              <a:t>predchádzanie </a:t>
            </a:r>
            <a:r>
              <a:rPr spc="-45" dirty="0">
                <a:solidFill>
                  <a:srgbClr val="6C6A39"/>
                </a:solidFill>
              </a:rPr>
              <a:t>plytvaniu </a:t>
            </a:r>
            <a:r>
              <a:rPr spc="-15" dirty="0">
                <a:solidFill>
                  <a:srgbClr val="6C6A39"/>
                </a:solidFill>
              </a:rPr>
              <a:t>potravinami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40108" y="196596"/>
            <a:ext cx="1706288" cy="17539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0672" y="2389632"/>
            <a:ext cx="4643627" cy="352196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6889" y="418284"/>
            <a:ext cx="424751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3 </a:t>
            </a:r>
            <a:r>
              <a:rPr spc="-5" dirty="0"/>
              <a:t>hlavné </a:t>
            </a:r>
            <a:r>
              <a:rPr spc="-15" dirty="0"/>
              <a:t>kategórie potravinového </a:t>
            </a:r>
            <a:r>
              <a:rPr spc="-45" dirty="0"/>
              <a:t>odpadu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703960" y="1834995"/>
            <a:ext cx="5915025" cy="4311650"/>
            <a:chOff x="740663" y="1851660"/>
            <a:chExt cx="5915025" cy="43116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663" y="1851660"/>
              <a:ext cx="5914643" cy="43113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3333" y="2526805"/>
              <a:ext cx="1577390" cy="6897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09030" y="3296935"/>
              <a:ext cx="1508793" cy="93391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17066" y="2864214"/>
            <a:ext cx="1883334" cy="1900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14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4800" b="1" spc="209" baseline="1736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4800" baseline="1736" dirty="0">
              <a:latin typeface="Calibri"/>
              <a:cs typeface="Calibri"/>
            </a:endParaRPr>
          </a:p>
          <a:p>
            <a:pPr marL="34925" marR="5080">
              <a:lnSpc>
                <a:spcPct val="79000"/>
              </a:lnSpc>
              <a:spcBef>
                <a:spcPts val="56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PLYTVANIE POTRAVINAMI, KTORÉMU SA DÁ PREDÍSŤ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41743" y="1871028"/>
            <a:ext cx="6887209" cy="40487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13664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60 %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Odstrániteľné: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zvyšky z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tanierov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zvyšky jedla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ovocie a zelenina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po dátume spotreby,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poškodené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zásoby,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ktoré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nemôžu použiť z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dôvodu </a:t>
            </a:r>
            <a:r>
              <a:rPr sz="2400" spc="-40" dirty="0">
                <a:solidFill>
                  <a:srgbClr val="6C6A39"/>
                </a:solidFill>
                <a:latin typeface="Calibri"/>
                <a:cs typeface="Calibri"/>
              </a:rPr>
              <a:t>bezpečnosti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a ochrany zdravia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atď.</a:t>
            </a:r>
            <a:endParaRPr sz="2400">
              <a:latin typeface="Calibri"/>
              <a:cs typeface="Calibri"/>
            </a:endParaRPr>
          </a:p>
          <a:p>
            <a:pPr marL="12700" marR="133350">
              <a:lnSpc>
                <a:spcPts val="2590"/>
              </a:lnSpc>
              <a:spcBef>
                <a:spcPts val="145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20 %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Potenciálne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odstrániteľné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: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zvyšky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chleba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strúhanku, odrezky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zeleniny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vývar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polievky,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kosti z mäsa a rýb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vývar, vyradené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maslo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varenie, staré ovocie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džemy 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smoothies,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nakladanie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kvasenie atď.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450"/>
              </a:spcBef>
            </a:pP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20%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Nevyhnutné: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kosti zvierat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(pred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po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použití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výrobu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zásob),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banánové šupky, nepoužiteľný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odpad z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prípravy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(napr.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zemiakové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šupky so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zeminou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)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atď.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9073" y="571785"/>
            <a:ext cx="5937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Opis </a:t>
            </a:r>
            <a:r>
              <a:rPr dirty="0"/>
              <a:t>3 </a:t>
            </a:r>
            <a:r>
              <a:rPr spc="-15" dirty="0"/>
              <a:t>kategórií</a:t>
            </a:r>
            <a:r>
              <a:rPr dirty="0"/>
              <a:t>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5" cy="685799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4784" y="1940457"/>
            <a:ext cx="6673215" cy="4393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8956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typov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náročné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vyrábať neustále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agropotravinárske výrobky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spotrebiteľov.</a:t>
            </a:r>
            <a:endParaRPr sz="2400">
              <a:latin typeface="Calibri"/>
              <a:cs typeface="Calibri"/>
            </a:endParaRPr>
          </a:p>
          <a:p>
            <a:pPr marL="355600" marR="563880" indent="-3429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preferencie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očakávania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spotrebiteľov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Aké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faktory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ovplyvňujú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ich rozhodnutia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kúpe </a:t>
            </a:r>
            <a:r>
              <a:rPr sz="2400" spc="-55" dirty="0">
                <a:solidFill>
                  <a:srgbClr val="5F210F"/>
                </a:solidFill>
                <a:latin typeface="Calibri"/>
                <a:cs typeface="Calibri"/>
              </a:rPr>
              <a:t>nových,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ekologických,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eticky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pestovaných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zdravých potravín?</a:t>
            </a:r>
            <a:endParaRPr sz="2400">
              <a:latin typeface="Calibri"/>
              <a:cs typeface="Calibri"/>
            </a:endParaRPr>
          </a:p>
          <a:p>
            <a:pPr marL="12700" marR="294640">
              <a:lnSpc>
                <a:spcPts val="2590"/>
              </a:lnSpc>
              <a:spcBef>
                <a:spcPts val="100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ste získali lepší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prehľad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postojoch, očakávaniach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správaní vášho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cieľového trhu v oblasti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vykonať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prieskum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3116" y="617221"/>
            <a:ext cx="6056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A13A22"/>
                </a:solidFill>
              </a:rPr>
              <a:t>Pochopenie zákazníka</a:t>
            </a:r>
            <a:r>
              <a:rPr spc="-15" dirty="0">
                <a:solidFill>
                  <a:srgbClr val="A13A22"/>
                </a:solidFill>
              </a:rPr>
              <a:t>...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34905" y="6382511"/>
            <a:ext cx="5322570" cy="445134"/>
            <a:chOff x="3434905" y="6382511"/>
            <a:chExt cx="5322570" cy="445134"/>
          </a:xfrm>
        </p:grpSpPr>
        <p:sp>
          <p:nvSpPr>
            <p:cNvPr id="3" name="object 3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040108" y="196596"/>
            <a:ext cx="1706880" cy="1754505"/>
            <a:chOff x="10040108" y="196596"/>
            <a:chExt cx="1706880" cy="17545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0108" y="196596"/>
              <a:ext cx="1706288" cy="17539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310" y="619251"/>
              <a:ext cx="900448" cy="9017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6415" y="118961"/>
            <a:ext cx="7578725" cy="12668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pc="-10" dirty="0"/>
              <a:t>POZORNOSŤ </a:t>
            </a:r>
            <a:r>
              <a:rPr dirty="0"/>
              <a:t>VENOVANÁ VEĽKEJ BRITÁNII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pc="-10" dirty="0">
                <a:solidFill>
                  <a:srgbClr val="6C6A39"/>
                </a:solidFill>
              </a:rPr>
              <a:t>Čo </a:t>
            </a:r>
            <a:r>
              <a:rPr spc="-5" dirty="0">
                <a:solidFill>
                  <a:srgbClr val="6C6A39"/>
                </a:solidFill>
              </a:rPr>
              <a:t>sa deje </a:t>
            </a:r>
            <a:r>
              <a:rPr dirty="0">
                <a:solidFill>
                  <a:srgbClr val="6C6A39"/>
                </a:solidFill>
              </a:rPr>
              <a:t>v oblasti </a:t>
            </a:r>
            <a:r>
              <a:rPr spc="-20" dirty="0">
                <a:solidFill>
                  <a:srgbClr val="6C6A39"/>
                </a:solidFill>
              </a:rPr>
              <a:t>potravinového </a:t>
            </a:r>
            <a:r>
              <a:rPr spc="-25" dirty="0">
                <a:solidFill>
                  <a:srgbClr val="6C6A39"/>
                </a:solidFill>
              </a:rPr>
              <a:t>odpadu v </a:t>
            </a:r>
            <a:r>
              <a:rPr dirty="0">
                <a:solidFill>
                  <a:srgbClr val="6C6A39"/>
                </a:solidFill>
              </a:rPr>
              <a:t>Spojenom kráľovstve?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6415" y="2557271"/>
            <a:ext cx="5086985" cy="2950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398145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Len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Spojenom kráľovstve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ročne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vyhodí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15 miliónov ton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potravín.</a:t>
            </a:r>
            <a:endParaRPr sz="2400">
              <a:latin typeface="Calibri"/>
              <a:cs typeface="Calibri"/>
            </a:endParaRPr>
          </a:p>
          <a:p>
            <a:pPr marL="12700" marR="321310">
              <a:lnSpc>
                <a:spcPts val="2590"/>
              </a:lnSpc>
              <a:spcBef>
                <a:spcPts val="1015"/>
              </a:spcBef>
              <a:tabLst>
                <a:tab pos="456311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Znepokojujúce je, že takmer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4 milióny ton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vyhodia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napriek tomu, že </a:t>
            </a:r>
            <a:r>
              <a:rPr sz="2400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sú </a:t>
            </a:r>
            <a:r>
              <a:rPr sz="2400" u="sng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stále </a:t>
            </a:r>
            <a:r>
              <a:rPr sz="2400" u="sng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jedlé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00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Okrem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samotného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plytvania potravinami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plytvá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energiou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výrobu, prepravu,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skladovanie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likvidáciu.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51447" y="2660904"/>
            <a:ext cx="5292851" cy="325069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34905" y="6382511"/>
            <a:ext cx="5322570" cy="445134"/>
            <a:chOff x="3434905" y="6382511"/>
            <a:chExt cx="5322570" cy="445134"/>
          </a:xfrm>
        </p:grpSpPr>
        <p:sp>
          <p:nvSpPr>
            <p:cNvPr id="3" name="object 3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6415" y="118961"/>
            <a:ext cx="8369934" cy="12668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pc="-10" dirty="0"/>
              <a:t>POZORNOSŤ </a:t>
            </a:r>
            <a:r>
              <a:rPr dirty="0"/>
              <a:t>VENOVANÁ </a:t>
            </a:r>
            <a:r>
              <a:rPr spc="-5" dirty="0"/>
              <a:t>ÍRSKU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pc="-10" dirty="0">
                <a:solidFill>
                  <a:srgbClr val="6C6A39"/>
                </a:solidFill>
              </a:rPr>
              <a:t>Čo </a:t>
            </a:r>
            <a:r>
              <a:rPr spc="-5" dirty="0">
                <a:solidFill>
                  <a:srgbClr val="6C6A39"/>
                </a:solidFill>
              </a:rPr>
              <a:t>sa deje </a:t>
            </a:r>
            <a:r>
              <a:rPr dirty="0">
                <a:solidFill>
                  <a:srgbClr val="6C6A39"/>
                </a:solidFill>
              </a:rPr>
              <a:t>v oblasti </a:t>
            </a:r>
            <a:r>
              <a:rPr spc="-20" dirty="0">
                <a:solidFill>
                  <a:srgbClr val="6C6A39"/>
                </a:solidFill>
              </a:rPr>
              <a:t>potravinového </a:t>
            </a:r>
            <a:r>
              <a:rPr spc="-25" dirty="0">
                <a:solidFill>
                  <a:srgbClr val="6C6A39"/>
                </a:solidFill>
              </a:rPr>
              <a:t>odpadu </a:t>
            </a:r>
            <a:r>
              <a:rPr dirty="0">
                <a:solidFill>
                  <a:srgbClr val="6C6A39"/>
                </a:solidFill>
              </a:rPr>
              <a:t>v </a:t>
            </a:r>
            <a:r>
              <a:rPr spc="-5" dirty="0">
                <a:solidFill>
                  <a:srgbClr val="6C6A39"/>
                </a:solidFill>
              </a:rPr>
              <a:t>Írsku?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40108" y="196596"/>
            <a:ext cx="1706288" cy="175396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3155" y="2516512"/>
            <a:ext cx="5408930" cy="33966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Írsku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ročne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vyprodukujú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približne 750 000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ton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organického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odpadu.</a:t>
            </a:r>
            <a:endParaRPr sz="2400">
              <a:latin typeface="Calibri"/>
              <a:cs typeface="Calibri"/>
            </a:endParaRPr>
          </a:p>
          <a:p>
            <a:pPr marL="192405" marR="277495" indent="-180340">
              <a:lnSpc>
                <a:spcPct val="100000"/>
              </a:lnSpc>
              <a:spcBef>
                <a:spcPts val="565"/>
              </a:spcBef>
              <a:buClr>
                <a:srgbClr val="5F210F"/>
              </a:buClr>
              <a:buFont typeface="Arial"/>
              <a:buChar char="•"/>
              <a:tabLst>
                <a:tab pos="229235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	Z toho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 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300 000 pochádza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komerčných podnikov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(napr.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maloobchod s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potravinami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hotely,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veľkoobchod s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potravinami,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nemocnice,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reštaurácie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atď.)</a:t>
            </a:r>
            <a:endParaRPr sz="240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29235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Viac 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400 000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ton vyprodukuje</a:t>
            </a:r>
            <a:endParaRPr sz="2400">
              <a:latin typeface="Calibri"/>
              <a:cs typeface="Calibri"/>
            </a:endParaRPr>
          </a:p>
          <a:p>
            <a:pPr marL="192405">
              <a:lnSpc>
                <a:spcPct val="100000"/>
              </a:lnSpc>
            </a:pP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odvetvie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priemyselnej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výroby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potravín.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1447" y="2540507"/>
            <a:ext cx="5292850" cy="337108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47800"/>
            <a:ext cx="12192000" cy="5410200"/>
            <a:chOff x="0" y="1447800"/>
            <a:chExt cx="12192000" cy="5410200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488" y="1447800"/>
              <a:ext cx="7941563" cy="48402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8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5160" y="1812036"/>
              <a:ext cx="5664708" cy="356006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5733" y="163911"/>
            <a:ext cx="1089596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/>
              <a:t>Okrem vplyvu na </a:t>
            </a:r>
            <a:r>
              <a:rPr sz="3100" spc="-20" dirty="0"/>
              <a:t>životné prostredie </a:t>
            </a:r>
            <a:r>
              <a:rPr sz="3100" spc="-5" dirty="0"/>
              <a:t>existuje </a:t>
            </a:r>
            <a:r>
              <a:rPr sz="3100" spc="-15" dirty="0"/>
              <a:t>aj ekonomický </a:t>
            </a:r>
            <a:r>
              <a:rPr sz="3100" spc="-10" dirty="0"/>
              <a:t>vplyv.</a:t>
            </a:r>
            <a:endParaRPr sz="3100"/>
          </a:p>
        </p:txBody>
      </p:sp>
      <p:sp>
        <p:nvSpPr>
          <p:cNvPr id="10" name="object 10"/>
          <p:cNvSpPr txBox="1"/>
          <p:nvPr/>
        </p:nvSpPr>
        <p:spPr>
          <a:xfrm>
            <a:off x="3826604" y="762742"/>
            <a:ext cx="457200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45" dirty="0">
                <a:solidFill>
                  <a:srgbClr val="A13A22"/>
                </a:solidFill>
                <a:latin typeface="Calibri"/>
                <a:cs typeface="Calibri"/>
              </a:rPr>
              <a:t>Plytvanie </a:t>
            </a:r>
            <a:r>
              <a:rPr sz="3100" b="1" spc="-15" dirty="0">
                <a:solidFill>
                  <a:srgbClr val="A13A22"/>
                </a:solidFill>
                <a:latin typeface="Calibri"/>
                <a:cs typeface="Calibri"/>
              </a:rPr>
              <a:t>potravinami </a:t>
            </a:r>
            <a:r>
              <a:rPr sz="3100" b="1" spc="-5" dirty="0">
                <a:solidFill>
                  <a:srgbClr val="A13A22"/>
                </a:solidFill>
                <a:latin typeface="Calibri"/>
                <a:cs typeface="Calibri"/>
              </a:rPr>
              <a:t>= </a:t>
            </a:r>
            <a:r>
              <a:rPr sz="3100" b="1" spc="-45" dirty="0">
                <a:solidFill>
                  <a:srgbClr val="6C6A39"/>
                </a:solidFill>
                <a:latin typeface="Calibri"/>
                <a:cs typeface="Calibri"/>
              </a:rPr>
              <a:t>plytvanie </a:t>
            </a:r>
            <a:r>
              <a:rPr sz="3100" b="1" spc="-10" dirty="0">
                <a:solidFill>
                  <a:srgbClr val="6C6A39"/>
                </a:solidFill>
                <a:latin typeface="Calibri"/>
                <a:cs typeface="Calibri"/>
              </a:rPr>
              <a:t>peniazmi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582" y="6049225"/>
            <a:ext cx="26936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foodwaste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= </a:t>
            </a:r>
            <a:r>
              <a:rPr sz="1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plytvanie </a:t>
            </a:r>
            <a:r>
              <a:rPr sz="1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peniazmi </a:t>
            </a:r>
            <a:r>
              <a:rPr sz="1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- </a:t>
            </a:r>
            <a:r>
              <a:rPr sz="1400" u="sng" spc="-3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YouTube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1130" y="1910674"/>
            <a:ext cx="280924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635" marR="249554" indent="127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Toto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komické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video z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produkcie</a:t>
            </a:r>
            <a:endParaRPr sz="20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Monaghan Co. Council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Írsku s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cieľom podporiť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podniky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poskytujúce strav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ovacie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služby,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aby predchádzali </a:t>
            </a:r>
            <a:r>
              <a:rPr sz="2000" spc="-30" dirty="0">
                <a:solidFill>
                  <a:srgbClr val="5F210F"/>
                </a:solidFill>
                <a:latin typeface="Calibri"/>
                <a:cs typeface="Calibri"/>
              </a:rPr>
              <a:t>plytvaniu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potravinami priamo pri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zdroji.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posolstvom...</a:t>
            </a:r>
            <a:endParaRPr sz="2000" dirty="0">
              <a:latin typeface="Calibri"/>
              <a:cs typeface="Calibri"/>
            </a:endParaRPr>
          </a:p>
          <a:p>
            <a:pPr marL="295910" marR="288290" algn="ctr">
              <a:lnSpc>
                <a:spcPct val="100000"/>
              </a:lnSpc>
            </a:pP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Menej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potravinového </a:t>
            </a:r>
            <a:r>
              <a:rPr sz="2000" b="1" spc="-20" dirty="0">
                <a:solidFill>
                  <a:srgbClr val="5F210F"/>
                </a:solidFill>
                <a:latin typeface="Calibri"/>
                <a:cs typeface="Calibri"/>
              </a:rPr>
              <a:t>odpadu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=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viac zisku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72997" y="1619756"/>
            <a:ext cx="1803400" cy="1292860"/>
            <a:chOff x="872997" y="1619756"/>
            <a:chExt cx="1803400" cy="1292860"/>
          </a:xfrm>
        </p:grpSpPr>
        <p:sp>
          <p:nvSpPr>
            <p:cNvPr id="14" name="object 14"/>
            <p:cNvSpPr/>
            <p:nvPr/>
          </p:nvSpPr>
          <p:spPr>
            <a:xfrm>
              <a:off x="879347" y="1626108"/>
              <a:ext cx="1790700" cy="1280160"/>
            </a:xfrm>
            <a:custGeom>
              <a:avLst/>
              <a:gdLst/>
              <a:ahLst/>
              <a:cxnLst/>
              <a:rect l="l" t="t" r="r" b="b"/>
              <a:pathLst>
                <a:path w="1790700" h="1280160">
                  <a:moveTo>
                    <a:pt x="895350" y="0"/>
                  </a:moveTo>
                  <a:lnTo>
                    <a:pt x="838726" y="1259"/>
                  </a:lnTo>
                  <a:lnTo>
                    <a:pt x="783039" y="4987"/>
                  </a:lnTo>
                  <a:lnTo>
                    <a:pt x="728392" y="11108"/>
                  </a:lnTo>
                  <a:lnTo>
                    <a:pt x="674891" y="19548"/>
                  </a:lnTo>
                  <a:lnTo>
                    <a:pt x="622641" y="30232"/>
                  </a:lnTo>
                  <a:lnTo>
                    <a:pt x="571746" y="43084"/>
                  </a:lnTo>
                  <a:lnTo>
                    <a:pt x="522311" y="58030"/>
                  </a:lnTo>
                  <a:lnTo>
                    <a:pt x="474441" y="74995"/>
                  </a:lnTo>
                  <a:lnTo>
                    <a:pt x="428242" y="93904"/>
                  </a:lnTo>
                  <a:lnTo>
                    <a:pt x="383817" y="114681"/>
                  </a:lnTo>
                  <a:lnTo>
                    <a:pt x="341272" y="137252"/>
                  </a:lnTo>
                  <a:lnTo>
                    <a:pt x="300712" y="161542"/>
                  </a:lnTo>
                  <a:lnTo>
                    <a:pt x="262242" y="187475"/>
                  </a:lnTo>
                  <a:lnTo>
                    <a:pt x="225966" y="214978"/>
                  </a:lnTo>
                  <a:lnTo>
                    <a:pt x="191989" y="243974"/>
                  </a:lnTo>
                  <a:lnTo>
                    <a:pt x="160417" y="274389"/>
                  </a:lnTo>
                  <a:lnTo>
                    <a:pt x="131353" y="306148"/>
                  </a:lnTo>
                  <a:lnTo>
                    <a:pt x="104904" y="339176"/>
                  </a:lnTo>
                  <a:lnTo>
                    <a:pt x="81174" y="373397"/>
                  </a:lnTo>
                  <a:lnTo>
                    <a:pt x="60267" y="408738"/>
                  </a:lnTo>
                  <a:lnTo>
                    <a:pt x="42289" y="445122"/>
                  </a:lnTo>
                  <a:lnTo>
                    <a:pt x="27344" y="482476"/>
                  </a:lnTo>
                  <a:lnTo>
                    <a:pt x="15538" y="520723"/>
                  </a:lnTo>
                  <a:lnTo>
                    <a:pt x="6976" y="559790"/>
                  </a:lnTo>
                  <a:lnTo>
                    <a:pt x="1761" y="599600"/>
                  </a:lnTo>
                  <a:lnTo>
                    <a:pt x="0" y="640079"/>
                  </a:lnTo>
                  <a:lnTo>
                    <a:pt x="1761" y="680559"/>
                  </a:lnTo>
                  <a:lnTo>
                    <a:pt x="6976" y="720369"/>
                  </a:lnTo>
                  <a:lnTo>
                    <a:pt x="15538" y="759436"/>
                  </a:lnTo>
                  <a:lnTo>
                    <a:pt x="27344" y="797683"/>
                  </a:lnTo>
                  <a:lnTo>
                    <a:pt x="42289" y="835037"/>
                  </a:lnTo>
                  <a:lnTo>
                    <a:pt x="60267" y="871421"/>
                  </a:lnTo>
                  <a:lnTo>
                    <a:pt x="81174" y="906762"/>
                  </a:lnTo>
                  <a:lnTo>
                    <a:pt x="104904" y="940983"/>
                  </a:lnTo>
                  <a:lnTo>
                    <a:pt x="131353" y="974011"/>
                  </a:lnTo>
                  <a:lnTo>
                    <a:pt x="160417" y="1005770"/>
                  </a:lnTo>
                  <a:lnTo>
                    <a:pt x="191989" y="1036185"/>
                  </a:lnTo>
                  <a:lnTo>
                    <a:pt x="225966" y="1065181"/>
                  </a:lnTo>
                  <a:lnTo>
                    <a:pt x="262242" y="1092684"/>
                  </a:lnTo>
                  <a:lnTo>
                    <a:pt x="300712" y="1118617"/>
                  </a:lnTo>
                  <a:lnTo>
                    <a:pt x="341272" y="1142907"/>
                  </a:lnTo>
                  <a:lnTo>
                    <a:pt x="383817" y="1165478"/>
                  </a:lnTo>
                  <a:lnTo>
                    <a:pt x="428242" y="1186255"/>
                  </a:lnTo>
                  <a:lnTo>
                    <a:pt x="474441" y="1205164"/>
                  </a:lnTo>
                  <a:lnTo>
                    <a:pt x="522311" y="1222129"/>
                  </a:lnTo>
                  <a:lnTo>
                    <a:pt x="571746" y="1237075"/>
                  </a:lnTo>
                  <a:lnTo>
                    <a:pt x="622641" y="1249927"/>
                  </a:lnTo>
                  <a:lnTo>
                    <a:pt x="674891" y="1260611"/>
                  </a:lnTo>
                  <a:lnTo>
                    <a:pt x="728392" y="1269051"/>
                  </a:lnTo>
                  <a:lnTo>
                    <a:pt x="783039" y="1275172"/>
                  </a:lnTo>
                  <a:lnTo>
                    <a:pt x="838726" y="1278900"/>
                  </a:lnTo>
                  <a:lnTo>
                    <a:pt x="895350" y="1280159"/>
                  </a:lnTo>
                  <a:lnTo>
                    <a:pt x="951973" y="1278900"/>
                  </a:lnTo>
                  <a:lnTo>
                    <a:pt x="1007660" y="1275172"/>
                  </a:lnTo>
                  <a:lnTo>
                    <a:pt x="1062307" y="1269051"/>
                  </a:lnTo>
                  <a:lnTo>
                    <a:pt x="1115808" y="1260611"/>
                  </a:lnTo>
                  <a:lnTo>
                    <a:pt x="1168058" y="1249927"/>
                  </a:lnTo>
                  <a:lnTo>
                    <a:pt x="1218953" y="1237075"/>
                  </a:lnTo>
                  <a:lnTo>
                    <a:pt x="1268388" y="1222129"/>
                  </a:lnTo>
                  <a:lnTo>
                    <a:pt x="1316258" y="1205164"/>
                  </a:lnTo>
                  <a:lnTo>
                    <a:pt x="1362457" y="1186255"/>
                  </a:lnTo>
                  <a:lnTo>
                    <a:pt x="1406882" y="1165478"/>
                  </a:lnTo>
                  <a:lnTo>
                    <a:pt x="1449427" y="1142907"/>
                  </a:lnTo>
                  <a:lnTo>
                    <a:pt x="1489987" y="1118617"/>
                  </a:lnTo>
                  <a:lnTo>
                    <a:pt x="1528457" y="1092684"/>
                  </a:lnTo>
                  <a:lnTo>
                    <a:pt x="1564733" y="1065181"/>
                  </a:lnTo>
                  <a:lnTo>
                    <a:pt x="1598710" y="1036185"/>
                  </a:lnTo>
                  <a:lnTo>
                    <a:pt x="1630282" y="1005770"/>
                  </a:lnTo>
                  <a:lnTo>
                    <a:pt x="1659346" y="974011"/>
                  </a:lnTo>
                  <a:lnTo>
                    <a:pt x="1685795" y="940983"/>
                  </a:lnTo>
                  <a:lnTo>
                    <a:pt x="1709525" y="906762"/>
                  </a:lnTo>
                  <a:lnTo>
                    <a:pt x="1730432" y="871421"/>
                  </a:lnTo>
                  <a:lnTo>
                    <a:pt x="1748410" y="835037"/>
                  </a:lnTo>
                  <a:lnTo>
                    <a:pt x="1763355" y="797683"/>
                  </a:lnTo>
                  <a:lnTo>
                    <a:pt x="1775161" y="759436"/>
                  </a:lnTo>
                  <a:lnTo>
                    <a:pt x="1783723" y="720369"/>
                  </a:lnTo>
                  <a:lnTo>
                    <a:pt x="1788938" y="680559"/>
                  </a:lnTo>
                  <a:lnTo>
                    <a:pt x="1790700" y="640079"/>
                  </a:lnTo>
                  <a:lnTo>
                    <a:pt x="1788938" y="599600"/>
                  </a:lnTo>
                  <a:lnTo>
                    <a:pt x="1783723" y="559790"/>
                  </a:lnTo>
                  <a:lnTo>
                    <a:pt x="1775161" y="520723"/>
                  </a:lnTo>
                  <a:lnTo>
                    <a:pt x="1763355" y="482476"/>
                  </a:lnTo>
                  <a:lnTo>
                    <a:pt x="1748410" y="445122"/>
                  </a:lnTo>
                  <a:lnTo>
                    <a:pt x="1730432" y="408738"/>
                  </a:lnTo>
                  <a:lnTo>
                    <a:pt x="1709525" y="373397"/>
                  </a:lnTo>
                  <a:lnTo>
                    <a:pt x="1685795" y="339176"/>
                  </a:lnTo>
                  <a:lnTo>
                    <a:pt x="1659346" y="306148"/>
                  </a:lnTo>
                  <a:lnTo>
                    <a:pt x="1630282" y="274389"/>
                  </a:lnTo>
                  <a:lnTo>
                    <a:pt x="1598710" y="243974"/>
                  </a:lnTo>
                  <a:lnTo>
                    <a:pt x="1564733" y="214978"/>
                  </a:lnTo>
                  <a:lnTo>
                    <a:pt x="1528457" y="187475"/>
                  </a:lnTo>
                  <a:lnTo>
                    <a:pt x="1489987" y="161542"/>
                  </a:lnTo>
                  <a:lnTo>
                    <a:pt x="1449427" y="137252"/>
                  </a:lnTo>
                  <a:lnTo>
                    <a:pt x="1406882" y="114681"/>
                  </a:lnTo>
                  <a:lnTo>
                    <a:pt x="1362457" y="93904"/>
                  </a:lnTo>
                  <a:lnTo>
                    <a:pt x="1316258" y="74995"/>
                  </a:lnTo>
                  <a:lnTo>
                    <a:pt x="1268388" y="58030"/>
                  </a:lnTo>
                  <a:lnTo>
                    <a:pt x="1218953" y="43084"/>
                  </a:lnTo>
                  <a:lnTo>
                    <a:pt x="1168058" y="30232"/>
                  </a:lnTo>
                  <a:lnTo>
                    <a:pt x="1115808" y="19548"/>
                  </a:lnTo>
                  <a:lnTo>
                    <a:pt x="1062307" y="11108"/>
                  </a:lnTo>
                  <a:lnTo>
                    <a:pt x="1007660" y="4987"/>
                  </a:lnTo>
                  <a:lnTo>
                    <a:pt x="951973" y="1259"/>
                  </a:lnTo>
                  <a:lnTo>
                    <a:pt x="895350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9347" y="1626106"/>
              <a:ext cx="1790700" cy="1280160"/>
            </a:xfrm>
            <a:custGeom>
              <a:avLst/>
              <a:gdLst/>
              <a:ahLst/>
              <a:cxnLst/>
              <a:rect l="l" t="t" r="r" b="b"/>
              <a:pathLst>
                <a:path w="1790700" h="1280160">
                  <a:moveTo>
                    <a:pt x="0" y="640079"/>
                  </a:moveTo>
                  <a:lnTo>
                    <a:pt x="1761" y="599600"/>
                  </a:lnTo>
                  <a:lnTo>
                    <a:pt x="6976" y="559790"/>
                  </a:lnTo>
                  <a:lnTo>
                    <a:pt x="15538" y="520723"/>
                  </a:lnTo>
                  <a:lnTo>
                    <a:pt x="27344" y="482476"/>
                  </a:lnTo>
                  <a:lnTo>
                    <a:pt x="42289" y="445122"/>
                  </a:lnTo>
                  <a:lnTo>
                    <a:pt x="60267" y="408738"/>
                  </a:lnTo>
                  <a:lnTo>
                    <a:pt x="81174" y="373397"/>
                  </a:lnTo>
                  <a:lnTo>
                    <a:pt x="104904" y="339176"/>
                  </a:lnTo>
                  <a:lnTo>
                    <a:pt x="131353" y="306148"/>
                  </a:lnTo>
                  <a:lnTo>
                    <a:pt x="160417" y="274389"/>
                  </a:lnTo>
                  <a:lnTo>
                    <a:pt x="191989" y="243974"/>
                  </a:lnTo>
                  <a:lnTo>
                    <a:pt x="225966" y="214978"/>
                  </a:lnTo>
                  <a:lnTo>
                    <a:pt x="262242" y="187475"/>
                  </a:lnTo>
                  <a:lnTo>
                    <a:pt x="300712" y="161542"/>
                  </a:lnTo>
                  <a:lnTo>
                    <a:pt x="341272" y="137252"/>
                  </a:lnTo>
                  <a:lnTo>
                    <a:pt x="383817" y="114681"/>
                  </a:lnTo>
                  <a:lnTo>
                    <a:pt x="428242" y="93904"/>
                  </a:lnTo>
                  <a:lnTo>
                    <a:pt x="474441" y="74995"/>
                  </a:lnTo>
                  <a:lnTo>
                    <a:pt x="522311" y="58030"/>
                  </a:lnTo>
                  <a:lnTo>
                    <a:pt x="571746" y="43084"/>
                  </a:lnTo>
                  <a:lnTo>
                    <a:pt x="622641" y="30232"/>
                  </a:lnTo>
                  <a:lnTo>
                    <a:pt x="674891" y="19548"/>
                  </a:lnTo>
                  <a:lnTo>
                    <a:pt x="728392" y="11108"/>
                  </a:lnTo>
                  <a:lnTo>
                    <a:pt x="783039" y="4987"/>
                  </a:lnTo>
                  <a:lnTo>
                    <a:pt x="838726" y="1259"/>
                  </a:lnTo>
                  <a:lnTo>
                    <a:pt x="895350" y="0"/>
                  </a:lnTo>
                  <a:lnTo>
                    <a:pt x="951973" y="1259"/>
                  </a:lnTo>
                  <a:lnTo>
                    <a:pt x="1007660" y="4987"/>
                  </a:lnTo>
                  <a:lnTo>
                    <a:pt x="1062307" y="11108"/>
                  </a:lnTo>
                  <a:lnTo>
                    <a:pt x="1115808" y="19548"/>
                  </a:lnTo>
                  <a:lnTo>
                    <a:pt x="1168058" y="30232"/>
                  </a:lnTo>
                  <a:lnTo>
                    <a:pt x="1218953" y="43084"/>
                  </a:lnTo>
                  <a:lnTo>
                    <a:pt x="1268388" y="58030"/>
                  </a:lnTo>
                  <a:lnTo>
                    <a:pt x="1316258" y="74995"/>
                  </a:lnTo>
                  <a:lnTo>
                    <a:pt x="1362457" y="93904"/>
                  </a:lnTo>
                  <a:lnTo>
                    <a:pt x="1406882" y="114681"/>
                  </a:lnTo>
                  <a:lnTo>
                    <a:pt x="1449427" y="137252"/>
                  </a:lnTo>
                  <a:lnTo>
                    <a:pt x="1489987" y="161542"/>
                  </a:lnTo>
                  <a:lnTo>
                    <a:pt x="1528457" y="187475"/>
                  </a:lnTo>
                  <a:lnTo>
                    <a:pt x="1564733" y="214978"/>
                  </a:lnTo>
                  <a:lnTo>
                    <a:pt x="1598710" y="243974"/>
                  </a:lnTo>
                  <a:lnTo>
                    <a:pt x="1630282" y="274389"/>
                  </a:lnTo>
                  <a:lnTo>
                    <a:pt x="1659346" y="306148"/>
                  </a:lnTo>
                  <a:lnTo>
                    <a:pt x="1685795" y="339176"/>
                  </a:lnTo>
                  <a:lnTo>
                    <a:pt x="1709525" y="373397"/>
                  </a:lnTo>
                  <a:lnTo>
                    <a:pt x="1730432" y="408738"/>
                  </a:lnTo>
                  <a:lnTo>
                    <a:pt x="1748410" y="445122"/>
                  </a:lnTo>
                  <a:lnTo>
                    <a:pt x="1763355" y="482476"/>
                  </a:lnTo>
                  <a:lnTo>
                    <a:pt x="1775161" y="520723"/>
                  </a:lnTo>
                  <a:lnTo>
                    <a:pt x="1783723" y="559790"/>
                  </a:lnTo>
                  <a:lnTo>
                    <a:pt x="1788938" y="599600"/>
                  </a:lnTo>
                  <a:lnTo>
                    <a:pt x="1790700" y="640079"/>
                  </a:lnTo>
                  <a:lnTo>
                    <a:pt x="1788938" y="680559"/>
                  </a:lnTo>
                  <a:lnTo>
                    <a:pt x="1783723" y="720369"/>
                  </a:lnTo>
                  <a:lnTo>
                    <a:pt x="1775161" y="759436"/>
                  </a:lnTo>
                  <a:lnTo>
                    <a:pt x="1763355" y="797683"/>
                  </a:lnTo>
                  <a:lnTo>
                    <a:pt x="1748410" y="835037"/>
                  </a:lnTo>
                  <a:lnTo>
                    <a:pt x="1730432" y="871421"/>
                  </a:lnTo>
                  <a:lnTo>
                    <a:pt x="1709525" y="906762"/>
                  </a:lnTo>
                  <a:lnTo>
                    <a:pt x="1685795" y="940983"/>
                  </a:lnTo>
                  <a:lnTo>
                    <a:pt x="1659346" y="974011"/>
                  </a:lnTo>
                  <a:lnTo>
                    <a:pt x="1630282" y="1005770"/>
                  </a:lnTo>
                  <a:lnTo>
                    <a:pt x="1598710" y="1036185"/>
                  </a:lnTo>
                  <a:lnTo>
                    <a:pt x="1564733" y="1065181"/>
                  </a:lnTo>
                  <a:lnTo>
                    <a:pt x="1528457" y="1092684"/>
                  </a:lnTo>
                  <a:lnTo>
                    <a:pt x="1489987" y="1118617"/>
                  </a:lnTo>
                  <a:lnTo>
                    <a:pt x="1449427" y="1142907"/>
                  </a:lnTo>
                  <a:lnTo>
                    <a:pt x="1406882" y="1165478"/>
                  </a:lnTo>
                  <a:lnTo>
                    <a:pt x="1362457" y="1186255"/>
                  </a:lnTo>
                  <a:lnTo>
                    <a:pt x="1316258" y="1205164"/>
                  </a:lnTo>
                  <a:lnTo>
                    <a:pt x="1268388" y="1222129"/>
                  </a:lnTo>
                  <a:lnTo>
                    <a:pt x="1218953" y="1237075"/>
                  </a:lnTo>
                  <a:lnTo>
                    <a:pt x="1168058" y="1249927"/>
                  </a:lnTo>
                  <a:lnTo>
                    <a:pt x="1115808" y="1260611"/>
                  </a:lnTo>
                  <a:lnTo>
                    <a:pt x="1062307" y="1269051"/>
                  </a:lnTo>
                  <a:lnTo>
                    <a:pt x="1007660" y="1275172"/>
                  </a:lnTo>
                  <a:lnTo>
                    <a:pt x="951973" y="1278900"/>
                  </a:lnTo>
                  <a:lnTo>
                    <a:pt x="895350" y="1280159"/>
                  </a:lnTo>
                  <a:lnTo>
                    <a:pt x="838726" y="1278900"/>
                  </a:lnTo>
                  <a:lnTo>
                    <a:pt x="783039" y="1275172"/>
                  </a:lnTo>
                  <a:lnTo>
                    <a:pt x="728392" y="1269051"/>
                  </a:lnTo>
                  <a:lnTo>
                    <a:pt x="674891" y="1260611"/>
                  </a:lnTo>
                  <a:lnTo>
                    <a:pt x="622641" y="1249927"/>
                  </a:lnTo>
                  <a:lnTo>
                    <a:pt x="571746" y="1237075"/>
                  </a:lnTo>
                  <a:lnTo>
                    <a:pt x="522311" y="1222129"/>
                  </a:lnTo>
                  <a:lnTo>
                    <a:pt x="474441" y="1205164"/>
                  </a:lnTo>
                  <a:lnTo>
                    <a:pt x="428242" y="1186255"/>
                  </a:lnTo>
                  <a:lnTo>
                    <a:pt x="383817" y="1165478"/>
                  </a:lnTo>
                  <a:lnTo>
                    <a:pt x="341272" y="1142907"/>
                  </a:lnTo>
                  <a:lnTo>
                    <a:pt x="300712" y="1118617"/>
                  </a:lnTo>
                  <a:lnTo>
                    <a:pt x="262242" y="1092684"/>
                  </a:lnTo>
                  <a:lnTo>
                    <a:pt x="225966" y="1065181"/>
                  </a:lnTo>
                  <a:lnTo>
                    <a:pt x="191989" y="1036185"/>
                  </a:lnTo>
                  <a:lnTo>
                    <a:pt x="160417" y="1005770"/>
                  </a:lnTo>
                  <a:lnTo>
                    <a:pt x="131353" y="974011"/>
                  </a:lnTo>
                  <a:lnTo>
                    <a:pt x="104904" y="940983"/>
                  </a:lnTo>
                  <a:lnTo>
                    <a:pt x="81174" y="906762"/>
                  </a:lnTo>
                  <a:lnTo>
                    <a:pt x="60267" y="871421"/>
                  </a:lnTo>
                  <a:lnTo>
                    <a:pt x="42289" y="835037"/>
                  </a:lnTo>
                  <a:lnTo>
                    <a:pt x="27344" y="797683"/>
                  </a:lnTo>
                  <a:lnTo>
                    <a:pt x="15538" y="759436"/>
                  </a:lnTo>
                  <a:lnTo>
                    <a:pt x="6976" y="720369"/>
                  </a:lnTo>
                  <a:lnTo>
                    <a:pt x="1761" y="680559"/>
                  </a:lnTo>
                  <a:lnTo>
                    <a:pt x="0" y="640079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25426" y="2017318"/>
            <a:ext cx="10972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40" dirty="0">
                <a:solidFill>
                  <a:srgbClr val="FFFFFF"/>
                </a:solidFill>
                <a:latin typeface="Calibri"/>
                <a:cs typeface="Calibri"/>
              </a:rPr>
              <a:t>POZRITE SI STRÁNKU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8444" y="0"/>
            <a:ext cx="10163810" cy="6858000"/>
            <a:chOff x="2028444" y="0"/>
            <a:chExt cx="1016381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4" y="0"/>
              <a:ext cx="4852416" cy="68579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3657" y="2043973"/>
            <a:ext cx="6308090" cy="3482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05740" marR="198120" indent="1270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Svet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zmenšuje.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Teraz môžete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ľahko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cestovať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 Európe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ďalej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spotrebitelia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túto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skutočnosť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plne využívajú.</a:t>
            </a:r>
            <a:endParaRPr sz="2400">
              <a:latin typeface="Calibri"/>
              <a:cs typeface="Calibri"/>
            </a:endParaRPr>
          </a:p>
          <a:p>
            <a:pPr marL="198120" marR="189865" algn="ctr">
              <a:lnSpc>
                <a:spcPts val="2590"/>
              </a:lnSpc>
              <a:spcBef>
                <a:spcPts val="5"/>
              </a:spcBef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rozširuje záber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spotrebiteľov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rastúcim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kontaktom 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novými kultúrami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rastie aj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chuť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nápoje.</a:t>
            </a:r>
            <a:endParaRPr sz="2400">
              <a:latin typeface="Calibri"/>
              <a:cs typeface="Calibri"/>
            </a:endParaRPr>
          </a:p>
          <a:p>
            <a:pPr marL="12700" marR="5080" indent="1270" algn="ctr">
              <a:lnSpc>
                <a:spcPts val="2590"/>
              </a:lnSpc>
              <a:spcBef>
                <a:spcPts val="101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trend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priniesť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príležitosti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Túto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túžbu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nezvyčajných,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exotických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dokonca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nedostupných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chutiach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by mohli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splniť malé farmy s pestrou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škálou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plodín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dokonca aj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zabudnutých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odrôd.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58492" y="264787"/>
            <a:ext cx="6260465" cy="981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indent="133350">
              <a:lnSpc>
                <a:spcPts val="3560"/>
              </a:lnSpc>
              <a:spcBef>
                <a:spcPts val="550"/>
              </a:spcBef>
            </a:pPr>
            <a:r>
              <a:rPr sz="3300" spc="-5" dirty="0"/>
              <a:t>4. Globalizácia </a:t>
            </a:r>
            <a:r>
              <a:rPr sz="3300" dirty="0"/>
              <a:t>a </a:t>
            </a:r>
            <a:r>
              <a:rPr sz="3300" spc="-50" dirty="0"/>
              <a:t>cestovanie: </a:t>
            </a:r>
            <a:r>
              <a:rPr sz="3300" dirty="0"/>
              <a:t>a </a:t>
            </a:r>
            <a:r>
              <a:rPr sz="3300" spc="-15" dirty="0"/>
              <a:t>hľadanie </a:t>
            </a:r>
            <a:r>
              <a:rPr sz="3300" spc="-10" dirty="0"/>
              <a:t>nových </a:t>
            </a:r>
            <a:r>
              <a:rPr sz="3300" dirty="0"/>
              <a:t>a </a:t>
            </a:r>
            <a:r>
              <a:rPr sz="3300" spc="-5" dirty="0"/>
              <a:t>málo preskúmaných </a:t>
            </a:r>
            <a:r>
              <a:rPr sz="3300" spc="-15" dirty="0"/>
              <a:t>chutí</a:t>
            </a:r>
            <a:endParaRPr sz="33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47343" y="1949082"/>
            <a:ext cx="6679565" cy="4341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45" dirty="0">
                <a:solidFill>
                  <a:srgbClr val="5F210F"/>
                </a:solidFill>
                <a:latin typeface="Calibri"/>
                <a:cs typeface="Calibri"/>
              </a:rPr>
              <a:t>súčasnosti 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ohrozených približne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100 000 svetových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odrôd rastlín.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Extrémne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výkyvy počasia,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nadmerné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využívanie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ekosystémov,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strata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biotopov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nedostatočná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informovanosť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verejnosti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ohrozujú budúcu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biodiverzitu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rastlín. 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Techniky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ochrany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napríklad vytváranie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bánk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semien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výmena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semien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medzi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poľnohospodármi, záhradkármi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dokonca aj národmi,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zohrávajú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úlohu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zachovávaní starých, dedičných odrôd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dôležitých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potravinárskych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plodín. Zachraňovanie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semien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nielenže pomáha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zlepšiť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poľnohospodársku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biodiverzitu,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pomáha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poľnohospodárom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výskumníkom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nájsť odrody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plodín,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lepšie rastú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rôznych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regiónoch,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najmä keď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prejavujú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dôsledky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klimatických zmien.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25941" y="571501"/>
            <a:ext cx="5325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Zachraňovanie </a:t>
            </a:r>
            <a:r>
              <a:rPr spc="-20" dirty="0"/>
              <a:t>chutí </a:t>
            </a:r>
            <a:r>
              <a:rPr dirty="0"/>
              <a:t>- </a:t>
            </a:r>
            <a:r>
              <a:rPr spc="-15" dirty="0"/>
              <a:t>vaša úloha...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07512" y="2623872"/>
            <a:ext cx="3562985" cy="374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6C6A39"/>
                </a:solidFill>
                <a:latin typeface="Calibri"/>
                <a:cs typeface="Calibri"/>
              </a:rPr>
              <a:t>Povedzte </a:t>
            </a:r>
            <a:r>
              <a:rPr sz="3600" b="1" spc="-10" dirty="0">
                <a:solidFill>
                  <a:srgbClr val="6C6A39"/>
                </a:solidFill>
                <a:latin typeface="Calibri"/>
                <a:cs typeface="Calibri"/>
              </a:rPr>
              <a:t>spotrebiteľom </a:t>
            </a:r>
            <a:r>
              <a:rPr sz="3600" b="1" spc="-15" dirty="0">
                <a:solidFill>
                  <a:srgbClr val="6C6A39"/>
                </a:solidFill>
                <a:latin typeface="Calibri"/>
                <a:cs typeface="Calibri"/>
              </a:rPr>
              <a:t>svoj príbeh o tom</a:t>
            </a:r>
            <a:r>
              <a:rPr sz="3600" b="1" spc="-5" dirty="0">
                <a:solidFill>
                  <a:srgbClr val="6C6A39"/>
                </a:solidFill>
                <a:latin typeface="Calibri"/>
                <a:cs typeface="Calibri"/>
              </a:rPr>
              <a:t>, </a:t>
            </a:r>
            <a:r>
              <a:rPr sz="3600" b="1" spc="-10" dirty="0">
                <a:solidFill>
                  <a:srgbClr val="6C6A39"/>
                </a:solidFill>
                <a:latin typeface="Calibri"/>
                <a:cs typeface="Calibri"/>
              </a:rPr>
              <a:t>ako </a:t>
            </a:r>
            <a:r>
              <a:rPr sz="3600" b="1" spc="-20" dirty="0">
                <a:solidFill>
                  <a:srgbClr val="6C6A39"/>
                </a:solidFill>
                <a:latin typeface="Calibri"/>
                <a:cs typeface="Calibri"/>
              </a:rPr>
              <a:t>sa</a:t>
            </a:r>
            <a:r>
              <a:rPr sz="3600" b="1" spc="-5" dirty="0">
                <a:solidFill>
                  <a:srgbClr val="6C6A39"/>
                </a:solidFill>
                <a:latin typeface="Calibri"/>
                <a:cs typeface="Calibri"/>
              </a:rPr>
              <a:t> snažíte zachovať </a:t>
            </a:r>
            <a:r>
              <a:rPr sz="3600" b="1" spc="-15" dirty="0">
                <a:solidFill>
                  <a:srgbClr val="6C6A39"/>
                </a:solidFill>
                <a:latin typeface="Calibri"/>
                <a:cs typeface="Calibri"/>
              </a:rPr>
              <a:t>svoje </a:t>
            </a:r>
            <a:r>
              <a:rPr sz="3600" b="1" spc="-10" dirty="0">
                <a:solidFill>
                  <a:srgbClr val="6C6A39"/>
                </a:solidFill>
                <a:latin typeface="Calibri"/>
                <a:cs typeface="Calibri"/>
              </a:rPr>
              <a:t>regionálne </a:t>
            </a:r>
            <a:r>
              <a:rPr sz="3600" b="1" spc="-20" dirty="0">
                <a:solidFill>
                  <a:srgbClr val="6C6A39"/>
                </a:solidFill>
                <a:latin typeface="Calibri"/>
                <a:cs typeface="Calibri"/>
              </a:rPr>
              <a:t>chute </a:t>
            </a:r>
            <a:r>
              <a:rPr sz="3600" b="1" spc="-5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3600" b="1" spc="-10" dirty="0">
                <a:solidFill>
                  <a:srgbClr val="6C6A39"/>
                </a:solidFill>
                <a:latin typeface="Calibri"/>
                <a:cs typeface="Calibri"/>
              </a:rPr>
              <a:t>dedičstvo!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800" b="1" spc="-5" dirty="0">
                <a:solidFill>
                  <a:srgbClr val="6C6A39"/>
                </a:solidFill>
                <a:latin typeface="Calibri"/>
                <a:cs typeface="Calibri"/>
              </a:rPr>
              <a:t>(Modul </a:t>
            </a:r>
            <a:r>
              <a:rPr sz="2800" b="1" spc="-10" dirty="0">
                <a:solidFill>
                  <a:srgbClr val="6C6A39"/>
                </a:solidFill>
                <a:latin typeface="Calibri"/>
                <a:cs typeface="Calibri"/>
              </a:rPr>
              <a:t>2)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121142" y="815389"/>
            <a:ext cx="1592580" cy="1420495"/>
            <a:chOff x="9121142" y="815389"/>
            <a:chExt cx="1592580" cy="1420495"/>
          </a:xfrm>
        </p:grpSpPr>
        <p:sp>
          <p:nvSpPr>
            <p:cNvPr id="13" name="object 13"/>
            <p:cNvSpPr/>
            <p:nvPr/>
          </p:nvSpPr>
          <p:spPr>
            <a:xfrm>
              <a:off x="9918192" y="871727"/>
              <a:ext cx="379095" cy="567055"/>
            </a:xfrm>
            <a:custGeom>
              <a:avLst/>
              <a:gdLst/>
              <a:ahLst/>
              <a:cxnLst/>
              <a:rect l="l" t="t" r="r" b="b"/>
              <a:pathLst>
                <a:path w="379095" h="567055">
                  <a:moveTo>
                    <a:pt x="150863" y="113245"/>
                  </a:moveTo>
                  <a:lnTo>
                    <a:pt x="87693" y="143687"/>
                  </a:lnTo>
                  <a:lnTo>
                    <a:pt x="50380" y="181229"/>
                  </a:lnTo>
                  <a:lnTo>
                    <a:pt x="22860" y="226301"/>
                  </a:lnTo>
                  <a:lnTo>
                    <a:pt x="5829" y="277215"/>
                  </a:lnTo>
                  <a:lnTo>
                    <a:pt x="0" y="332282"/>
                  </a:lnTo>
                  <a:lnTo>
                    <a:pt x="5803" y="387324"/>
                  </a:lnTo>
                  <a:lnTo>
                    <a:pt x="22669" y="438061"/>
                  </a:lnTo>
                  <a:lnTo>
                    <a:pt x="49745" y="482650"/>
                  </a:lnTo>
                  <a:lnTo>
                    <a:pt x="86182" y="519239"/>
                  </a:lnTo>
                  <a:lnTo>
                    <a:pt x="120967" y="547116"/>
                  </a:lnTo>
                  <a:lnTo>
                    <a:pt x="78625" y="402793"/>
                  </a:lnTo>
                  <a:lnTo>
                    <a:pt x="70586" y="348869"/>
                  </a:lnTo>
                  <a:lnTo>
                    <a:pt x="75590" y="294779"/>
                  </a:lnTo>
                  <a:lnTo>
                    <a:pt x="93078" y="243446"/>
                  </a:lnTo>
                  <a:lnTo>
                    <a:pt x="122478" y="197802"/>
                  </a:lnTo>
                  <a:lnTo>
                    <a:pt x="143637" y="173202"/>
                  </a:lnTo>
                  <a:lnTo>
                    <a:pt x="147561" y="152603"/>
                  </a:lnTo>
                  <a:lnTo>
                    <a:pt x="150063" y="132626"/>
                  </a:lnTo>
                  <a:lnTo>
                    <a:pt x="150863" y="113245"/>
                  </a:lnTo>
                  <a:close/>
                </a:path>
                <a:path w="379095" h="567055">
                  <a:moveTo>
                    <a:pt x="378726" y="224269"/>
                  </a:moveTo>
                  <a:lnTo>
                    <a:pt x="378599" y="176771"/>
                  </a:lnTo>
                  <a:lnTo>
                    <a:pt x="372084" y="129959"/>
                  </a:lnTo>
                  <a:lnTo>
                    <a:pt x="359295" y="84480"/>
                  </a:lnTo>
                  <a:lnTo>
                    <a:pt x="340347" y="40944"/>
                  </a:lnTo>
                  <a:lnTo>
                    <a:pt x="315328" y="0"/>
                  </a:lnTo>
                  <a:lnTo>
                    <a:pt x="312280" y="0"/>
                  </a:lnTo>
                  <a:lnTo>
                    <a:pt x="312280" y="1638"/>
                  </a:lnTo>
                  <a:lnTo>
                    <a:pt x="260591" y="105168"/>
                  </a:lnTo>
                  <a:lnTo>
                    <a:pt x="157200" y="231698"/>
                  </a:lnTo>
                  <a:lnTo>
                    <a:pt x="134442" y="265798"/>
                  </a:lnTo>
                  <a:lnTo>
                    <a:pt x="121081" y="304838"/>
                  </a:lnTo>
                  <a:lnTo>
                    <a:pt x="117424" y="346329"/>
                  </a:lnTo>
                  <a:lnTo>
                    <a:pt x="123748" y="387819"/>
                  </a:lnTo>
                  <a:lnTo>
                    <a:pt x="175437" y="566928"/>
                  </a:lnTo>
                  <a:lnTo>
                    <a:pt x="294043" y="435470"/>
                  </a:lnTo>
                  <a:lnTo>
                    <a:pt x="359410" y="318795"/>
                  </a:lnTo>
                  <a:lnTo>
                    <a:pt x="372364" y="271818"/>
                  </a:lnTo>
                  <a:lnTo>
                    <a:pt x="378726" y="224269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21140" y="815390"/>
              <a:ext cx="1592580" cy="1420495"/>
            </a:xfrm>
            <a:custGeom>
              <a:avLst/>
              <a:gdLst/>
              <a:ahLst/>
              <a:cxnLst/>
              <a:rect l="l" t="t" r="r" b="b"/>
              <a:pathLst>
                <a:path w="1592579" h="1420495">
                  <a:moveTo>
                    <a:pt x="664413" y="26885"/>
                  </a:moveTo>
                  <a:lnTo>
                    <a:pt x="663232" y="17322"/>
                  </a:lnTo>
                  <a:lnTo>
                    <a:pt x="658368" y="8204"/>
                  </a:lnTo>
                  <a:lnTo>
                    <a:pt x="650824" y="2413"/>
                  </a:lnTo>
                  <a:lnTo>
                    <a:pt x="642289" y="0"/>
                  </a:lnTo>
                  <a:lnTo>
                    <a:pt x="633476" y="1282"/>
                  </a:lnTo>
                  <a:lnTo>
                    <a:pt x="591502" y="41592"/>
                  </a:lnTo>
                  <a:lnTo>
                    <a:pt x="561390" y="79692"/>
                  </a:lnTo>
                  <a:lnTo>
                    <a:pt x="534898" y="120510"/>
                  </a:lnTo>
                  <a:lnTo>
                    <a:pt x="512140" y="163728"/>
                  </a:lnTo>
                  <a:lnTo>
                    <a:pt x="493242" y="208991"/>
                  </a:lnTo>
                  <a:lnTo>
                    <a:pt x="478320" y="255968"/>
                  </a:lnTo>
                  <a:lnTo>
                    <a:pt x="467512" y="304330"/>
                  </a:lnTo>
                  <a:lnTo>
                    <a:pt x="460933" y="353733"/>
                  </a:lnTo>
                  <a:lnTo>
                    <a:pt x="458724" y="403834"/>
                  </a:lnTo>
                  <a:lnTo>
                    <a:pt x="460933" y="453948"/>
                  </a:lnTo>
                  <a:lnTo>
                    <a:pt x="467512" y="503351"/>
                  </a:lnTo>
                  <a:lnTo>
                    <a:pt x="478320" y="551700"/>
                  </a:lnTo>
                  <a:lnTo>
                    <a:pt x="493242" y="598690"/>
                  </a:lnTo>
                  <a:lnTo>
                    <a:pt x="512140" y="643953"/>
                  </a:lnTo>
                  <a:lnTo>
                    <a:pt x="534898" y="687171"/>
                  </a:lnTo>
                  <a:lnTo>
                    <a:pt x="561390" y="727989"/>
                  </a:lnTo>
                  <a:lnTo>
                    <a:pt x="591502" y="766089"/>
                  </a:lnTo>
                  <a:lnTo>
                    <a:pt x="625094" y="801103"/>
                  </a:lnTo>
                  <a:lnTo>
                    <a:pt x="629627" y="806030"/>
                  </a:lnTo>
                  <a:lnTo>
                    <a:pt x="635685" y="807669"/>
                  </a:lnTo>
                  <a:lnTo>
                    <a:pt x="646264" y="807669"/>
                  </a:lnTo>
                  <a:lnTo>
                    <a:pt x="653834" y="804392"/>
                  </a:lnTo>
                  <a:lnTo>
                    <a:pt x="658368" y="799465"/>
                  </a:lnTo>
                  <a:lnTo>
                    <a:pt x="663232" y="791057"/>
                  </a:lnTo>
                  <a:lnTo>
                    <a:pt x="664413" y="781405"/>
                  </a:lnTo>
                  <a:lnTo>
                    <a:pt x="662190" y="771766"/>
                  </a:lnTo>
                  <a:lnTo>
                    <a:pt x="656856" y="763346"/>
                  </a:lnTo>
                  <a:lnTo>
                    <a:pt x="623062" y="727633"/>
                  </a:lnTo>
                  <a:lnTo>
                    <a:pt x="593255" y="688479"/>
                  </a:lnTo>
                  <a:lnTo>
                    <a:pt x="567601" y="646290"/>
                  </a:lnTo>
                  <a:lnTo>
                    <a:pt x="546252" y="601446"/>
                  </a:lnTo>
                  <a:lnTo>
                    <a:pt x="529374" y="554380"/>
                  </a:lnTo>
                  <a:lnTo>
                    <a:pt x="517118" y="505498"/>
                  </a:lnTo>
                  <a:lnTo>
                    <a:pt x="509638" y="455180"/>
                  </a:lnTo>
                  <a:lnTo>
                    <a:pt x="507123" y="403834"/>
                  </a:lnTo>
                  <a:lnTo>
                    <a:pt x="509638" y="352501"/>
                  </a:lnTo>
                  <a:lnTo>
                    <a:pt x="517118" y="302183"/>
                  </a:lnTo>
                  <a:lnTo>
                    <a:pt x="529374" y="253301"/>
                  </a:lnTo>
                  <a:lnTo>
                    <a:pt x="546252" y="206235"/>
                  </a:lnTo>
                  <a:lnTo>
                    <a:pt x="567601" y="161391"/>
                  </a:lnTo>
                  <a:lnTo>
                    <a:pt x="593255" y="119202"/>
                  </a:lnTo>
                  <a:lnTo>
                    <a:pt x="623062" y="80048"/>
                  </a:lnTo>
                  <a:lnTo>
                    <a:pt x="656856" y="44323"/>
                  </a:lnTo>
                  <a:lnTo>
                    <a:pt x="662190" y="36144"/>
                  </a:lnTo>
                  <a:lnTo>
                    <a:pt x="664413" y="26885"/>
                  </a:lnTo>
                  <a:close/>
                </a:path>
                <a:path w="1592579" h="1420495">
                  <a:moveTo>
                    <a:pt x="801471" y="1395755"/>
                  </a:moveTo>
                  <a:lnTo>
                    <a:pt x="800506" y="1386395"/>
                  </a:lnTo>
                  <a:lnTo>
                    <a:pt x="795972" y="1378559"/>
                  </a:lnTo>
                  <a:lnTo>
                    <a:pt x="788873" y="1373187"/>
                  </a:lnTo>
                  <a:lnTo>
                    <a:pt x="780224" y="1371193"/>
                  </a:lnTo>
                  <a:lnTo>
                    <a:pt x="485736" y="1371193"/>
                  </a:lnTo>
                  <a:lnTo>
                    <a:pt x="448589" y="1367586"/>
                  </a:lnTo>
                  <a:lnTo>
                    <a:pt x="412877" y="1357071"/>
                  </a:lnTo>
                  <a:lnTo>
                    <a:pt x="379437" y="1340104"/>
                  </a:lnTo>
                  <a:lnTo>
                    <a:pt x="349123" y="1317142"/>
                  </a:lnTo>
                  <a:lnTo>
                    <a:pt x="335457" y="1304048"/>
                  </a:lnTo>
                  <a:lnTo>
                    <a:pt x="326351" y="1297495"/>
                  </a:lnTo>
                  <a:lnTo>
                    <a:pt x="265633" y="1297495"/>
                  </a:lnTo>
                  <a:lnTo>
                    <a:pt x="265633" y="1115707"/>
                  </a:lnTo>
                  <a:lnTo>
                    <a:pt x="263779" y="1106335"/>
                  </a:lnTo>
                  <a:lnTo>
                    <a:pt x="258800" y="1098511"/>
                  </a:lnTo>
                  <a:lnTo>
                    <a:pt x="251548" y="1093139"/>
                  </a:lnTo>
                  <a:lnTo>
                    <a:pt x="242862" y="1091145"/>
                  </a:lnTo>
                  <a:lnTo>
                    <a:pt x="234188" y="1093139"/>
                  </a:lnTo>
                  <a:lnTo>
                    <a:pt x="226923" y="1098511"/>
                  </a:lnTo>
                  <a:lnTo>
                    <a:pt x="221945" y="1106335"/>
                  </a:lnTo>
                  <a:lnTo>
                    <a:pt x="220103" y="1115707"/>
                  </a:lnTo>
                  <a:lnTo>
                    <a:pt x="220103" y="1317142"/>
                  </a:lnTo>
                  <a:lnTo>
                    <a:pt x="218744" y="1325054"/>
                  </a:lnTo>
                  <a:lnTo>
                    <a:pt x="214972" y="1331277"/>
                  </a:lnTo>
                  <a:lnTo>
                    <a:pt x="209207" y="1335341"/>
                  </a:lnTo>
                  <a:lnTo>
                    <a:pt x="201879" y="1336802"/>
                  </a:lnTo>
                  <a:lnTo>
                    <a:pt x="22771" y="1336802"/>
                  </a:lnTo>
                  <a:lnTo>
                    <a:pt x="14084" y="1338795"/>
                  </a:lnTo>
                  <a:lnTo>
                    <a:pt x="6832" y="1344168"/>
                  </a:lnTo>
                  <a:lnTo>
                    <a:pt x="1841" y="1352003"/>
                  </a:lnTo>
                  <a:lnTo>
                    <a:pt x="0" y="1361363"/>
                  </a:lnTo>
                  <a:lnTo>
                    <a:pt x="1841" y="1370736"/>
                  </a:lnTo>
                  <a:lnTo>
                    <a:pt x="6832" y="1378559"/>
                  </a:lnTo>
                  <a:lnTo>
                    <a:pt x="14084" y="1383944"/>
                  </a:lnTo>
                  <a:lnTo>
                    <a:pt x="22771" y="1385938"/>
                  </a:lnTo>
                  <a:lnTo>
                    <a:pt x="200367" y="1385938"/>
                  </a:lnTo>
                  <a:lnTo>
                    <a:pt x="218770" y="1383017"/>
                  </a:lnTo>
                  <a:lnTo>
                    <a:pt x="234899" y="1374876"/>
                  </a:lnTo>
                  <a:lnTo>
                    <a:pt x="248183" y="1362443"/>
                  </a:lnTo>
                  <a:lnTo>
                    <a:pt x="258051" y="1346631"/>
                  </a:lnTo>
                  <a:lnTo>
                    <a:pt x="309664" y="1346631"/>
                  </a:lnTo>
                  <a:lnTo>
                    <a:pt x="354647" y="1381633"/>
                  </a:lnTo>
                  <a:lnTo>
                    <a:pt x="395605" y="1402715"/>
                  </a:lnTo>
                  <a:lnTo>
                    <a:pt x="439140" y="1415821"/>
                  </a:lnTo>
                  <a:lnTo>
                    <a:pt x="484225" y="1420329"/>
                  </a:lnTo>
                  <a:lnTo>
                    <a:pt x="778700" y="1420329"/>
                  </a:lnTo>
                  <a:lnTo>
                    <a:pt x="787387" y="1418336"/>
                  </a:lnTo>
                  <a:lnTo>
                    <a:pt x="794639" y="1412951"/>
                  </a:lnTo>
                  <a:lnTo>
                    <a:pt x="799617" y="1405128"/>
                  </a:lnTo>
                  <a:lnTo>
                    <a:pt x="801471" y="1395755"/>
                  </a:lnTo>
                  <a:close/>
                </a:path>
                <a:path w="1592579" h="1420495">
                  <a:moveTo>
                    <a:pt x="1437119" y="403072"/>
                  </a:moveTo>
                  <a:lnTo>
                    <a:pt x="1434934" y="353110"/>
                  </a:lnTo>
                  <a:lnTo>
                    <a:pt x="1428470" y="303936"/>
                  </a:lnTo>
                  <a:lnTo>
                    <a:pt x="1417815" y="255866"/>
                  </a:lnTo>
                  <a:lnTo>
                    <a:pt x="1403108" y="209219"/>
                  </a:lnTo>
                  <a:lnTo>
                    <a:pt x="1384452" y="164299"/>
                  </a:lnTo>
                  <a:lnTo>
                    <a:pt x="1361948" y="121412"/>
                  </a:lnTo>
                  <a:lnTo>
                    <a:pt x="1335735" y="80873"/>
                  </a:lnTo>
                  <a:lnTo>
                    <a:pt x="1305902" y="42989"/>
                  </a:lnTo>
                  <a:lnTo>
                    <a:pt x="1272565" y="8077"/>
                  </a:lnTo>
                  <a:lnTo>
                    <a:pt x="1255814" y="1524"/>
                  </a:lnTo>
                  <a:lnTo>
                    <a:pt x="1246860" y="3937"/>
                  </a:lnTo>
                  <a:lnTo>
                    <a:pt x="1239050" y="9715"/>
                  </a:lnTo>
                  <a:lnTo>
                    <a:pt x="1234147" y="18122"/>
                  </a:lnTo>
                  <a:lnTo>
                    <a:pt x="1232954" y="27749"/>
                  </a:lnTo>
                  <a:lnTo>
                    <a:pt x="1235189" y="37376"/>
                  </a:lnTo>
                  <a:lnTo>
                    <a:pt x="1240574" y="45783"/>
                  </a:lnTo>
                  <a:lnTo>
                    <a:pt x="1274114" y="81445"/>
                  </a:lnTo>
                  <a:lnTo>
                    <a:pt x="1303756" y="120510"/>
                  </a:lnTo>
                  <a:lnTo>
                    <a:pt x="1329334" y="162585"/>
                  </a:lnTo>
                  <a:lnTo>
                    <a:pt x="1350657" y="207225"/>
                  </a:lnTo>
                  <a:lnTo>
                    <a:pt x="1367548" y="254012"/>
                  </a:lnTo>
                  <a:lnTo>
                    <a:pt x="1379842" y="302539"/>
                  </a:lnTo>
                  <a:lnTo>
                    <a:pt x="1387348" y="352361"/>
                  </a:lnTo>
                  <a:lnTo>
                    <a:pt x="1389888" y="403072"/>
                  </a:lnTo>
                  <a:lnTo>
                    <a:pt x="1387411" y="453783"/>
                  </a:lnTo>
                  <a:lnTo>
                    <a:pt x="1380083" y="503618"/>
                  </a:lnTo>
                  <a:lnTo>
                    <a:pt x="1368031" y="552145"/>
                  </a:lnTo>
                  <a:lnTo>
                    <a:pt x="1351419" y="598932"/>
                  </a:lnTo>
                  <a:lnTo>
                    <a:pt x="1330375" y="643585"/>
                  </a:lnTo>
                  <a:lnTo>
                    <a:pt x="1305039" y="685647"/>
                  </a:lnTo>
                  <a:lnTo>
                    <a:pt x="1275575" y="724725"/>
                  </a:lnTo>
                  <a:lnTo>
                    <a:pt x="1242098" y="760374"/>
                  </a:lnTo>
                  <a:lnTo>
                    <a:pt x="1236713" y="768540"/>
                  </a:lnTo>
                  <a:lnTo>
                    <a:pt x="1234478" y="777786"/>
                  </a:lnTo>
                  <a:lnTo>
                    <a:pt x="1235671" y="787336"/>
                  </a:lnTo>
                  <a:lnTo>
                    <a:pt x="1240574" y="796429"/>
                  </a:lnTo>
                  <a:lnTo>
                    <a:pt x="1245146" y="801344"/>
                  </a:lnTo>
                  <a:lnTo>
                    <a:pt x="1251242" y="804621"/>
                  </a:lnTo>
                  <a:lnTo>
                    <a:pt x="1263434" y="804621"/>
                  </a:lnTo>
                  <a:lnTo>
                    <a:pt x="1305902" y="763155"/>
                  </a:lnTo>
                  <a:lnTo>
                    <a:pt x="1335735" y="725271"/>
                  </a:lnTo>
                  <a:lnTo>
                    <a:pt x="1361948" y="684733"/>
                  </a:lnTo>
                  <a:lnTo>
                    <a:pt x="1384452" y="641858"/>
                  </a:lnTo>
                  <a:lnTo>
                    <a:pt x="1403108" y="596925"/>
                  </a:lnTo>
                  <a:lnTo>
                    <a:pt x="1417815" y="550278"/>
                  </a:lnTo>
                  <a:lnTo>
                    <a:pt x="1428470" y="502221"/>
                  </a:lnTo>
                  <a:lnTo>
                    <a:pt x="1434934" y="453047"/>
                  </a:lnTo>
                  <a:lnTo>
                    <a:pt x="1437119" y="403072"/>
                  </a:lnTo>
                  <a:close/>
                </a:path>
                <a:path w="1592579" h="1420495">
                  <a:moveTo>
                    <a:pt x="1592453" y="1022045"/>
                  </a:moveTo>
                  <a:lnTo>
                    <a:pt x="1583715" y="983945"/>
                  </a:lnTo>
                  <a:lnTo>
                    <a:pt x="1577060" y="971245"/>
                  </a:lnTo>
                  <a:lnTo>
                    <a:pt x="1570418" y="958545"/>
                  </a:lnTo>
                  <a:lnTo>
                    <a:pt x="1563776" y="945845"/>
                  </a:lnTo>
                  <a:lnTo>
                    <a:pt x="1535734" y="933145"/>
                  </a:lnTo>
                  <a:lnTo>
                    <a:pt x="1502854" y="920445"/>
                  </a:lnTo>
                  <a:lnTo>
                    <a:pt x="1398651" y="958545"/>
                  </a:lnTo>
                  <a:lnTo>
                    <a:pt x="1348587" y="908265"/>
                  </a:lnTo>
                  <a:lnTo>
                    <a:pt x="1348587" y="971245"/>
                  </a:lnTo>
                  <a:lnTo>
                    <a:pt x="1052779" y="1084961"/>
                  </a:lnTo>
                  <a:lnTo>
                    <a:pt x="1052779" y="1085545"/>
                  </a:lnTo>
                  <a:lnTo>
                    <a:pt x="1051255" y="1085545"/>
                  </a:lnTo>
                  <a:lnTo>
                    <a:pt x="1052779" y="1084961"/>
                  </a:lnTo>
                  <a:lnTo>
                    <a:pt x="1052779" y="1072845"/>
                  </a:lnTo>
                  <a:lnTo>
                    <a:pt x="1043381" y="1022045"/>
                  </a:lnTo>
                  <a:lnTo>
                    <a:pt x="1019771" y="983945"/>
                  </a:lnTo>
                  <a:lnTo>
                    <a:pt x="985367" y="958545"/>
                  </a:lnTo>
                  <a:lnTo>
                    <a:pt x="776681" y="958545"/>
                  </a:lnTo>
                  <a:lnTo>
                    <a:pt x="907148" y="869645"/>
                  </a:lnTo>
                  <a:lnTo>
                    <a:pt x="949617" y="856945"/>
                  </a:lnTo>
                  <a:lnTo>
                    <a:pt x="1038720" y="831545"/>
                  </a:lnTo>
                  <a:lnTo>
                    <a:pt x="1129030" y="831545"/>
                  </a:lnTo>
                  <a:lnTo>
                    <a:pt x="1172997" y="844245"/>
                  </a:lnTo>
                  <a:lnTo>
                    <a:pt x="1215339" y="869645"/>
                  </a:lnTo>
                  <a:lnTo>
                    <a:pt x="1255369" y="895045"/>
                  </a:lnTo>
                  <a:lnTo>
                    <a:pt x="1292453" y="920445"/>
                  </a:lnTo>
                  <a:lnTo>
                    <a:pt x="1348587" y="971245"/>
                  </a:lnTo>
                  <a:lnTo>
                    <a:pt x="1348587" y="908265"/>
                  </a:lnTo>
                  <a:lnTo>
                    <a:pt x="1284833" y="856945"/>
                  </a:lnTo>
                  <a:lnTo>
                    <a:pt x="1244130" y="831545"/>
                  </a:lnTo>
                  <a:lnTo>
                    <a:pt x="1201178" y="806145"/>
                  </a:lnTo>
                  <a:lnTo>
                    <a:pt x="1156500" y="793445"/>
                  </a:lnTo>
                  <a:lnTo>
                    <a:pt x="1110615" y="780745"/>
                  </a:lnTo>
                  <a:lnTo>
                    <a:pt x="1017282" y="780745"/>
                  </a:lnTo>
                  <a:lnTo>
                    <a:pt x="970864" y="793445"/>
                  </a:lnTo>
                  <a:lnTo>
                    <a:pt x="970864" y="717245"/>
                  </a:lnTo>
                  <a:lnTo>
                    <a:pt x="1018768" y="666445"/>
                  </a:lnTo>
                  <a:lnTo>
                    <a:pt x="1114590" y="564845"/>
                  </a:lnTo>
                  <a:lnTo>
                    <a:pt x="1120279" y="552145"/>
                  </a:lnTo>
                  <a:lnTo>
                    <a:pt x="1125969" y="552145"/>
                  </a:lnTo>
                  <a:lnTo>
                    <a:pt x="1131658" y="539445"/>
                  </a:lnTo>
                  <a:lnTo>
                    <a:pt x="1135659" y="526745"/>
                  </a:lnTo>
                  <a:lnTo>
                    <a:pt x="1136396" y="514045"/>
                  </a:lnTo>
                  <a:lnTo>
                    <a:pt x="1133995" y="514045"/>
                  </a:lnTo>
                  <a:lnTo>
                    <a:pt x="1128623" y="501345"/>
                  </a:lnTo>
                  <a:lnTo>
                    <a:pt x="1095248" y="501345"/>
                  </a:lnTo>
                  <a:lnTo>
                    <a:pt x="1090663" y="514045"/>
                  </a:lnTo>
                  <a:lnTo>
                    <a:pt x="1085951" y="514045"/>
                  </a:lnTo>
                  <a:lnTo>
                    <a:pt x="1080947" y="526745"/>
                  </a:lnTo>
                  <a:lnTo>
                    <a:pt x="1075524" y="526745"/>
                  </a:lnTo>
                  <a:lnTo>
                    <a:pt x="957211" y="666445"/>
                  </a:lnTo>
                  <a:lnTo>
                    <a:pt x="949833" y="641045"/>
                  </a:lnTo>
                  <a:lnTo>
                    <a:pt x="905624" y="488645"/>
                  </a:lnTo>
                  <a:lnTo>
                    <a:pt x="899312" y="437845"/>
                  </a:lnTo>
                  <a:lnTo>
                    <a:pt x="902970" y="399745"/>
                  </a:lnTo>
                  <a:lnTo>
                    <a:pt x="916292" y="361645"/>
                  </a:lnTo>
                  <a:lnTo>
                    <a:pt x="938999" y="323545"/>
                  </a:lnTo>
                  <a:lnTo>
                    <a:pt x="1022438" y="234645"/>
                  </a:lnTo>
                  <a:lnTo>
                    <a:pt x="1028077" y="221945"/>
                  </a:lnTo>
                  <a:lnTo>
                    <a:pt x="1033424" y="221945"/>
                  </a:lnTo>
                  <a:lnTo>
                    <a:pt x="1038225" y="209245"/>
                  </a:lnTo>
                  <a:lnTo>
                    <a:pt x="1042162" y="196545"/>
                  </a:lnTo>
                  <a:lnTo>
                    <a:pt x="1093736" y="94945"/>
                  </a:lnTo>
                  <a:lnTo>
                    <a:pt x="1096772" y="94945"/>
                  </a:lnTo>
                  <a:lnTo>
                    <a:pt x="1121727" y="133045"/>
                  </a:lnTo>
                  <a:lnTo>
                    <a:pt x="1140650" y="183845"/>
                  </a:lnTo>
                  <a:lnTo>
                    <a:pt x="1153414" y="221945"/>
                  </a:lnTo>
                  <a:lnTo>
                    <a:pt x="1159903" y="272745"/>
                  </a:lnTo>
                  <a:lnTo>
                    <a:pt x="1160030" y="323545"/>
                  </a:lnTo>
                  <a:lnTo>
                    <a:pt x="1153693" y="361645"/>
                  </a:lnTo>
                  <a:lnTo>
                    <a:pt x="1140764" y="412445"/>
                  </a:lnTo>
                  <a:lnTo>
                    <a:pt x="1139266" y="425145"/>
                  </a:lnTo>
                  <a:lnTo>
                    <a:pt x="1141323" y="437845"/>
                  </a:lnTo>
                  <a:lnTo>
                    <a:pt x="1146517" y="437845"/>
                  </a:lnTo>
                  <a:lnTo>
                    <a:pt x="1154417" y="450545"/>
                  </a:lnTo>
                  <a:lnTo>
                    <a:pt x="1172425" y="450545"/>
                  </a:lnTo>
                  <a:lnTo>
                    <a:pt x="1179791" y="437845"/>
                  </a:lnTo>
                  <a:lnTo>
                    <a:pt x="1184757" y="437845"/>
                  </a:lnTo>
                  <a:lnTo>
                    <a:pt x="1198270" y="387045"/>
                  </a:lnTo>
                  <a:lnTo>
                    <a:pt x="1205915" y="336245"/>
                  </a:lnTo>
                  <a:lnTo>
                    <a:pt x="1207757" y="285445"/>
                  </a:lnTo>
                  <a:lnTo>
                    <a:pt x="1203896" y="234645"/>
                  </a:lnTo>
                  <a:lnTo>
                    <a:pt x="1194422" y="196545"/>
                  </a:lnTo>
                  <a:lnTo>
                    <a:pt x="1179410" y="145745"/>
                  </a:lnTo>
                  <a:lnTo>
                    <a:pt x="1158963" y="107645"/>
                  </a:lnTo>
                  <a:lnTo>
                    <a:pt x="1150366" y="94945"/>
                  </a:lnTo>
                  <a:lnTo>
                    <a:pt x="1133170" y="69545"/>
                  </a:lnTo>
                  <a:lnTo>
                    <a:pt x="1124394" y="56845"/>
                  </a:lnTo>
                  <a:lnTo>
                    <a:pt x="1114209" y="44145"/>
                  </a:lnTo>
                  <a:lnTo>
                    <a:pt x="1078776" y="44145"/>
                  </a:lnTo>
                  <a:lnTo>
                    <a:pt x="1068133" y="56845"/>
                  </a:lnTo>
                  <a:lnTo>
                    <a:pt x="1058913" y="56845"/>
                  </a:lnTo>
                  <a:lnTo>
                    <a:pt x="1051255" y="69545"/>
                  </a:lnTo>
                  <a:lnTo>
                    <a:pt x="999680" y="171145"/>
                  </a:lnTo>
                  <a:lnTo>
                    <a:pt x="996645" y="183845"/>
                  </a:lnTo>
                  <a:lnTo>
                    <a:pt x="992098" y="183845"/>
                  </a:lnTo>
                  <a:lnTo>
                    <a:pt x="986028" y="196545"/>
                  </a:lnTo>
                  <a:lnTo>
                    <a:pt x="978446" y="209245"/>
                  </a:lnTo>
                  <a:lnTo>
                    <a:pt x="977925" y="196545"/>
                  </a:lnTo>
                  <a:lnTo>
                    <a:pt x="976541" y="183845"/>
                  </a:lnTo>
                  <a:lnTo>
                    <a:pt x="974598" y="171145"/>
                  </a:lnTo>
                  <a:lnTo>
                    <a:pt x="972375" y="158445"/>
                  </a:lnTo>
                  <a:lnTo>
                    <a:pt x="969264" y="145745"/>
                  </a:lnTo>
                  <a:lnTo>
                    <a:pt x="964603" y="145745"/>
                  </a:lnTo>
                  <a:lnTo>
                    <a:pt x="958507" y="133045"/>
                  </a:lnTo>
                  <a:lnTo>
                    <a:pt x="932599" y="133045"/>
                  </a:lnTo>
                  <a:lnTo>
                    <a:pt x="932599" y="209245"/>
                  </a:lnTo>
                  <a:lnTo>
                    <a:pt x="931799" y="234645"/>
                  </a:lnTo>
                  <a:lnTo>
                    <a:pt x="929284" y="247345"/>
                  </a:lnTo>
                  <a:lnTo>
                    <a:pt x="925347" y="272745"/>
                  </a:lnTo>
                  <a:lnTo>
                    <a:pt x="904113" y="298145"/>
                  </a:lnTo>
                  <a:lnTo>
                    <a:pt x="874623" y="336245"/>
                  </a:lnTo>
                  <a:lnTo>
                    <a:pt x="857084" y="387045"/>
                  </a:lnTo>
                  <a:lnTo>
                    <a:pt x="852055" y="450545"/>
                  </a:lnTo>
                  <a:lnTo>
                    <a:pt x="860120" y="501345"/>
                  </a:lnTo>
                  <a:lnTo>
                    <a:pt x="902589" y="641045"/>
                  </a:lnTo>
                  <a:lnTo>
                    <a:pt x="867702" y="615645"/>
                  </a:lnTo>
                  <a:lnTo>
                    <a:pt x="831151" y="577545"/>
                  </a:lnTo>
                  <a:lnTo>
                    <a:pt x="803986" y="539445"/>
                  </a:lnTo>
                  <a:lnTo>
                    <a:pt x="787069" y="488645"/>
                  </a:lnTo>
                  <a:lnTo>
                    <a:pt x="781240" y="425145"/>
                  </a:lnTo>
                  <a:lnTo>
                    <a:pt x="787095" y="374345"/>
                  </a:lnTo>
                  <a:lnTo>
                    <a:pt x="804176" y="323545"/>
                  </a:lnTo>
                  <a:lnTo>
                    <a:pt x="831799" y="272745"/>
                  </a:lnTo>
                  <a:lnTo>
                    <a:pt x="869226" y="234645"/>
                  </a:lnTo>
                  <a:lnTo>
                    <a:pt x="931418" y="196545"/>
                  </a:lnTo>
                  <a:lnTo>
                    <a:pt x="932599" y="209245"/>
                  </a:lnTo>
                  <a:lnTo>
                    <a:pt x="932599" y="133045"/>
                  </a:lnTo>
                  <a:lnTo>
                    <a:pt x="919276" y="133045"/>
                  </a:lnTo>
                  <a:lnTo>
                    <a:pt x="840397" y="196545"/>
                  </a:lnTo>
                  <a:lnTo>
                    <a:pt x="802982" y="234645"/>
                  </a:lnTo>
                  <a:lnTo>
                    <a:pt x="772985" y="272745"/>
                  </a:lnTo>
                  <a:lnTo>
                    <a:pt x="750938" y="323545"/>
                  </a:lnTo>
                  <a:lnTo>
                    <a:pt x="737336" y="374345"/>
                  </a:lnTo>
                  <a:lnTo>
                    <a:pt x="732688" y="425145"/>
                  </a:lnTo>
                  <a:lnTo>
                    <a:pt x="737171" y="475945"/>
                  </a:lnTo>
                  <a:lnTo>
                    <a:pt x="750404" y="526745"/>
                  </a:lnTo>
                  <a:lnTo>
                    <a:pt x="772007" y="577545"/>
                  </a:lnTo>
                  <a:lnTo>
                    <a:pt x="801624" y="615645"/>
                  </a:lnTo>
                  <a:lnTo>
                    <a:pt x="838885" y="653745"/>
                  </a:lnTo>
                  <a:lnTo>
                    <a:pt x="922312" y="717245"/>
                  </a:lnTo>
                  <a:lnTo>
                    <a:pt x="922312" y="806145"/>
                  </a:lnTo>
                  <a:lnTo>
                    <a:pt x="912088" y="818845"/>
                  </a:lnTo>
                  <a:lnTo>
                    <a:pt x="892238" y="818845"/>
                  </a:lnTo>
                  <a:lnTo>
                    <a:pt x="882878" y="831545"/>
                  </a:lnTo>
                  <a:lnTo>
                    <a:pt x="678078" y="945845"/>
                  </a:lnTo>
                  <a:lnTo>
                    <a:pt x="664425" y="945845"/>
                  </a:lnTo>
                  <a:lnTo>
                    <a:pt x="638924" y="933145"/>
                  </a:lnTo>
                  <a:lnTo>
                    <a:pt x="610577" y="907745"/>
                  </a:lnTo>
                  <a:lnTo>
                    <a:pt x="256362" y="907745"/>
                  </a:lnTo>
                  <a:lnTo>
                    <a:pt x="246519" y="882345"/>
                  </a:lnTo>
                  <a:lnTo>
                    <a:pt x="233413" y="869645"/>
                  </a:lnTo>
                  <a:lnTo>
                    <a:pt x="6819" y="869645"/>
                  </a:lnTo>
                  <a:lnTo>
                    <a:pt x="1841" y="882345"/>
                  </a:lnTo>
                  <a:lnTo>
                    <a:pt x="0" y="895045"/>
                  </a:lnTo>
                  <a:lnTo>
                    <a:pt x="1841" y="895045"/>
                  </a:lnTo>
                  <a:lnTo>
                    <a:pt x="6819" y="907745"/>
                  </a:lnTo>
                  <a:lnTo>
                    <a:pt x="14071" y="907745"/>
                  </a:lnTo>
                  <a:lnTo>
                    <a:pt x="22758" y="920445"/>
                  </a:lnTo>
                  <a:lnTo>
                    <a:pt x="217081" y="920445"/>
                  </a:lnTo>
                  <a:lnTo>
                    <a:pt x="218440" y="933145"/>
                  </a:lnTo>
                  <a:lnTo>
                    <a:pt x="218440" y="1009345"/>
                  </a:lnTo>
                  <a:lnTo>
                    <a:pt x="220281" y="1022045"/>
                  </a:lnTo>
                  <a:lnTo>
                    <a:pt x="225259" y="1022045"/>
                  </a:lnTo>
                  <a:lnTo>
                    <a:pt x="232511" y="1034745"/>
                  </a:lnTo>
                  <a:lnTo>
                    <a:pt x="249859" y="1034745"/>
                  </a:lnTo>
                  <a:lnTo>
                    <a:pt x="257111" y="1022045"/>
                  </a:lnTo>
                  <a:lnTo>
                    <a:pt x="262089" y="1022045"/>
                  </a:lnTo>
                  <a:lnTo>
                    <a:pt x="263944" y="1009345"/>
                  </a:lnTo>
                  <a:lnTo>
                    <a:pt x="263944" y="945845"/>
                  </a:lnTo>
                  <a:lnTo>
                    <a:pt x="573151" y="945845"/>
                  </a:lnTo>
                  <a:lnTo>
                    <a:pt x="597115" y="958545"/>
                  </a:lnTo>
                  <a:lnTo>
                    <a:pt x="619086" y="971245"/>
                  </a:lnTo>
                  <a:lnTo>
                    <a:pt x="638644" y="996645"/>
                  </a:lnTo>
                  <a:lnTo>
                    <a:pt x="943559" y="996645"/>
                  </a:lnTo>
                  <a:lnTo>
                    <a:pt x="967105" y="1009345"/>
                  </a:lnTo>
                  <a:lnTo>
                    <a:pt x="986396" y="1022045"/>
                  </a:lnTo>
                  <a:lnTo>
                    <a:pt x="999439" y="1034745"/>
                  </a:lnTo>
                  <a:lnTo>
                    <a:pt x="1004227" y="1060145"/>
                  </a:lnTo>
                  <a:lnTo>
                    <a:pt x="999439" y="1085545"/>
                  </a:lnTo>
                  <a:lnTo>
                    <a:pt x="986396" y="1110945"/>
                  </a:lnTo>
                  <a:lnTo>
                    <a:pt x="967105" y="1123645"/>
                  </a:lnTo>
                  <a:lnTo>
                    <a:pt x="709942" y="1123645"/>
                  </a:lnTo>
                  <a:lnTo>
                    <a:pt x="702017" y="1136345"/>
                  </a:lnTo>
                  <a:lnTo>
                    <a:pt x="687324" y="1136345"/>
                  </a:lnTo>
                  <a:lnTo>
                    <a:pt x="681113" y="1149045"/>
                  </a:lnTo>
                  <a:lnTo>
                    <a:pt x="641680" y="1187145"/>
                  </a:lnTo>
                  <a:lnTo>
                    <a:pt x="636549" y="1199845"/>
                  </a:lnTo>
                  <a:lnTo>
                    <a:pt x="634847" y="1199845"/>
                  </a:lnTo>
                  <a:lnTo>
                    <a:pt x="636549" y="1212545"/>
                  </a:lnTo>
                  <a:lnTo>
                    <a:pt x="641680" y="1225245"/>
                  </a:lnTo>
                  <a:lnTo>
                    <a:pt x="670496" y="1225245"/>
                  </a:lnTo>
                  <a:lnTo>
                    <a:pt x="712978" y="1174445"/>
                  </a:lnTo>
                  <a:lnTo>
                    <a:pt x="982052" y="1174445"/>
                  </a:lnTo>
                  <a:lnTo>
                    <a:pt x="999236" y="1161745"/>
                  </a:lnTo>
                  <a:lnTo>
                    <a:pt x="1014857" y="1149045"/>
                  </a:lnTo>
                  <a:lnTo>
                    <a:pt x="1182255" y="1085545"/>
                  </a:lnTo>
                  <a:lnTo>
                    <a:pt x="1483588" y="971245"/>
                  </a:lnTo>
                  <a:lnTo>
                    <a:pt x="1517535" y="971245"/>
                  </a:lnTo>
                  <a:lnTo>
                    <a:pt x="1531594" y="983945"/>
                  </a:lnTo>
                  <a:lnTo>
                    <a:pt x="1541246" y="996645"/>
                  </a:lnTo>
                  <a:lnTo>
                    <a:pt x="1545602" y="1022045"/>
                  </a:lnTo>
                  <a:lnTo>
                    <a:pt x="1543138" y="1034745"/>
                  </a:lnTo>
                  <a:lnTo>
                    <a:pt x="1534414" y="1047445"/>
                  </a:lnTo>
                  <a:lnTo>
                    <a:pt x="1519999" y="1060145"/>
                  </a:lnTo>
                  <a:lnTo>
                    <a:pt x="1014857" y="1352245"/>
                  </a:lnTo>
                  <a:lnTo>
                    <a:pt x="991806" y="1364945"/>
                  </a:lnTo>
                  <a:lnTo>
                    <a:pt x="968197" y="1364945"/>
                  </a:lnTo>
                  <a:lnTo>
                    <a:pt x="944016" y="1377645"/>
                  </a:lnTo>
                  <a:lnTo>
                    <a:pt x="862393" y="1377645"/>
                  </a:lnTo>
                  <a:lnTo>
                    <a:pt x="857415" y="1390345"/>
                  </a:lnTo>
                  <a:lnTo>
                    <a:pt x="855573" y="1403045"/>
                  </a:lnTo>
                  <a:lnTo>
                    <a:pt x="857415" y="1403045"/>
                  </a:lnTo>
                  <a:lnTo>
                    <a:pt x="862393" y="1415745"/>
                  </a:lnTo>
                  <a:lnTo>
                    <a:pt x="980135" y="1415745"/>
                  </a:lnTo>
                  <a:lnTo>
                    <a:pt x="1009510" y="1403045"/>
                  </a:lnTo>
                  <a:lnTo>
                    <a:pt x="1037602" y="1390345"/>
                  </a:lnTo>
                  <a:lnTo>
                    <a:pt x="1542757" y="1110945"/>
                  </a:lnTo>
                  <a:lnTo>
                    <a:pt x="1570697" y="1085545"/>
                  </a:lnTo>
                  <a:lnTo>
                    <a:pt x="1587690" y="1060145"/>
                  </a:lnTo>
                  <a:lnTo>
                    <a:pt x="1592453" y="1022045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9974739" y="690476"/>
            <a:ext cx="208279" cy="59690"/>
          </a:xfrm>
          <a:custGeom>
            <a:avLst/>
            <a:gdLst/>
            <a:ahLst/>
            <a:cxnLst/>
            <a:rect l="l" t="t" r="r" b="b"/>
            <a:pathLst>
              <a:path w="208279" h="59690">
                <a:moveTo>
                  <a:pt x="104781" y="0"/>
                </a:moveTo>
                <a:lnTo>
                  <a:pt x="61912" y="1114"/>
                </a:lnTo>
                <a:lnTo>
                  <a:pt x="19608" y="6416"/>
                </a:lnTo>
                <a:lnTo>
                  <a:pt x="0" y="36172"/>
                </a:lnTo>
                <a:lnTo>
                  <a:pt x="2970" y="45785"/>
                </a:lnTo>
                <a:lnTo>
                  <a:pt x="9050" y="52298"/>
                </a:lnTo>
                <a:lnTo>
                  <a:pt x="17389" y="55710"/>
                </a:lnTo>
                <a:lnTo>
                  <a:pt x="27139" y="56022"/>
                </a:lnTo>
                <a:lnTo>
                  <a:pt x="65795" y="51656"/>
                </a:lnTo>
                <a:lnTo>
                  <a:pt x="104592" y="50853"/>
                </a:lnTo>
                <a:lnTo>
                  <a:pt x="143106" y="53461"/>
                </a:lnTo>
                <a:lnTo>
                  <a:pt x="180911" y="59324"/>
                </a:lnTo>
                <a:lnTo>
                  <a:pt x="185432" y="59324"/>
                </a:lnTo>
                <a:lnTo>
                  <a:pt x="208190" y="29717"/>
                </a:lnTo>
                <a:lnTo>
                  <a:pt x="204655" y="20878"/>
                </a:lnTo>
                <a:lnTo>
                  <a:pt x="198294" y="13902"/>
                </a:lnTo>
                <a:lnTo>
                  <a:pt x="189953" y="9718"/>
                </a:lnTo>
                <a:lnTo>
                  <a:pt x="147649" y="2919"/>
                </a:lnTo>
                <a:lnTo>
                  <a:pt x="104781" y="0"/>
                </a:lnTo>
                <a:close/>
              </a:path>
            </a:pathLst>
          </a:custGeom>
          <a:solidFill>
            <a:srgbClr val="5F2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5389" y="6444458"/>
            <a:ext cx="657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Zdroj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4" y="0"/>
              <a:ext cx="4852415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17248" y="1758223"/>
            <a:ext cx="6510655" cy="4267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8125" marR="228600" indent="-635" algn="ctr">
              <a:lnSpc>
                <a:spcPts val="2590"/>
              </a:lnSpc>
              <a:spcBef>
                <a:spcPts val="425"/>
              </a:spcBef>
            </a:pPr>
            <a:r>
              <a:rPr sz="2000" spc="-25" dirty="0">
                <a:solidFill>
                  <a:srgbClr val="5F210F"/>
                </a:solidFill>
                <a:latin typeface="Calibri"/>
                <a:cs typeface="Calibri"/>
              </a:rPr>
              <a:t>Spôsob, akým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konzumujeme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jedlo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, sa </a:t>
            </a:r>
            <a:r>
              <a:rPr sz="2000" spc="-25" dirty="0">
                <a:solidFill>
                  <a:srgbClr val="5F210F"/>
                </a:solidFill>
                <a:latin typeface="Calibri"/>
                <a:cs typeface="Calibri"/>
              </a:rPr>
              <a:t>nenávratne a </a:t>
            </a:r>
            <a:r>
              <a:rPr sz="2000" spc="-45" dirty="0">
                <a:solidFill>
                  <a:srgbClr val="5F210F"/>
                </a:solidFill>
                <a:latin typeface="Calibri"/>
                <a:cs typeface="Calibri"/>
              </a:rPr>
              <a:t>navždy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zmenil, pretože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digitálne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inovácie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inovácie v oblasti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nápojov sa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navzájom prelínajú</a:t>
            </a:r>
            <a:r>
              <a:rPr sz="2000" spc="-4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55244" marR="45720" indent="68580" algn="ctr">
              <a:lnSpc>
                <a:spcPts val="2590"/>
              </a:lnSpc>
              <a:spcBef>
                <a:spcPts val="1015"/>
              </a:spcBef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Nakupovanie online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úplne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zmenilo nákupné zvyky 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spotrebitelia teraz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požadujú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viac z pohodlia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domova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, pričom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hlasové objednávky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hodinová lehota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na vybavenie už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nie sú </a:t>
            </a:r>
            <a:r>
              <a:rPr sz="2000" spc="-30" dirty="0">
                <a:solidFill>
                  <a:srgbClr val="5F210F"/>
                </a:solidFill>
                <a:latin typeface="Calibri"/>
                <a:cs typeface="Calibri"/>
              </a:rPr>
              <a:t>sci-fi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94615" marR="84455" indent="-2540" algn="ctr">
              <a:lnSpc>
                <a:spcPts val="2590"/>
              </a:lnSpc>
              <a:spcBef>
                <a:spcPts val="1005"/>
              </a:spcBef>
            </a:pP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Mnohí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výrobcovia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sa snažia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reagovať na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výzvu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"inovuj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000" spc="-50" dirty="0">
                <a:solidFill>
                  <a:srgbClr val="5F210F"/>
                </a:solidFill>
                <a:latin typeface="Calibri"/>
                <a:cs typeface="Calibri"/>
              </a:rPr>
              <a:t>zomri" 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vytvárajú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krabičky s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receptami na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zdravé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stravovanie, ktoré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dodávajú domov.</a:t>
            </a:r>
            <a:endParaRPr sz="2000" dirty="0">
              <a:latin typeface="Calibri"/>
              <a:cs typeface="Calibri"/>
            </a:endParaRPr>
          </a:p>
          <a:p>
            <a:pPr marL="12065" marR="5080" algn="ctr">
              <a:lnSpc>
                <a:spcPts val="2590"/>
              </a:lnSpc>
              <a:spcBef>
                <a:spcPts val="5"/>
              </a:spcBef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Drobní pestovatelia už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začínajú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používať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nové aj staré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značky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dosahujú úspechy.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009" y="6042068"/>
            <a:ext cx="6499860" cy="487313"/>
          </a:xfrm>
          <a:prstGeom prst="rect">
            <a:avLst/>
          </a:prstGeom>
          <a:solidFill>
            <a:srgbClr val="6C6A3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POZRITE SI NÁŠ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SÚBOR NÁSTROJOV NA SPOLUPRÁCU, KDE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NÁJDETE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MNOHO</a:t>
            </a:r>
            <a:r>
              <a:rPr lang="sk-SK"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k-SK" sz="1600" b="1" spc="-10" dirty="0">
                <a:solidFill>
                  <a:srgbClr val="FFFFFF"/>
                </a:solidFill>
                <a:latin typeface="Calibri"/>
                <a:cs typeface="Calibri"/>
              </a:rPr>
              <a:t>INŠPIRATÍVNYCH PRÍKLADOV.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8593" y="258691"/>
            <a:ext cx="55606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33195" marR="5080" indent="-1421130">
              <a:lnSpc>
                <a:spcPts val="3890"/>
              </a:lnSpc>
              <a:spcBef>
                <a:spcPts val="585"/>
              </a:spcBef>
            </a:pPr>
            <a:r>
              <a:rPr dirty="0"/>
              <a:t>5. </a:t>
            </a:r>
            <a:r>
              <a:rPr spc="-10" dirty="0"/>
              <a:t>Digitálne </a:t>
            </a:r>
            <a:r>
              <a:rPr spc="-15" dirty="0"/>
              <a:t>inovácie: Potraviny </a:t>
            </a:r>
            <a:r>
              <a:rPr spc="-55" dirty="0"/>
              <a:t>na </a:t>
            </a:r>
            <a:r>
              <a:rPr spc="-10" dirty="0"/>
              <a:t>dosah ruky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77022" y="2043973"/>
            <a:ext cx="6749415" cy="36087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0960" marR="53340" algn="ctr">
              <a:lnSpc>
                <a:spcPts val="2590"/>
              </a:lnSpc>
              <a:spcBef>
                <a:spcPts val="425"/>
              </a:spcBef>
            </a:pPr>
            <a:r>
              <a:rPr sz="24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Hello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Fresh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ponúka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každý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týždeň 30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čerstvých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receptov,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 ktorých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 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vybrať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6.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objednávky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sa uskutočňujú online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Potom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zhromaždia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potrebné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kvalitné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suroviny spolu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kuchárskymi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kartami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zabalia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doručia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priamo domov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zákazníka.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690"/>
              </a:spcBef>
            </a:pPr>
            <a:r>
              <a:rPr sz="2400" b="1" i="1" spc="-5" dirty="0">
                <a:solidFill>
                  <a:srgbClr val="232323"/>
                </a:solidFill>
                <a:latin typeface="Calibri"/>
                <a:cs typeface="Calibri"/>
              </a:rPr>
              <a:t>"Priamo z ihriska </a:t>
            </a:r>
            <a:r>
              <a:rPr sz="2400" b="1" i="1" spc="-15" dirty="0">
                <a:solidFill>
                  <a:srgbClr val="232323"/>
                </a:solidFill>
                <a:latin typeface="Calibri"/>
                <a:cs typeface="Calibri"/>
              </a:rPr>
              <a:t>do </a:t>
            </a:r>
            <a:r>
              <a:rPr sz="2400" b="1" i="1" spc="-10" dirty="0">
                <a:solidFill>
                  <a:srgbClr val="232323"/>
                </a:solidFill>
                <a:latin typeface="Calibri"/>
                <a:cs typeface="Calibri"/>
              </a:rPr>
              <a:t>vášho </a:t>
            </a:r>
            <a:r>
              <a:rPr sz="2400" b="1" i="1" spc="-20" dirty="0">
                <a:solidFill>
                  <a:srgbClr val="232323"/>
                </a:solidFill>
                <a:latin typeface="Calibri"/>
                <a:cs typeface="Calibri"/>
              </a:rPr>
              <a:t>boxu</a:t>
            </a:r>
            <a:endParaRPr sz="2400">
              <a:latin typeface="Calibri"/>
              <a:cs typeface="Calibri"/>
            </a:endParaRPr>
          </a:p>
          <a:p>
            <a:pPr marL="12700" marR="5080" indent="-635" algn="ctr">
              <a:lnSpc>
                <a:spcPts val="2590"/>
              </a:lnSpc>
              <a:spcBef>
                <a:spcPts val="1035"/>
              </a:spcBef>
            </a:pPr>
            <a:r>
              <a:rPr sz="2400" i="1" spc="-5" dirty="0">
                <a:solidFill>
                  <a:srgbClr val="232323"/>
                </a:solidFill>
                <a:latin typeface="Calibri"/>
                <a:cs typeface="Calibri"/>
              </a:rPr>
              <a:t>"Fresh" </a:t>
            </a:r>
            <a:r>
              <a:rPr sz="2400" i="1" dirty="0">
                <a:solidFill>
                  <a:srgbClr val="232323"/>
                </a:solidFill>
                <a:latin typeface="Calibri"/>
                <a:cs typeface="Calibri"/>
              </a:rPr>
              <a:t>je </a:t>
            </a:r>
            <a:r>
              <a:rPr sz="2400" i="1" spc="-5" dirty="0">
                <a:solidFill>
                  <a:srgbClr val="232323"/>
                </a:solidFill>
                <a:latin typeface="Calibri"/>
                <a:cs typeface="Calibri"/>
              </a:rPr>
              <a:t>50% </a:t>
            </a:r>
            <a:r>
              <a:rPr sz="2400" i="1" dirty="0">
                <a:solidFill>
                  <a:srgbClr val="232323"/>
                </a:solidFill>
                <a:latin typeface="Calibri"/>
                <a:cs typeface="Calibri"/>
              </a:rPr>
              <a:t>nášho </a:t>
            </a:r>
            <a:r>
              <a:rPr sz="2400" i="1" spc="-5" dirty="0">
                <a:solidFill>
                  <a:srgbClr val="232323"/>
                </a:solidFill>
                <a:latin typeface="Calibri"/>
                <a:cs typeface="Calibri"/>
              </a:rPr>
              <a:t>názvu </a:t>
            </a:r>
            <a:r>
              <a:rPr sz="2400" i="1" dirty="0">
                <a:solidFill>
                  <a:srgbClr val="232323"/>
                </a:solidFill>
                <a:latin typeface="Calibri"/>
                <a:cs typeface="Calibri"/>
              </a:rPr>
              <a:t>a náš </a:t>
            </a:r>
            <a:r>
              <a:rPr sz="2400" i="1" spc="-5" dirty="0">
                <a:solidFill>
                  <a:srgbClr val="232323"/>
                </a:solidFill>
                <a:latin typeface="Calibri"/>
                <a:cs typeface="Calibri"/>
              </a:rPr>
              <a:t>100% </a:t>
            </a:r>
            <a:r>
              <a:rPr sz="2400" i="1" spc="-15" dirty="0">
                <a:solidFill>
                  <a:srgbClr val="232323"/>
                </a:solidFill>
                <a:latin typeface="Calibri"/>
                <a:cs typeface="Calibri"/>
              </a:rPr>
              <a:t>prísľub</a:t>
            </a:r>
            <a:r>
              <a:rPr sz="2400" i="1" spc="-5" dirty="0">
                <a:solidFill>
                  <a:srgbClr val="232323"/>
                </a:solidFill>
                <a:latin typeface="Calibri"/>
                <a:cs typeface="Calibri"/>
              </a:rPr>
              <a:t> pre vás. </a:t>
            </a:r>
            <a:r>
              <a:rPr sz="2400" i="1" spc="-15" dirty="0">
                <a:solidFill>
                  <a:srgbClr val="232323"/>
                </a:solidFill>
                <a:latin typeface="Calibri"/>
                <a:cs typeface="Calibri"/>
              </a:rPr>
              <a:t>Do </a:t>
            </a:r>
            <a:r>
              <a:rPr sz="2400" i="1" spc="-5" dirty="0">
                <a:solidFill>
                  <a:srgbClr val="232323"/>
                </a:solidFill>
                <a:latin typeface="Calibri"/>
                <a:cs typeface="Calibri"/>
              </a:rPr>
              <a:t>vášho </a:t>
            </a:r>
            <a:r>
              <a:rPr sz="2400" i="1" spc="-15" dirty="0">
                <a:solidFill>
                  <a:srgbClr val="232323"/>
                </a:solidFill>
                <a:latin typeface="Calibri"/>
                <a:cs typeface="Calibri"/>
              </a:rPr>
              <a:t>boxu </a:t>
            </a:r>
            <a:r>
              <a:rPr sz="2400" i="1" spc="-10" dirty="0">
                <a:solidFill>
                  <a:srgbClr val="232323"/>
                </a:solidFill>
                <a:latin typeface="Calibri"/>
                <a:cs typeface="Calibri"/>
              </a:rPr>
              <a:t>sa dostanú </a:t>
            </a:r>
            <a:r>
              <a:rPr sz="2400" i="1" dirty="0">
                <a:solidFill>
                  <a:srgbClr val="232323"/>
                </a:solidFill>
                <a:latin typeface="Calibri"/>
                <a:cs typeface="Calibri"/>
              </a:rPr>
              <a:t>len tie </a:t>
            </a:r>
            <a:r>
              <a:rPr sz="2400" i="1" spc="-5" dirty="0">
                <a:solidFill>
                  <a:srgbClr val="232323"/>
                </a:solidFill>
                <a:latin typeface="Calibri"/>
                <a:cs typeface="Calibri"/>
              </a:rPr>
              <a:t>najčerstvejšie suroviny </a:t>
            </a:r>
            <a:r>
              <a:rPr sz="2400" i="1" dirty="0">
                <a:solidFill>
                  <a:srgbClr val="232323"/>
                </a:solidFill>
                <a:latin typeface="Calibri"/>
                <a:cs typeface="Calibri"/>
              </a:rPr>
              <a:t>priamo od </a:t>
            </a:r>
            <a:r>
              <a:rPr sz="2400" i="1" spc="-5" dirty="0">
                <a:solidFill>
                  <a:srgbClr val="232323"/>
                </a:solidFill>
                <a:latin typeface="Calibri"/>
                <a:cs typeface="Calibri"/>
              </a:rPr>
              <a:t>výrobcu. Zabezpečujú to vybraní </a:t>
            </a:r>
            <a:r>
              <a:rPr sz="2400" i="1" dirty="0">
                <a:solidFill>
                  <a:srgbClr val="232323"/>
                </a:solidFill>
                <a:latin typeface="Calibri"/>
                <a:cs typeface="Calibri"/>
              </a:rPr>
              <a:t>regionálni dodávatelia a </a:t>
            </a:r>
            <a:r>
              <a:rPr sz="2400" i="1" spc="-5" dirty="0">
                <a:solidFill>
                  <a:srgbClr val="232323"/>
                </a:solidFill>
                <a:latin typeface="Calibri"/>
                <a:cs typeface="Calibri"/>
              </a:rPr>
              <a:t>prísne </a:t>
            </a:r>
            <a:r>
              <a:rPr sz="2400" i="1" spc="-25" dirty="0">
                <a:solidFill>
                  <a:srgbClr val="232323"/>
                </a:solidFill>
                <a:latin typeface="Calibri"/>
                <a:cs typeface="Calibri"/>
              </a:rPr>
              <a:t>kontroly </a:t>
            </a:r>
            <a:r>
              <a:rPr sz="2400" i="1" spc="-5" dirty="0">
                <a:solidFill>
                  <a:srgbClr val="232323"/>
                </a:solidFill>
                <a:latin typeface="Calibri"/>
                <a:cs typeface="Calibri"/>
              </a:rPr>
              <a:t>kvality.</a:t>
            </a:r>
            <a:r>
              <a:rPr sz="2400" i="1" spc="-25" dirty="0">
                <a:solidFill>
                  <a:srgbClr val="232323"/>
                </a:solidFill>
                <a:latin typeface="Calibri"/>
                <a:cs typeface="Calibri"/>
              </a:rPr>
              <a:t>"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65177" y="258691"/>
            <a:ext cx="484441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554480" marR="5080" indent="-1542415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Inšpirujte sa...Hello </a:t>
            </a:r>
            <a:r>
              <a:rPr spc="-10" dirty="0"/>
              <a:t>Fresh </a:t>
            </a:r>
            <a:r>
              <a:rPr dirty="0"/>
              <a:t>- </a:t>
            </a:r>
            <a:r>
              <a:rPr spc="-15" dirty="0"/>
              <a:t>Nemecko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916699" y="1691640"/>
            <a:ext cx="4873625" cy="4862195"/>
            <a:chOff x="6916699" y="1691640"/>
            <a:chExt cx="4873625" cy="486219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9248" y="1691640"/>
              <a:ext cx="4075698" cy="33549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101072" y="2584703"/>
              <a:ext cx="45720" cy="51435"/>
            </a:xfrm>
            <a:custGeom>
              <a:avLst/>
              <a:gdLst/>
              <a:ahLst/>
              <a:cxnLst/>
              <a:rect l="l" t="t" r="r" b="b"/>
              <a:pathLst>
                <a:path w="45720" h="51435">
                  <a:moveTo>
                    <a:pt x="19050" y="45720"/>
                  </a:moveTo>
                  <a:lnTo>
                    <a:pt x="7620" y="45720"/>
                  </a:lnTo>
                  <a:lnTo>
                    <a:pt x="13335" y="51435"/>
                  </a:lnTo>
                  <a:lnTo>
                    <a:pt x="19050" y="45720"/>
                  </a:lnTo>
                  <a:close/>
                </a:path>
                <a:path w="45720" h="51435">
                  <a:moveTo>
                    <a:pt x="42303" y="0"/>
                  </a:moveTo>
                  <a:lnTo>
                    <a:pt x="3416" y="0"/>
                  </a:lnTo>
                  <a:lnTo>
                    <a:pt x="0" y="3416"/>
                  </a:lnTo>
                  <a:lnTo>
                    <a:pt x="0" y="42303"/>
                  </a:lnTo>
                  <a:lnTo>
                    <a:pt x="3416" y="45720"/>
                  </a:lnTo>
                  <a:lnTo>
                    <a:pt x="42303" y="45720"/>
                  </a:lnTo>
                  <a:lnTo>
                    <a:pt x="45720" y="42303"/>
                  </a:lnTo>
                  <a:lnTo>
                    <a:pt x="45720" y="3416"/>
                  </a:lnTo>
                  <a:lnTo>
                    <a:pt x="4230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1072" y="2584703"/>
              <a:ext cx="45720" cy="51435"/>
            </a:xfrm>
            <a:custGeom>
              <a:avLst/>
              <a:gdLst/>
              <a:ahLst/>
              <a:cxnLst/>
              <a:rect l="l" t="t" r="r" b="b"/>
              <a:pathLst>
                <a:path w="45720" h="51435">
                  <a:moveTo>
                    <a:pt x="0" y="7620"/>
                  </a:moveTo>
                  <a:lnTo>
                    <a:pt x="0" y="3416"/>
                  </a:lnTo>
                  <a:lnTo>
                    <a:pt x="3416" y="0"/>
                  </a:lnTo>
                  <a:lnTo>
                    <a:pt x="7620" y="0"/>
                  </a:lnTo>
                  <a:lnTo>
                    <a:pt x="19050" y="0"/>
                  </a:lnTo>
                  <a:lnTo>
                    <a:pt x="38100" y="0"/>
                  </a:lnTo>
                  <a:lnTo>
                    <a:pt x="42303" y="0"/>
                  </a:lnTo>
                  <a:lnTo>
                    <a:pt x="45720" y="3416"/>
                  </a:lnTo>
                  <a:lnTo>
                    <a:pt x="45720" y="7620"/>
                  </a:lnTo>
                  <a:lnTo>
                    <a:pt x="45720" y="26670"/>
                  </a:lnTo>
                  <a:lnTo>
                    <a:pt x="45720" y="38100"/>
                  </a:lnTo>
                  <a:lnTo>
                    <a:pt x="45720" y="42303"/>
                  </a:lnTo>
                  <a:lnTo>
                    <a:pt x="42303" y="45720"/>
                  </a:lnTo>
                  <a:lnTo>
                    <a:pt x="38100" y="45720"/>
                  </a:lnTo>
                  <a:lnTo>
                    <a:pt x="19050" y="45720"/>
                  </a:lnTo>
                  <a:lnTo>
                    <a:pt x="13335" y="51435"/>
                  </a:lnTo>
                  <a:lnTo>
                    <a:pt x="7620" y="45720"/>
                  </a:lnTo>
                  <a:lnTo>
                    <a:pt x="3416" y="45720"/>
                  </a:lnTo>
                  <a:lnTo>
                    <a:pt x="0" y="42303"/>
                  </a:lnTo>
                  <a:lnTo>
                    <a:pt x="0" y="38100"/>
                  </a:lnTo>
                  <a:lnTo>
                    <a:pt x="0" y="26670"/>
                  </a:lnTo>
                  <a:lnTo>
                    <a:pt x="0" y="762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23049" y="5007867"/>
              <a:ext cx="4860925" cy="1539240"/>
            </a:xfrm>
            <a:custGeom>
              <a:avLst/>
              <a:gdLst/>
              <a:ahLst/>
              <a:cxnLst/>
              <a:rect l="l" t="t" r="r" b="b"/>
              <a:pathLst>
                <a:path w="4860925" h="1539240">
                  <a:moveTo>
                    <a:pt x="0" y="43738"/>
                  </a:moveTo>
                  <a:lnTo>
                    <a:pt x="884402" y="641350"/>
                  </a:lnTo>
                  <a:lnTo>
                    <a:pt x="884402" y="1282687"/>
                  </a:lnTo>
                  <a:lnTo>
                    <a:pt x="888535" y="1328803"/>
                  </a:lnTo>
                  <a:lnTo>
                    <a:pt x="900452" y="1372208"/>
                  </a:lnTo>
                  <a:lnTo>
                    <a:pt x="919428" y="1412176"/>
                  </a:lnTo>
                  <a:lnTo>
                    <a:pt x="944738" y="1447982"/>
                  </a:lnTo>
                  <a:lnTo>
                    <a:pt x="975657" y="1478903"/>
                  </a:lnTo>
                  <a:lnTo>
                    <a:pt x="1011462" y="1504213"/>
                  </a:lnTo>
                  <a:lnTo>
                    <a:pt x="1051428" y="1523189"/>
                  </a:lnTo>
                  <a:lnTo>
                    <a:pt x="1094829" y="1535106"/>
                  </a:lnTo>
                  <a:lnTo>
                    <a:pt x="1140942" y="1539240"/>
                  </a:lnTo>
                  <a:lnTo>
                    <a:pt x="4603978" y="1539240"/>
                  </a:lnTo>
                  <a:lnTo>
                    <a:pt x="4650091" y="1535106"/>
                  </a:lnTo>
                  <a:lnTo>
                    <a:pt x="4693492" y="1523189"/>
                  </a:lnTo>
                  <a:lnTo>
                    <a:pt x="4733458" y="1504213"/>
                  </a:lnTo>
                  <a:lnTo>
                    <a:pt x="4769263" y="1478903"/>
                  </a:lnTo>
                  <a:lnTo>
                    <a:pt x="4800182" y="1447982"/>
                  </a:lnTo>
                  <a:lnTo>
                    <a:pt x="4825492" y="1412176"/>
                  </a:lnTo>
                  <a:lnTo>
                    <a:pt x="4844468" y="1372208"/>
                  </a:lnTo>
                  <a:lnTo>
                    <a:pt x="4856385" y="1328803"/>
                  </a:lnTo>
                  <a:lnTo>
                    <a:pt x="4860518" y="1282687"/>
                  </a:lnTo>
                  <a:lnTo>
                    <a:pt x="4860518" y="256540"/>
                  </a:lnTo>
                  <a:lnTo>
                    <a:pt x="884402" y="256540"/>
                  </a:lnTo>
                  <a:lnTo>
                    <a:pt x="0" y="43738"/>
                  </a:lnTo>
                  <a:close/>
                </a:path>
                <a:path w="4860925" h="1539240">
                  <a:moveTo>
                    <a:pt x="4603978" y="0"/>
                  </a:moveTo>
                  <a:lnTo>
                    <a:pt x="1140942" y="0"/>
                  </a:lnTo>
                  <a:lnTo>
                    <a:pt x="1094829" y="4133"/>
                  </a:lnTo>
                  <a:lnTo>
                    <a:pt x="1051428" y="16050"/>
                  </a:lnTo>
                  <a:lnTo>
                    <a:pt x="1011462" y="35025"/>
                  </a:lnTo>
                  <a:lnTo>
                    <a:pt x="975657" y="60335"/>
                  </a:lnTo>
                  <a:lnTo>
                    <a:pt x="944738" y="91255"/>
                  </a:lnTo>
                  <a:lnTo>
                    <a:pt x="919428" y="127060"/>
                  </a:lnTo>
                  <a:lnTo>
                    <a:pt x="900452" y="167025"/>
                  </a:lnTo>
                  <a:lnTo>
                    <a:pt x="888535" y="210427"/>
                  </a:lnTo>
                  <a:lnTo>
                    <a:pt x="884402" y="256540"/>
                  </a:lnTo>
                  <a:lnTo>
                    <a:pt x="4860518" y="256540"/>
                  </a:lnTo>
                  <a:lnTo>
                    <a:pt x="4856385" y="210427"/>
                  </a:lnTo>
                  <a:lnTo>
                    <a:pt x="4844468" y="167025"/>
                  </a:lnTo>
                  <a:lnTo>
                    <a:pt x="4825492" y="127060"/>
                  </a:lnTo>
                  <a:lnTo>
                    <a:pt x="4800182" y="91255"/>
                  </a:lnTo>
                  <a:lnTo>
                    <a:pt x="4769263" y="60335"/>
                  </a:lnTo>
                  <a:lnTo>
                    <a:pt x="4733458" y="35025"/>
                  </a:lnTo>
                  <a:lnTo>
                    <a:pt x="4693492" y="16050"/>
                  </a:lnTo>
                  <a:lnTo>
                    <a:pt x="4650091" y="4133"/>
                  </a:lnTo>
                  <a:lnTo>
                    <a:pt x="460397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23049" y="5007867"/>
              <a:ext cx="4860925" cy="1539240"/>
            </a:xfrm>
            <a:custGeom>
              <a:avLst/>
              <a:gdLst/>
              <a:ahLst/>
              <a:cxnLst/>
              <a:rect l="l" t="t" r="r" b="b"/>
              <a:pathLst>
                <a:path w="4860925" h="1539240">
                  <a:moveTo>
                    <a:pt x="884402" y="256540"/>
                  </a:moveTo>
                  <a:lnTo>
                    <a:pt x="888535" y="210427"/>
                  </a:lnTo>
                  <a:lnTo>
                    <a:pt x="900452" y="167025"/>
                  </a:lnTo>
                  <a:lnTo>
                    <a:pt x="919428" y="127060"/>
                  </a:lnTo>
                  <a:lnTo>
                    <a:pt x="944738" y="91255"/>
                  </a:lnTo>
                  <a:lnTo>
                    <a:pt x="975657" y="60335"/>
                  </a:lnTo>
                  <a:lnTo>
                    <a:pt x="1011462" y="35025"/>
                  </a:lnTo>
                  <a:lnTo>
                    <a:pt x="1051428" y="16050"/>
                  </a:lnTo>
                  <a:lnTo>
                    <a:pt x="1094829" y="4133"/>
                  </a:lnTo>
                  <a:lnTo>
                    <a:pt x="1140942" y="0"/>
                  </a:lnTo>
                  <a:lnTo>
                    <a:pt x="1547088" y="0"/>
                  </a:lnTo>
                  <a:lnTo>
                    <a:pt x="2541117" y="0"/>
                  </a:lnTo>
                  <a:lnTo>
                    <a:pt x="4603978" y="0"/>
                  </a:lnTo>
                  <a:lnTo>
                    <a:pt x="4650091" y="4133"/>
                  </a:lnTo>
                  <a:lnTo>
                    <a:pt x="4693492" y="16050"/>
                  </a:lnTo>
                  <a:lnTo>
                    <a:pt x="4733458" y="35025"/>
                  </a:lnTo>
                  <a:lnTo>
                    <a:pt x="4769263" y="60335"/>
                  </a:lnTo>
                  <a:lnTo>
                    <a:pt x="4800182" y="91255"/>
                  </a:lnTo>
                  <a:lnTo>
                    <a:pt x="4825492" y="127060"/>
                  </a:lnTo>
                  <a:lnTo>
                    <a:pt x="4844468" y="167025"/>
                  </a:lnTo>
                  <a:lnTo>
                    <a:pt x="4856385" y="210427"/>
                  </a:lnTo>
                  <a:lnTo>
                    <a:pt x="4860518" y="256540"/>
                  </a:lnTo>
                  <a:lnTo>
                    <a:pt x="4860518" y="641350"/>
                  </a:lnTo>
                  <a:lnTo>
                    <a:pt x="4860518" y="1282687"/>
                  </a:lnTo>
                  <a:lnTo>
                    <a:pt x="4856385" y="1328803"/>
                  </a:lnTo>
                  <a:lnTo>
                    <a:pt x="4844468" y="1372208"/>
                  </a:lnTo>
                  <a:lnTo>
                    <a:pt x="4825492" y="1412176"/>
                  </a:lnTo>
                  <a:lnTo>
                    <a:pt x="4800182" y="1447982"/>
                  </a:lnTo>
                  <a:lnTo>
                    <a:pt x="4769263" y="1478903"/>
                  </a:lnTo>
                  <a:lnTo>
                    <a:pt x="4733458" y="1504213"/>
                  </a:lnTo>
                  <a:lnTo>
                    <a:pt x="4693492" y="1523189"/>
                  </a:lnTo>
                  <a:lnTo>
                    <a:pt x="4650091" y="1535106"/>
                  </a:lnTo>
                  <a:lnTo>
                    <a:pt x="4603978" y="1539240"/>
                  </a:lnTo>
                  <a:lnTo>
                    <a:pt x="2541117" y="1539240"/>
                  </a:lnTo>
                  <a:lnTo>
                    <a:pt x="1547088" y="1539240"/>
                  </a:lnTo>
                  <a:lnTo>
                    <a:pt x="1140942" y="1539240"/>
                  </a:lnTo>
                  <a:lnTo>
                    <a:pt x="1094829" y="1535106"/>
                  </a:lnTo>
                  <a:lnTo>
                    <a:pt x="1051428" y="1523189"/>
                  </a:lnTo>
                  <a:lnTo>
                    <a:pt x="1011462" y="1504213"/>
                  </a:lnTo>
                  <a:lnTo>
                    <a:pt x="975657" y="1478903"/>
                  </a:lnTo>
                  <a:lnTo>
                    <a:pt x="944738" y="1447982"/>
                  </a:lnTo>
                  <a:lnTo>
                    <a:pt x="919428" y="1412176"/>
                  </a:lnTo>
                  <a:lnTo>
                    <a:pt x="900452" y="1372208"/>
                  </a:lnTo>
                  <a:lnTo>
                    <a:pt x="888535" y="1328803"/>
                  </a:lnTo>
                  <a:lnTo>
                    <a:pt x="884402" y="1282687"/>
                  </a:lnTo>
                  <a:lnTo>
                    <a:pt x="884402" y="641350"/>
                  </a:lnTo>
                  <a:lnTo>
                    <a:pt x="0" y="43738"/>
                  </a:lnTo>
                  <a:lnTo>
                    <a:pt x="884402" y="25654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67651" y="5077514"/>
            <a:ext cx="3456304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Existuje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pre vás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ako dodávateľa vo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vašom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regióne </a:t>
            </a: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podobná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možnosť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spolupráce?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3149" y="1788180"/>
            <a:ext cx="6963409" cy="4469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Posledný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makro trend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tomto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zozname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týka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hodnoty pohodlia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Kedysi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boli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rýchlosť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pohodlie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synonymami inovácií 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oblasti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nápojov </a:t>
            </a:r>
            <a:r>
              <a:rPr sz="2400" spc="15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množstvom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jedál z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mikrovlnnej rúry.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Spotrebitelia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uvedomili,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potreba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rýchlosti bola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úkor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kvality a 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už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toho bolo dosť. Náhrada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jednoduchosti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použitia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prípravy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takže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pomalý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hrniec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zaznamenal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opätovný rozmach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spolu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nočnými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marinádami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atď.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Príkladom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britská </a:t>
            </a:r>
            <a:r>
              <a:rPr sz="2400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spoločnosť Gousto</a:t>
            </a:r>
            <a:endParaRPr sz="2400">
              <a:latin typeface="Calibri"/>
              <a:cs typeface="Calibri"/>
            </a:endParaRPr>
          </a:p>
          <a:p>
            <a:pPr marL="121920" marR="114935" indent="-1270" algn="ctr">
              <a:lnSpc>
                <a:spcPts val="2590"/>
              </a:lnSpc>
              <a:spcBef>
                <a:spcPts val="103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Hoci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tento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model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zameraný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poskytujúce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stravovacie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služby... existuje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miestneho a kvalitného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pestovateľa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možnosť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nadviazať spoluprácu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 takouto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spoločnosťou?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3089" y="258691"/>
            <a:ext cx="61493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302895">
              <a:lnSpc>
                <a:spcPts val="3890"/>
              </a:lnSpc>
              <a:spcBef>
                <a:spcPts val="585"/>
              </a:spcBef>
            </a:pPr>
            <a:r>
              <a:rPr dirty="0"/>
              <a:t>6. </a:t>
            </a:r>
            <a:r>
              <a:rPr spc="-10" dirty="0"/>
              <a:t>Pohodlie: </a:t>
            </a:r>
            <a:r>
              <a:rPr spc="-5" dirty="0"/>
              <a:t>Riešenia pre domáce varenie: </a:t>
            </a:r>
            <a:r>
              <a:rPr spc="-30" dirty="0"/>
              <a:t>jednoduché, </a:t>
            </a:r>
            <a:r>
              <a:rPr spc="-5" dirty="0"/>
              <a:t>ale nie </a:t>
            </a:r>
            <a:r>
              <a:rPr dirty="0"/>
              <a:t>rýchle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441692" y="1760220"/>
            <a:ext cx="4638040" cy="4701540"/>
            <a:chOff x="7441692" y="1760220"/>
            <a:chExt cx="4638040" cy="47015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41692" y="1760220"/>
              <a:ext cx="4637531" cy="25526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6508" y="4053840"/>
              <a:ext cx="2406394" cy="240790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6874" y="2161027"/>
            <a:ext cx="2066289" cy="2070735"/>
          </a:xfrm>
          <a:custGeom>
            <a:avLst/>
            <a:gdLst/>
            <a:ahLst/>
            <a:cxnLst/>
            <a:rect l="l" t="t" r="r" b="b"/>
            <a:pathLst>
              <a:path w="2066289" h="2070735">
                <a:moveTo>
                  <a:pt x="1032738" y="0"/>
                </a:moveTo>
                <a:lnTo>
                  <a:pt x="984190" y="1124"/>
                </a:lnTo>
                <a:lnTo>
                  <a:pt x="936212" y="4466"/>
                </a:lnTo>
                <a:lnTo>
                  <a:pt x="888855" y="9975"/>
                </a:lnTo>
                <a:lnTo>
                  <a:pt x="842169" y="17600"/>
                </a:lnTo>
                <a:lnTo>
                  <a:pt x="796203" y="27294"/>
                </a:lnTo>
                <a:lnTo>
                  <a:pt x="751008" y="39004"/>
                </a:lnTo>
                <a:lnTo>
                  <a:pt x="706633" y="52682"/>
                </a:lnTo>
                <a:lnTo>
                  <a:pt x="663129" y="68279"/>
                </a:lnTo>
                <a:lnTo>
                  <a:pt x="620545" y="85743"/>
                </a:lnTo>
                <a:lnTo>
                  <a:pt x="578931" y="105025"/>
                </a:lnTo>
                <a:lnTo>
                  <a:pt x="538337" y="126076"/>
                </a:lnTo>
                <a:lnTo>
                  <a:pt x="498813" y="148846"/>
                </a:lnTo>
                <a:lnTo>
                  <a:pt x="460410" y="173285"/>
                </a:lnTo>
                <a:lnTo>
                  <a:pt x="423177" y="199342"/>
                </a:lnTo>
                <a:lnTo>
                  <a:pt x="387163" y="226969"/>
                </a:lnTo>
                <a:lnTo>
                  <a:pt x="352419" y="256116"/>
                </a:lnTo>
                <a:lnTo>
                  <a:pt x="318996" y="286732"/>
                </a:lnTo>
                <a:lnTo>
                  <a:pt x="286942" y="318768"/>
                </a:lnTo>
                <a:lnTo>
                  <a:pt x="256308" y="352174"/>
                </a:lnTo>
                <a:lnTo>
                  <a:pt x="227143" y="386900"/>
                </a:lnTo>
                <a:lnTo>
                  <a:pt x="199498" y="422897"/>
                </a:lnTo>
                <a:lnTo>
                  <a:pt x="173423" y="460114"/>
                </a:lnTo>
                <a:lnTo>
                  <a:pt x="148967" y="498502"/>
                </a:lnTo>
                <a:lnTo>
                  <a:pt x="126181" y="538011"/>
                </a:lnTo>
                <a:lnTo>
                  <a:pt x="105114" y="578592"/>
                </a:lnTo>
                <a:lnTo>
                  <a:pt x="85817" y="620194"/>
                </a:lnTo>
                <a:lnTo>
                  <a:pt x="68338" y="662767"/>
                </a:lnTo>
                <a:lnTo>
                  <a:pt x="52729" y="706263"/>
                </a:lnTo>
                <a:lnTo>
                  <a:pt x="39039" y="750630"/>
                </a:lnTo>
                <a:lnTo>
                  <a:pt x="27319" y="795819"/>
                </a:lnTo>
                <a:lnTo>
                  <a:pt x="17617" y="841781"/>
                </a:lnTo>
                <a:lnTo>
                  <a:pt x="9984" y="888466"/>
                </a:lnTo>
                <a:lnTo>
                  <a:pt x="4470" y="935823"/>
                </a:lnTo>
                <a:lnTo>
                  <a:pt x="1126" y="983804"/>
                </a:lnTo>
                <a:lnTo>
                  <a:pt x="0" y="1032357"/>
                </a:lnTo>
                <a:lnTo>
                  <a:pt x="1126" y="1081314"/>
                </a:lnTo>
                <a:lnTo>
                  <a:pt x="4470" y="1129680"/>
                </a:lnTo>
                <a:lnTo>
                  <a:pt x="9984" y="1177405"/>
                </a:lnTo>
                <a:lnTo>
                  <a:pt x="17617" y="1224440"/>
                </a:lnTo>
                <a:lnTo>
                  <a:pt x="27319" y="1270735"/>
                </a:lnTo>
                <a:lnTo>
                  <a:pt x="39039" y="1316242"/>
                </a:lnTo>
                <a:lnTo>
                  <a:pt x="52729" y="1360910"/>
                </a:lnTo>
                <a:lnTo>
                  <a:pt x="68338" y="1404691"/>
                </a:lnTo>
                <a:lnTo>
                  <a:pt x="85817" y="1447534"/>
                </a:lnTo>
                <a:lnTo>
                  <a:pt x="105114" y="1489390"/>
                </a:lnTo>
                <a:lnTo>
                  <a:pt x="126181" y="1530211"/>
                </a:lnTo>
                <a:lnTo>
                  <a:pt x="148967" y="1569946"/>
                </a:lnTo>
                <a:lnTo>
                  <a:pt x="173423" y="1608546"/>
                </a:lnTo>
                <a:lnTo>
                  <a:pt x="199498" y="1645962"/>
                </a:lnTo>
                <a:lnTo>
                  <a:pt x="227143" y="1682144"/>
                </a:lnTo>
                <a:lnTo>
                  <a:pt x="256308" y="1717043"/>
                </a:lnTo>
                <a:lnTo>
                  <a:pt x="286942" y="1750609"/>
                </a:lnTo>
                <a:lnTo>
                  <a:pt x="318996" y="1782794"/>
                </a:lnTo>
                <a:lnTo>
                  <a:pt x="352419" y="1813547"/>
                </a:lnTo>
                <a:lnTo>
                  <a:pt x="387163" y="1842819"/>
                </a:lnTo>
                <a:lnTo>
                  <a:pt x="423177" y="1870560"/>
                </a:lnTo>
                <a:lnTo>
                  <a:pt x="460410" y="1896722"/>
                </a:lnTo>
                <a:lnTo>
                  <a:pt x="498813" y="1921255"/>
                </a:lnTo>
                <a:lnTo>
                  <a:pt x="538337" y="1944109"/>
                </a:lnTo>
                <a:lnTo>
                  <a:pt x="578931" y="1965235"/>
                </a:lnTo>
                <a:lnTo>
                  <a:pt x="620545" y="1984584"/>
                </a:lnTo>
                <a:lnTo>
                  <a:pt x="663129" y="2002106"/>
                </a:lnTo>
                <a:lnTo>
                  <a:pt x="706633" y="2017751"/>
                </a:lnTo>
                <a:lnTo>
                  <a:pt x="751008" y="2031471"/>
                </a:lnTo>
                <a:lnTo>
                  <a:pt x="796203" y="2043216"/>
                </a:lnTo>
                <a:lnTo>
                  <a:pt x="842169" y="2052936"/>
                </a:lnTo>
                <a:lnTo>
                  <a:pt x="888855" y="2060582"/>
                </a:lnTo>
                <a:lnTo>
                  <a:pt x="936212" y="2066105"/>
                </a:lnTo>
                <a:lnTo>
                  <a:pt x="984190" y="2069454"/>
                </a:lnTo>
                <a:lnTo>
                  <a:pt x="1032738" y="2070582"/>
                </a:lnTo>
                <a:lnTo>
                  <a:pt x="1081331" y="2069454"/>
                </a:lnTo>
                <a:lnTo>
                  <a:pt x="1129350" y="2066105"/>
                </a:lnTo>
                <a:lnTo>
                  <a:pt x="1176747" y="2060582"/>
                </a:lnTo>
                <a:lnTo>
                  <a:pt x="1223470" y="2052936"/>
                </a:lnTo>
                <a:lnTo>
                  <a:pt x="1269470" y="2043216"/>
                </a:lnTo>
                <a:lnTo>
                  <a:pt x="1314698" y="2031471"/>
                </a:lnTo>
                <a:lnTo>
                  <a:pt x="1359103" y="2017751"/>
                </a:lnTo>
                <a:lnTo>
                  <a:pt x="1402636" y="2002106"/>
                </a:lnTo>
                <a:lnTo>
                  <a:pt x="1445246" y="1984584"/>
                </a:lnTo>
                <a:lnTo>
                  <a:pt x="1486885" y="1965235"/>
                </a:lnTo>
                <a:lnTo>
                  <a:pt x="1527501" y="1944109"/>
                </a:lnTo>
                <a:lnTo>
                  <a:pt x="1567045" y="1921255"/>
                </a:lnTo>
                <a:lnTo>
                  <a:pt x="1605467" y="1896722"/>
                </a:lnTo>
                <a:lnTo>
                  <a:pt x="1642718" y="1870560"/>
                </a:lnTo>
                <a:lnTo>
                  <a:pt x="1678747" y="1842819"/>
                </a:lnTo>
                <a:lnTo>
                  <a:pt x="1713505" y="1813547"/>
                </a:lnTo>
                <a:lnTo>
                  <a:pt x="1746941" y="1782794"/>
                </a:lnTo>
                <a:lnTo>
                  <a:pt x="1779007" y="1750609"/>
                </a:lnTo>
                <a:lnTo>
                  <a:pt x="1809651" y="1717043"/>
                </a:lnTo>
                <a:lnTo>
                  <a:pt x="1838824" y="1682144"/>
                </a:lnTo>
                <a:lnTo>
                  <a:pt x="1866477" y="1645962"/>
                </a:lnTo>
                <a:lnTo>
                  <a:pt x="1892559" y="1608546"/>
                </a:lnTo>
                <a:lnTo>
                  <a:pt x="1917021" y="1569946"/>
                </a:lnTo>
                <a:lnTo>
                  <a:pt x="1939812" y="1530211"/>
                </a:lnTo>
                <a:lnTo>
                  <a:pt x="1960883" y="1489390"/>
                </a:lnTo>
                <a:lnTo>
                  <a:pt x="1980184" y="1447534"/>
                </a:lnTo>
                <a:lnTo>
                  <a:pt x="1997665" y="1404691"/>
                </a:lnTo>
                <a:lnTo>
                  <a:pt x="2013276" y="1360910"/>
                </a:lnTo>
                <a:lnTo>
                  <a:pt x="2026968" y="1316242"/>
                </a:lnTo>
                <a:lnTo>
                  <a:pt x="2038689" y="1270735"/>
                </a:lnTo>
                <a:lnTo>
                  <a:pt x="2048392" y="1224440"/>
                </a:lnTo>
                <a:lnTo>
                  <a:pt x="2056025" y="1177405"/>
                </a:lnTo>
                <a:lnTo>
                  <a:pt x="2061539" y="1129680"/>
                </a:lnTo>
                <a:lnTo>
                  <a:pt x="2064884" y="1081314"/>
                </a:lnTo>
                <a:lnTo>
                  <a:pt x="2066010" y="1032357"/>
                </a:lnTo>
                <a:lnTo>
                  <a:pt x="2064884" y="983804"/>
                </a:lnTo>
                <a:lnTo>
                  <a:pt x="2061539" y="935823"/>
                </a:lnTo>
                <a:lnTo>
                  <a:pt x="2056025" y="888466"/>
                </a:lnTo>
                <a:lnTo>
                  <a:pt x="2048392" y="841781"/>
                </a:lnTo>
                <a:lnTo>
                  <a:pt x="2038689" y="795819"/>
                </a:lnTo>
                <a:lnTo>
                  <a:pt x="2026968" y="750630"/>
                </a:lnTo>
                <a:lnTo>
                  <a:pt x="2013276" y="706263"/>
                </a:lnTo>
                <a:lnTo>
                  <a:pt x="1997665" y="662767"/>
                </a:lnTo>
                <a:lnTo>
                  <a:pt x="1980184" y="620194"/>
                </a:lnTo>
                <a:lnTo>
                  <a:pt x="1960883" y="578592"/>
                </a:lnTo>
                <a:lnTo>
                  <a:pt x="1939812" y="538011"/>
                </a:lnTo>
                <a:lnTo>
                  <a:pt x="1917021" y="498502"/>
                </a:lnTo>
                <a:lnTo>
                  <a:pt x="1892559" y="460114"/>
                </a:lnTo>
                <a:lnTo>
                  <a:pt x="1866477" y="422897"/>
                </a:lnTo>
                <a:lnTo>
                  <a:pt x="1838824" y="386900"/>
                </a:lnTo>
                <a:lnTo>
                  <a:pt x="1809651" y="352174"/>
                </a:lnTo>
                <a:lnTo>
                  <a:pt x="1779007" y="318768"/>
                </a:lnTo>
                <a:lnTo>
                  <a:pt x="1746941" y="286732"/>
                </a:lnTo>
                <a:lnTo>
                  <a:pt x="1713505" y="256116"/>
                </a:lnTo>
                <a:lnTo>
                  <a:pt x="1678747" y="226969"/>
                </a:lnTo>
                <a:lnTo>
                  <a:pt x="1642718" y="199342"/>
                </a:lnTo>
                <a:lnTo>
                  <a:pt x="1605467" y="173285"/>
                </a:lnTo>
                <a:lnTo>
                  <a:pt x="1567045" y="148846"/>
                </a:lnTo>
                <a:lnTo>
                  <a:pt x="1527501" y="126076"/>
                </a:lnTo>
                <a:lnTo>
                  <a:pt x="1486885" y="105025"/>
                </a:lnTo>
                <a:lnTo>
                  <a:pt x="1445246" y="85743"/>
                </a:lnTo>
                <a:lnTo>
                  <a:pt x="1402636" y="68279"/>
                </a:lnTo>
                <a:lnTo>
                  <a:pt x="1359103" y="52682"/>
                </a:lnTo>
                <a:lnTo>
                  <a:pt x="1314698" y="39004"/>
                </a:lnTo>
                <a:lnTo>
                  <a:pt x="1269470" y="27294"/>
                </a:lnTo>
                <a:lnTo>
                  <a:pt x="1223470" y="17600"/>
                </a:lnTo>
                <a:lnTo>
                  <a:pt x="1176747" y="9975"/>
                </a:lnTo>
                <a:lnTo>
                  <a:pt x="1129350" y="4466"/>
                </a:lnTo>
                <a:lnTo>
                  <a:pt x="1081331" y="1124"/>
                </a:lnTo>
                <a:lnTo>
                  <a:pt x="1032738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95228" y="2115311"/>
            <a:ext cx="2417445" cy="2455545"/>
          </a:xfrm>
          <a:custGeom>
            <a:avLst/>
            <a:gdLst/>
            <a:ahLst/>
            <a:cxnLst/>
            <a:rect l="l" t="t" r="r" b="b"/>
            <a:pathLst>
              <a:path w="2417445" h="2455545">
                <a:moveTo>
                  <a:pt x="1193965" y="0"/>
                </a:moveTo>
                <a:lnTo>
                  <a:pt x="1145987" y="969"/>
                </a:lnTo>
                <a:lnTo>
                  <a:pt x="1098487" y="3852"/>
                </a:lnTo>
                <a:lnTo>
                  <a:pt x="1051499" y="8614"/>
                </a:lnTo>
                <a:lnTo>
                  <a:pt x="1005061" y="15219"/>
                </a:lnTo>
                <a:lnTo>
                  <a:pt x="959206" y="23629"/>
                </a:lnTo>
                <a:lnTo>
                  <a:pt x="913972" y="33810"/>
                </a:lnTo>
                <a:lnTo>
                  <a:pt x="869395" y="45724"/>
                </a:lnTo>
                <a:lnTo>
                  <a:pt x="825509" y="59337"/>
                </a:lnTo>
                <a:lnTo>
                  <a:pt x="782351" y="74612"/>
                </a:lnTo>
                <a:lnTo>
                  <a:pt x="739957" y="91513"/>
                </a:lnTo>
                <a:lnTo>
                  <a:pt x="698362" y="110003"/>
                </a:lnTo>
                <a:lnTo>
                  <a:pt x="657603" y="130048"/>
                </a:lnTo>
                <a:lnTo>
                  <a:pt x="617714" y="151610"/>
                </a:lnTo>
                <a:lnTo>
                  <a:pt x="578733" y="174653"/>
                </a:lnTo>
                <a:lnTo>
                  <a:pt x="540695" y="199143"/>
                </a:lnTo>
                <a:lnTo>
                  <a:pt x="503635" y="225042"/>
                </a:lnTo>
                <a:lnTo>
                  <a:pt x="467589" y="252314"/>
                </a:lnTo>
                <a:lnTo>
                  <a:pt x="432594" y="280924"/>
                </a:lnTo>
                <a:lnTo>
                  <a:pt x="398685" y="310835"/>
                </a:lnTo>
                <a:lnTo>
                  <a:pt x="365898" y="342012"/>
                </a:lnTo>
                <a:lnTo>
                  <a:pt x="334269" y="374418"/>
                </a:lnTo>
                <a:lnTo>
                  <a:pt x="303834" y="408017"/>
                </a:lnTo>
                <a:lnTo>
                  <a:pt x="274628" y="442773"/>
                </a:lnTo>
                <a:lnTo>
                  <a:pt x="246687" y="478650"/>
                </a:lnTo>
                <a:lnTo>
                  <a:pt x="220047" y="515612"/>
                </a:lnTo>
                <a:lnTo>
                  <a:pt x="194744" y="553623"/>
                </a:lnTo>
                <a:lnTo>
                  <a:pt x="170814" y="592647"/>
                </a:lnTo>
                <a:lnTo>
                  <a:pt x="148293" y="632648"/>
                </a:lnTo>
                <a:lnTo>
                  <a:pt x="127216" y="673590"/>
                </a:lnTo>
                <a:lnTo>
                  <a:pt x="107619" y="715436"/>
                </a:lnTo>
                <a:lnTo>
                  <a:pt x="89539" y="758151"/>
                </a:lnTo>
                <a:lnTo>
                  <a:pt x="73010" y="801699"/>
                </a:lnTo>
                <a:lnTo>
                  <a:pt x="58069" y="846043"/>
                </a:lnTo>
                <a:lnTo>
                  <a:pt x="44751" y="891147"/>
                </a:lnTo>
                <a:lnTo>
                  <a:pt x="33093" y="936976"/>
                </a:lnTo>
                <a:lnTo>
                  <a:pt x="23131" y="983494"/>
                </a:lnTo>
                <a:lnTo>
                  <a:pt x="14899" y="1030663"/>
                </a:lnTo>
                <a:lnTo>
                  <a:pt x="8434" y="1078449"/>
                </a:lnTo>
                <a:lnTo>
                  <a:pt x="3772" y="1126815"/>
                </a:lnTo>
                <a:lnTo>
                  <a:pt x="949" y="1175725"/>
                </a:lnTo>
                <a:lnTo>
                  <a:pt x="0" y="1225143"/>
                </a:lnTo>
                <a:lnTo>
                  <a:pt x="949" y="1274570"/>
                </a:lnTo>
                <a:lnTo>
                  <a:pt x="3772" y="1323505"/>
                </a:lnTo>
                <a:lnTo>
                  <a:pt x="8434" y="1371912"/>
                </a:lnTo>
                <a:lnTo>
                  <a:pt x="14899" y="1419753"/>
                </a:lnTo>
                <a:lnTo>
                  <a:pt x="23131" y="1466992"/>
                </a:lnTo>
                <a:lnTo>
                  <a:pt x="33093" y="1513593"/>
                </a:lnTo>
                <a:lnTo>
                  <a:pt x="44751" y="1559517"/>
                </a:lnTo>
                <a:lnTo>
                  <a:pt x="58069" y="1604728"/>
                </a:lnTo>
                <a:lnTo>
                  <a:pt x="73010" y="1649189"/>
                </a:lnTo>
                <a:lnTo>
                  <a:pt x="89539" y="1692864"/>
                </a:lnTo>
                <a:lnTo>
                  <a:pt x="107619" y="1735715"/>
                </a:lnTo>
                <a:lnTo>
                  <a:pt x="127216" y="1777705"/>
                </a:lnTo>
                <a:lnTo>
                  <a:pt x="148293" y="1818798"/>
                </a:lnTo>
                <a:lnTo>
                  <a:pt x="170814" y="1858956"/>
                </a:lnTo>
                <a:lnTo>
                  <a:pt x="194744" y="1898144"/>
                </a:lnTo>
                <a:lnTo>
                  <a:pt x="220047" y="1936322"/>
                </a:lnTo>
                <a:lnTo>
                  <a:pt x="246687" y="1973456"/>
                </a:lnTo>
                <a:lnTo>
                  <a:pt x="274628" y="2009508"/>
                </a:lnTo>
                <a:lnTo>
                  <a:pt x="303834" y="2044441"/>
                </a:lnTo>
                <a:lnTo>
                  <a:pt x="334269" y="2078218"/>
                </a:lnTo>
                <a:lnTo>
                  <a:pt x="365898" y="2110802"/>
                </a:lnTo>
                <a:lnTo>
                  <a:pt x="398685" y="2142156"/>
                </a:lnTo>
                <a:lnTo>
                  <a:pt x="432594" y="2172244"/>
                </a:lnTo>
                <a:lnTo>
                  <a:pt x="467589" y="2201029"/>
                </a:lnTo>
                <a:lnTo>
                  <a:pt x="503635" y="2228473"/>
                </a:lnTo>
                <a:lnTo>
                  <a:pt x="540695" y="2254540"/>
                </a:lnTo>
                <a:lnTo>
                  <a:pt x="578733" y="2279192"/>
                </a:lnTo>
                <a:lnTo>
                  <a:pt x="617714" y="2302393"/>
                </a:lnTo>
                <a:lnTo>
                  <a:pt x="657603" y="2324107"/>
                </a:lnTo>
                <a:lnTo>
                  <a:pt x="698362" y="2344295"/>
                </a:lnTo>
                <a:lnTo>
                  <a:pt x="739957" y="2362921"/>
                </a:lnTo>
                <a:lnTo>
                  <a:pt x="782351" y="2379949"/>
                </a:lnTo>
                <a:lnTo>
                  <a:pt x="825509" y="2395341"/>
                </a:lnTo>
                <a:lnTo>
                  <a:pt x="869395" y="2409061"/>
                </a:lnTo>
                <a:lnTo>
                  <a:pt x="913972" y="2421071"/>
                </a:lnTo>
                <a:lnTo>
                  <a:pt x="959206" y="2431334"/>
                </a:lnTo>
                <a:lnTo>
                  <a:pt x="1005061" y="2439814"/>
                </a:lnTo>
                <a:lnTo>
                  <a:pt x="1051499" y="2446474"/>
                </a:lnTo>
                <a:lnTo>
                  <a:pt x="1098487" y="2451277"/>
                </a:lnTo>
                <a:lnTo>
                  <a:pt x="1145987" y="2454186"/>
                </a:lnTo>
                <a:lnTo>
                  <a:pt x="1193965" y="2455164"/>
                </a:lnTo>
                <a:lnTo>
                  <a:pt x="1241671" y="2454186"/>
                </a:lnTo>
                <a:lnTo>
                  <a:pt x="1288912" y="2451277"/>
                </a:lnTo>
                <a:lnTo>
                  <a:pt x="1335651" y="2446474"/>
                </a:lnTo>
                <a:lnTo>
                  <a:pt x="1381853" y="2439814"/>
                </a:lnTo>
                <a:lnTo>
                  <a:pt x="1427480" y="2431334"/>
                </a:lnTo>
                <a:lnTo>
                  <a:pt x="1472499" y="2421071"/>
                </a:lnTo>
                <a:lnTo>
                  <a:pt x="1516871" y="2409061"/>
                </a:lnTo>
                <a:lnTo>
                  <a:pt x="1560561" y="2395341"/>
                </a:lnTo>
                <a:lnTo>
                  <a:pt x="1603533" y="2379949"/>
                </a:lnTo>
                <a:lnTo>
                  <a:pt x="1645752" y="2362921"/>
                </a:lnTo>
                <a:lnTo>
                  <a:pt x="1687180" y="2344295"/>
                </a:lnTo>
                <a:lnTo>
                  <a:pt x="1727781" y="2324107"/>
                </a:lnTo>
                <a:lnTo>
                  <a:pt x="1767521" y="2302393"/>
                </a:lnTo>
                <a:lnTo>
                  <a:pt x="1806362" y="2279192"/>
                </a:lnTo>
                <a:lnTo>
                  <a:pt x="1844269" y="2254540"/>
                </a:lnTo>
                <a:lnTo>
                  <a:pt x="1881205" y="2228473"/>
                </a:lnTo>
                <a:lnTo>
                  <a:pt x="1917134" y="2201029"/>
                </a:lnTo>
                <a:lnTo>
                  <a:pt x="1952021" y="2172244"/>
                </a:lnTo>
                <a:lnTo>
                  <a:pt x="1985829" y="2142156"/>
                </a:lnTo>
                <a:lnTo>
                  <a:pt x="2018522" y="2110802"/>
                </a:lnTo>
                <a:lnTo>
                  <a:pt x="2050065" y="2078218"/>
                </a:lnTo>
                <a:lnTo>
                  <a:pt x="2080420" y="2044441"/>
                </a:lnTo>
                <a:lnTo>
                  <a:pt x="2109552" y="2009508"/>
                </a:lnTo>
                <a:lnTo>
                  <a:pt x="2137425" y="1973456"/>
                </a:lnTo>
                <a:lnTo>
                  <a:pt x="2164003" y="1936322"/>
                </a:lnTo>
                <a:lnTo>
                  <a:pt x="2189250" y="1898144"/>
                </a:lnTo>
                <a:lnTo>
                  <a:pt x="2213129" y="1858956"/>
                </a:lnTo>
                <a:lnTo>
                  <a:pt x="2235605" y="1818798"/>
                </a:lnTo>
                <a:lnTo>
                  <a:pt x="2256641" y="1777705"/>
                </a:lnTo>
                <a:lnTo>
                  <a:pt x="2276201" y="1735715"/>
                </a:lnTo>
                <a:lnTo>
                  <a:pt x="2294250" y="1692864"/>
                </a:lnTo>
                <a:lnTo>
                  <a:pt x="2310752" y="1649189"/>
                </a:lnTo>
                <a:lnTo>
                  <a:pt x="2325669" y="1604728"/>
                </a:lnTo>
                <a:lnTo>
                  <a:pt x="2338967" y="1559517"/>
                </a:lnTo>
                <a:lnTo>
                  <a:pt x="2350608" y="1513593"/>
                </a:lnTo>
                <a:lnTo>
                  <a:pt x="2360558" y="1466992"/>
                </a:lnTo>
                <a:lnTo>
                  <a:pt x="2368779" y="1419753"/>
                </a:lnTo>
                <a:lnTo>
                  <a:pt x="2375237" y="1371912"/>
                </a:lnTo>
                <a:lnTo>
                  <a:pt x="2379894" y="1323505"/>
                </a:lnTo>
                <a:lnTo>
                  <a:pt x="2382714" y="1274570"/>
                </a:lnTo>
                <a:lnTo>
                  <a:pt x="2383663" y="1225143"/>
                </a:lnTo>
                <a:lnTo>
                  <a:pt x="2382667" y="1174496"/>
                </a:lnTo>
                <a:lnTo>
                  <a:pt x="2379705" y="1124384"/>
                </a:lnTo>
                <a:lnTo>
                  <a:pt x="2374815" y="1074845"/>
                </a:lnTo>
                <a:lnTo>
                  <a:pt x="2368038" y="1025919"/>
                </a:lnTo>
                <a:lnTo>
                  <a:pt x="2359410" y="977644"/>
                </a:lnTo>
                <a:lnTo>
                  <a:pt x="2348972" y="930059"/>
                </a:lnTo>
                <a:lnTo>
                  <a:pt x="2336762" y="883203"/>
                </a:lnTo>
                <a:lnTo>
                  <a:pt x="2322818" y="837114"/>
                </a:lnTo>
                <a:lnTo>
                  <a:pt x="2307180" y="791832"/>
                </a:lnTo>
                <a:lnTo>
                  <a:pt x="2289886" y="747395"/>
                </a:lnTo>
                <a:lnTo>
                  <a:pt x="2275763" y="717270"/>
                </a:lnTo>
                <a:lnTo>
                  <a:pt x="2315654" y="683056"/>
                </a:lnTo>
                <a:lnTo>
                  <a:pt x="2345034" y="648277"/>
                </a:lnTo>
                <a:lnTo>
                  <a:pt x="2369936" y="609803"/>
                </a:lnTo>
                <a:lnTo>
                  <a:pt x="2389976" y="568077"/>
                </a:lnTo>
                <a:lnTo>
                  <a:pt x="2404768" y="523540"/>
                </a:lnTo>
                <a:lnTo>
                  <a:pt x="2413925" y="476633"/>
                </a:lnTo>
                <a:lnTo>
                  <a:pt x="2417064" y="427799"/>
                </a:lnTo>
                <a:lnTo>
                  <a:pt x="2413925" y="379078"/>
                </a:lnTo>
                <a:lnTo>
                  <a:pt x="2404767" y="332265"/>
                </a:lnTo>
                <a:lnTo>
                  <a:pt x="2389975" y="287803"/>
                </a:lnTo>
                <a:lnTo>
                  <a:pt x="2369935" y="246136"/>
                </a:lnTo>
                <a:lnTo>
                  <a:pt x="2345033" y="207709"/>
                </a:lnTo>
                <a:lnTo>
                  <a:pt x="2315656" y="172966"/>
                </a:lnTo>
                <a:lnTo>
                  <a:pt x="2282188" y="142349"/>
                </a:lnTo>
                <a:lnTo>
                  <a:pt x="2245015" y="116304"/>
                </a:lnTo>
                <a:lnTo>
                  <a:pt x="2204524" y="95274"/>
                </a:lnTo>
                <a:lnTo>
                  <a:pt x="2161101" y="79702"/>
                </a:lnTo>
                <a:lnTo>
                  <a:pt x="2115131" y="70034"/>
                </a:lnTo>
                <a:lnTo>
                  <a:pt x="2067001" y="66713"/>
                </a:lnTo>
                <a:lnTo>
                  <a:pt x="2019733" y="70035"/>
                </a:lnTo>
                <a:lnTo>
                  <a:pt x="1974464" y="79705"/>
                </a:lnTo>
                <a:lnTo>
                  <a:pt x="1931596" y="95278"/>
                </a:lnTo>
                <a:lnTo>
                  <a:pt x="1891534" y="116310"/>
                </a:lnTo>
                <a:lnTo>
                  <a:pt x="1854678" y="142357"/>
                </a:lnTo>
                <a:lnTo>
                  <a:pt x="1821434" y="172974"/>
                </a:lnTo>
                <a:lnTo>
                  <a:pt x="1814690" y="181508"/>
                </a:lnTo>
                <a:lnTo>
                  <a:pt x="1760131" y="147459"/>
                </a:lnTo>
                <a:lnTo>
                  <a:pt x="1717494" y="124791"/>
                </a:lnTo>
                <a:lnTo>
                  <a:pt x="1673885" y="103865"/>
                </a:lnTo>
                <a:lnTo>
                  <a:pt x="1629348" y="84723"/>
                </a:lnTo>
                <a:lnTo>
                  <a:pt x="1583925" y="67409"/>
                </a:lnTo>
                <a:lnTo>
                  <a:pt x="1537662" y="51968"/>
                </a:lnTo>
                <a:lnTo>
                  <a:pt x="1490602" y="38444"/>
                </a:lnTo>
                <a:lnTo>
                  <a:pt x="1442788" y="26880"/>
                </a:lnTo>
                <a:lnTo>
                  <a:pt x="1394266" y="17320"/>
                </a:lnTo>
                <a:lnTo>
                  <a:pt x="1345079" y="9808"/>
                </a:lnTo>
                <a:lnTo>
                  <a:pt x="1295270" y="4388"/>
                </a:lnTo>
                <a:lnTo>
                  <a:pt x="1244884" y="1104"/>
                </a:lnTo>
                <a:lnTo>
                  <a:pt x="1193965" y="0"/>
                </a:lnTo>
                <a:close/>
              </a:path>
            </a:pathLst>
          </a:custGeom>
          <a:solidFill>
            <a:srgbClr val="5F2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224531" y="1342644"/>
            <a:ext cx="5015865" cy="3983990"/>
            <a:chOff x="4224531" y="1342644"/>
            <a:chExt cx="5015865" cy="3983990"/>
          </a:xfrm>
        </p:grpSpPr>
        <p:sp>
          <p:nvSpPr>
            <p:cNvPr id="5" name="object 5"/>
            <p:cNvSpPr/>
            <p:nvPr/>
          </p:nvSpPr>
          <p:spPr>
            <a:xfrm>
              <a:off x="5527551" y="1342644"/>
              <a:ext cx="2030095" cy="2135505"/>
            </a:xfrm>
            <a:custGeom>
              <a:avLst/>
              <a:gdLst/>
              <a:ahLst/>
              <a:cxnLst/>
              <a:rect l="l" t="t" r="r" b="b"/>
              <a:pathLst>
                <a:path w="2030095" h="2135504">
                  <a:moveTo>
                    <a:pt x="395465" y="0"/>
                  </a:moveTo>
                  <a:lnTo>
                    <a:pt x="346095" y="3024"/>
                  </a:lnTo>
                  <a:lnTo>
                    <a:pt x="298488" y="11859"/>
                  </a:lnTo>
                  <a:lnTo>
                    <a:pt x="253025" y="26149"/>
                  </a:lnTo>
                  <a:lnTo>
                    <a:pt x="210086" y="45538"/>
                  </a:lnTo>
                  <a:lnTo>
                    <a:pt x="170052" y="69670"/>
                  </a:lnTo>
                  <a:lnTo>
                    <a:pt x="133303" y="98188"/>
                  </a:lnTo>
                  <a:lnTo>
                    <a:pt x="100219" y="130736"/>
                  </a:lnTo>
                  <a:lnTo>
                    <a:pt x="71182" y="166958"/>
                  </a:lnTo>
                  <a:lnTo>
                    <a:pt x="46571" y="206498"/>
                  </a:lnTo>
                  <a:lnTo>
                    <a:pt x="26766" y="249000"/>
                  </a:lnTo>
                  <a:lnTo>
                    <a:pt x="12150" y="294108"/>
                  </a:lnTo>
                  <a:lnTo>
                    <a:pt x="3100" y="341465"/>
                  </a:lnTo>
                  <a:lnTo>
                    <a:pt x="0" y="390715"/>
                  </a:lnTo>
                  <a:lnTo>
                    <a:pt x="3633" y="445218"/>
                  </a:lnTo>
                  <a:lnTo>
                    <a:pt x="14209" y="497260"/>
                  </a:lnTo>
                  <a:lnTo>
                    <a:pt x="31246" y="546407"/>
                  </a:lnTo>
                  <a:lnTo>
                    <a:pt x="54260" y="592225"/>
                  </a:lnTo>
                  <a:lnTo>
                    <a:pt x="82766" y="634279"/>
                  </a:lnTo>
                  <a:lnTo>
                    <a:pt x="116281" y="672134"/>
                  </a:lnTo>
                  <a:lnTo>
                    <a:pt x="153212" y="702360"/>
                  </a:lnTo>
                  <a:lnTo>
                    <a:pt x="125120" y="760437"/>
                  </a:lnTo>
                  <a:lnTo>
                    <a:pt x="107343" y="805346"/>
                  </a:lnTo>
                  <a:lnTo>
                    <a:pt x="91734" y="851287"/>
                  </a:lnTo>
                  <a:lnTo>
                    <a:pt x="78356" y="898196"/>
                  </a:lnTo>
                  <a:lnTo>
                    <a:pt x="67271" y="946011"/>
                  </a:lnTo>
                  <a:lnTo>
                    <a:pt x="58541" y="994670"/>
                  </a:lnTo>
                  <a:lnTo>
                    <a:pt x="52229" y="1044110"/>
                  </a:lnTo>
                  <a:lnTo>
                    <a:pt x="48395" y="1094269"/>
                  </a:lnTo>
                  <a:lnTo>
                    <a:pt x="47104" y="1145082"/>
                  </a:lnTo>
                  <a:lnTo>
                    <a:pt x="48248" y="1192970"/>
                  </a:lnTo>
                  <a:lnTo>
                    <a:pt x="51647" y="1240277"/>
                  </a:lnTo>
                  <a:lnTo>
                    <a:pt x="57249" y="1286953"/>
                  </a:lnTo>
                  <a:lnTo>
                    <a:pt x="65002" y="1332945"/>
                  </a:lnTo>
                  <a:lnTo>
                    <a:pt x="74854" y="1378200"/>
                  </a:lnTo>
                  <a:lnTo>
                    <a:pt x="86754" y="1422667"/>
                  </a:lnTo>
                  <a:lnTo>
                    <a:pt x="100650" y="1466292"/>
                  </a:lnTo>
                  <a:lnTo>
                    <a:pt x="116490" y="1509024"/>
                  </a:lnTo>
                  <a:lnTo>
                    <a:pt x="134224" y="1550811"/>
                  </a:lnTo>
                  <a:lnTo>
                    <a:pt x="153798" y="1591599"/>
                  </a:lnTo>
                  <a:lnTo>
                    <a:pt x="175161" y="1631337"/>
                  </a:lnTo>
                  <a:lnTo>
                    <a:pt x="198262" y="1669973"/>
                  </a:lnTo>
                  <a:lnTo>
                    <a:pt x="223049" y="1707454"/>
                  </a:lnTo>
                  <a:lnTo>
                    <a:pt x="249470" y="1743727"/>
                  </a:lnTo>
                  <a:lnTo>
                    <a:pt x="277473" y="1778741"/>
                  </a:lnTo>
                  <a:lnTo>
                    <a:pt x="307008" y="1812443"/>
                  </a:lnTo>
                  <a:lnTo>
                    <a:pt x="338021" y="1844781"/>
                  </a:lnTo>
                  <a:lnTo>
                    <a:pt x="370462" y="1875702"/>
                  </a:lnTo>
                  <a:lnTo>
                    <a:pt x="404279" y="1905155"/>
                  </a:lnTo>
                  <a:lnTo>
                    <a:pt x="439420" y="1933087"/>
                  </a:lnTo>
                  <a:lnTo>
                    <a:pt x="475833" y="1959445"/>
                  </a:lnTo>
                  <a:lnTo>
                    <a:pt x="513467" y="1984177"/>
                  </a:lnTo>
                  <a:lnTo>
                    <a:pt x="552270" y="2007232"/>
                  </a:lnTo>
                  <a:lnTo>
                    <a:pt x="592190" y="2028556"/>
                  </a:lnTo>
                  <a:lnTo>
                    <a:pt x="633176" y="2048098"/>
                  </a:lnTo>
                  <a:lnTo>
                    <a:pt x="675176" y="2065805"/>
                  </a:lnTo>
                  <a:lnTo>
                    <a:pt x="718139" y="2081624"/>
                  </a:lnTo>
                  <a:lnTo>
                    <a:pt x="762011" y="2095504"/>
                  </a:lnTo>
                  <a:lnTo>
                    <a:pt x="806743" y="2107392"/>
                  </a:lnTo>
                  <a:lnTo>
                    <a:pt x="852282" y="2117236"/>
                  </a:lnTo>
                  <a:lnTo>
                    <a:pt x="898576" y="2124983"/>
                  </a:lnTo>
                  <a:lnTo>
                    <a:pt x="945575" y="2130582"/>
                  </a:lnTo>
                  <a:lnTo>
                    <a:pt x="993225" y="2133979"/>
                  </a:lnTo>
                  <a:lnTo>
                    <a:pt x="1041476" y="2135124"/>
                  </a:lnTo>
                  <a:lnTo>
                    <a:pt x="1089311" y="2133979"/>
                  </a:lnTo>
                  <a:lnTo>
                    <a:pt x="1136566" y="2130582"/>
                  </a:lnTo>
                  <a:lnTo>
                    <a:pt x="1183187" y="2124983"/>
                  </a:lnTo>
                  <a:lnTo>
                    <a:pt x="1229122" y="2117236"/>
                  </a:lnTo>
                  <a:lnTo>
                    <a:pt x="1274319" y="2107392"/>
                  </a:lnTo>
                  <a:lnTo>
                    <a:pt x="1318727" y="2095504"/>
                  </a:lnTo>
                  <a:lnTo>
                    <a:pt x="1362293" y="2081624"/>
                  </a:lnTo>
                  <a:lnTo>
                    <a:pt x="1404965" y="2065805"/>
                  </a:lnTo>
                  <a:lnTo>
                    <a:pt x="1446690" y="2048098"/>
                  </a:lnTo>
                  <a:lnTo>
                    <a:pt x="1487418" y="2028556"/>
                  </a:lnTo>
                  <a:lnTo>
                    <a:pt x="1527095" y="2007232"/>
                  </a:lnTo>
                  <a:lnTo>
                    <a:pt x="1565670" y="1984177"/>
                  </a:lnTo>
                  <a:lnTo>
                    <a:pt x="1603091" y="1959445"/>
                  </a:lnTo>
                  <a:lnTo>
                    <a:pt x="1639304" y="1933087"/>
                  </a:lnTo>
                  <a:lnTo>
                    <a:pt x="1674259" y="1905155"/>
                  </a:lnTo>
                  <a:lnTo>
                    <a:pt x="1707904" y="1875702"/>
                  </a:lnTo>
                  <a:lnTo>
                    <a:pt x="1740185" y="1844781"/>
                  </a:lnTo>
                  <a:lnTo>
                    <a:pt x="1771052" y="1812443"/>
                  </a:lnTo>
                  <a:lnTo>
                    <a:pt x="1800451" y="1778741"/>
                  </a:lnTo>
                  <a:lnTo>
                    <a:pt x="1828331" y="1743727"/>
                  </a:lnTo>
                  <a:lnTo>
                    <a:pt x="1854640" y="1707454"/>
                  </a:lnTo>
                  <a:lnTo>
                    <a:pt x="1879326" y="1669973"/>
                  </a:lnTo>
                  <a:lnTo>
                    <a:pt x="1902336" y="1631337"/>
                  </a:lnTo>
                  <a:lnTo>
                    <a:pt x="1923619" y="1591599"/>
                  </a:lnTo>
                  <a:lnTo>
                    <a:pt x="1943122" y="1550811"/>
                  </a:lnTo>
                  <a:lnTo>
                    <a:pt x="1960793" y="1509024"/>
                  </a:lnTo>
                  <a:lnTo>
                    <a:pt x="1976580" y="1466292"/>
                  </a:lnTo>
                  <a:lnTo>
                    <a:pt x="1990432" y="1422667"/>
                  </a:lnTo>
                  <a:lnTo>
                    <a:pt x="2002295" y="1378200"/>
                  </a:lnTo>
                  <a:lnTo>
                    <a:pt x="2012118" y="1332945"/>
                  </a:lnTo>
                  <a:lnTo>
                    <a:pt x="2019849" y="1286953"/>
                  </a:lnTo>
                  <a:lnTo>
                    <a:pt x="2025436" y="1240277"/>
                  </a:lnTo>
                  <a:lnTo>
                    <a:pt x="2028826" y="1192970"/>
                  </a:lnTo>
                  <a:lnTo>
                    <a:pt x="2029968" y="1145082"/>
                  </a:lnTo>
                  <a:lnTo>
                    <a:pt x="2028826" y="1097241"/>
                  </a:lnTo>
                  <a:lnTo>
                    <a:pt x="2025436" y="1049976"/>
                  </a:lnTo>
                  <a:lnTo>
                    <a:pt x="2019849" y="1003341"/>
                  </a:lnTo>
                  <a:lnTo>
                    <a:pt x="2012118" y="957387"/>
                  </a:lnTo>
                  <a:lnTo>
                    <a:pt x="2002295" y="912167"/>
                  </a:lnTo>
                  <a:lnTo>
                    <a:pt x="1990432" y="867733"/>
                  </a:lnTo>
                  <a:lnTo>
                    <a:pt x="1976580" y="824139"/>
                  </a:lnTo>
                  <a:lnTo>
                    <a:pt x="1960793" y="781435"/>
                  </a:lnTo>
                  <a:lnTo>
                    <a:pt x="1943122" y="739675"/>
                  </a:lnTo>
                  <a:lnTo>
                    <a:pt x="1923619" y="698911"/>
                  </a:lnTo>
                  <a:lnTo>
                    <a:pt x="1902336" y="659196"/>
                  </a:lnTo>
                  <a:lnTo>
                    <a:pt x="1879326" y="620581"/>
                  </a:lnTo>
                  <a:lnTo>
                    <a:pt x="1854640" y="583119"/>
                  </a:lnTo>
                  <a:lnTo>
                    <a:pt x="1828331" y="546862"/>
                  </a:lnTo>
                  <a:lnTo>
                    <a:pt x="1800451" y="511864"/>
                  </a:lnTo>
                  <a:lnTo>
                    <a:pt x="1771052" y="478176"/>
                  </a:lnTo>
                  <a:lnTo>
                    <a:pt x="1740185" y="445850"/>
                  </a:lnTo>
                  <a:lnTo>
                    <a:pt x="1707904" y="414940"/>
                  </a:lnTo>
                  <a:lnTo>
                    <a:pt x="1674259" y="385497"/>
                  </a:lnTo>
                  <a:lnTo>
                    <a:pt x="1639304" y="357574"/>
                  </a:lnTo>
                  <a:lnTo>
                    <a:pt x="1603091" y="331223"/>
                  </a:lnTo>
                  <a:lnTo>
                    <a:pt x="1565670" y="306497"/>
                  </a:lnTo>
                  <a:lnTo>
                    <a:pt x="1527095" y="283448"/>
                  </a:lnTo>
                  <a:lnTo>
                    <a:pt x="1487418" y="262128"/>
                  </a:lnTo>
                  <a:lnTo>
                    <a:pt x="1446690" y="242590"/>
                  </a:lnTo>
                  <a:lnTo>
                    <a:pt x="1404965" y="224887"/>
                  </a:lnTo>
                  <a:lnTo>
                    <a:pt x="1362293" y="209069"/>
                  </a:lnTo>
                  <a:lnTo>
                    <a:pt x="1318727" y="195191"/>
                  </a:lnTo>
                  <a:lnTo>
                    <a:pt x="1274319" y="183304"/>
                  </a:lnTo>
                  <a:lnTo>
                    <a:pt x="1229122" y="173461"/>
                  </a:lnTo>
                  <a:lnTo>
                    <a:pt x="1183187" y="165714"/>
                  </a:lnTo>
                  <a:lnTo>
                    <a:pt x="1136566" y="160116"/>
                  </a:lnTo>
                  <a:lnTo>
                    <a:pt x="1089311" y="156719"/>
                  </a:lnTo>
                  <a:lnTo>
                    <a:pt x="1041476" y="155575"/>
                  </a:lnTo>
                  <a:lnTo>
                    <a:pt x="990228" y="156866"/>
                  </a:lnTo>
                  <a:lnTo>
                    <a:pt x="939662" y="160697"/>
                  </a:lnTo>
                  <a:lnTo>
                    <a:pt x="889839" y="167006"/>
                  </a:lnTo>
                  <a:lnTo>
                    <a:pt x="840822" y="175729"/>
                  </a:lnTo>
                  <a:lnTo>
                    <a:pt x="792672" y="186803"/>
                  </a:lnTo>
                  <a:lnTo>
                    <a:pt x="745451" y="200164"/>
                  </a:lnTo>
                  <a:lnTo>
                    <a:pt x="739876" y="202196"/>
                  </a:lnTo>
                  <a:lnTo>
                    <a:pt x="723074" y="171729"/>
                  </a:lnTo>
                  <a:lnTo>
                    <a:pt x="694092" y="134527"/>
                  </a:lnTo>
                  <a:lnTo>
                    <a:pt x="660893" y="101075"/>
                  </a:lnTo>
                  <a:lnTo>
                    <a:pt x="623876" y="71745"/>
                  </a:lnTo>
                  <a:lnTo>
                    <a:pt x="583439" y="46912"/>
                  </a:lnTo>
                  <a:lnTo>
                    <a:pt x="539981" y="26947"/>
                  </a:lnTo>
                  <a:lnTo>
                    <a:pt x="493901" y="12225"/>
                  </a:lnTo>
                  <a:lnTo>
                    <a:pt x="445596" y="3118"/>
                  </a:lnTo>
                  <a:lnTo>
                    <a:pt x="395465" y="0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24531" y="3012948"/>
              <a:ext cx="2490470" cy="2313940"/>
            </a:xfrm>
            <a:custGeom>
              <a:avLst/>
              <a:gdLst/>
              <a:ahLst/>
              <a:cxnLst/>
              <a:rect l="l" t="t" r="r" b="b"/>
              <a:pathLst>
                <a:path w="2490470" h="2313940">
                  <a:moveTo>
                    <a:pt x="1159141" y="0"/>
                  </a:moveTo>
                  <a:lnTo>
                    <a:pt x="1111205" y="971"/>
                  </a:lnTo>
                  <a:lnTo>
                    <a:pt x="1063777" y="3861"/>
                  </a:lnTo>
                  <a:lnTo>
                    <a:pt x="1016893" y="8632"/>
                  </a:lnTo>
                  <a:lnTo>
                    <a:pt x="970590" y="15244"/>
                  </a:lnTo>
                  <a:lnTo>
                    <a:pt x="924905" y="23661"/>
                  </a:lnTo>
                  <a:lnTo>
                    <a:pt x="879874" y="33843"/>
                  </a:lnTo>
                  <a:lnTo>
                    <a:pt x="835534" y="45754"/>
                  </a:lnTo>
                  <a:lnTo>
                    <a:pt x="791922" y="59354"/>
                  </a:lnTo>
                  <a:lnTo>
                    <a:pt x="749074" y="74606"/>
                  </a:lnTo>
                  <a:lnTo>
                    <a:pt x="707027" y="91471"/>
                  </a:lnTo>
                  <a:lnTo>
                    <a:pt x="665818" y="109912"/>
                  </a:lnTo>
                  <a:lnTo>
                    <a:pt x="625483" y="129890"/>
                  </a:lnTo>
                  <a:lnTo>
                    <a:pt x="586059" y="151368"/>
                  </a:lnTo>
                  <a:lnTo>
                    <a:pt x="547583" y="174307"/>
                  </a:lnTo>
                  <a:lnTo>
                    <a:pt x="510092" y="198669"/>
                  </a:lnTo>
                  <a:lnTo>
                    <a:pt x="473621" y="224416"/>
                  </a:lnTo>
                  <a:lnTo>
                    <a:pt x="438208" y="251511"/>
                  </a:lnTo>
                  <a:lnTo>
                    <a:pt x="403890" y="279914"/>
                  </a:lnTo>
                  <a:lnTo>
                    <a:pt x="370703" y="309588"/>
                  </a:lnTo>
                  <a:lnTo>
                    <a:pt x="338683" y="340494"/>
                  </a:lnTo>
                  <a:lnTo>
                    <a:pt x="307868" y="372596"/>
                  </a:lnTo>
                  <a:lnTo>
                    <a:pt x="278294" y="405854"/>
                  </a:lnTo>
                  <a:lnTo>
                    <a:pt x="249998" y="440230"/>
                  </a:lnTo>
                  <a:lnTo>
                    <a:pt x="223016" y="475687"/>
                  </a:lnTo>
                  <a:lnTo>
                    <a:pt x="197385" y="512186"/>
                  </a:lnTo>
                  <a:lnTo>
                    <a:pt x="173142" y="549689"/>
                  </a:lnTo>
                  <a:lnTo>
                    <a:pt x="150324" y="588159"/>
                  </a:lnTo>
                  <a:lnTo>
                    <a:pt x="128967" y="627556"/>
                  </a:lnTo>
                  <a:lnTo>
                    <a:pt x="109108" y="667843"/>
                  </a:lnTo>
                  <a:lnTo>
                    <a:pt x="90783" y="708983"/>
                  </a:lnTo>
                  <a:lnTo>
                    <a:pt x="74029" y="750936"/>
                  </a:lnTo>
                  <a:lnTo>
                    <a:pt x="58883" y="793665"/>
                  </a:lnTo>
                  <a:lnTo>
                    <a:pt x="45382" y="837131"/>
                  </a:lnTo>
                  <a:lnTo>
                    <a:pt x="33562" y="881297"/>
                  </a:lnTo>
                  <a:lnTo>
                    <a:pt x="23459" y="926124"/>
                  </a:lnTo>
                  <a:lnTo>
                    <a:pt x="15112" y="971575"/>
                  </a:lnTo>
                  <a:lnTo>
                    <a:pt x="8555" y="1017611"/>
                  </a:lnTo>
                  <a:lnTo>
                    <a:pt x="3826" y="1064194"/>
                  </a:lnTo>
                  <a:lnTo>
                    <a:pt x="962" y="1111286"/>
                  </a:lnTo>
                  <a:lnTo>
                    <a:pt x="0" y="1158849"/>
                  </a:lnTo>
                  <a:lnTo>
                    <a:pt x="962" y="1206443"/>
                  </a:lnTo>
                  <a:lnTo>
                    <a:pt x="3826" y="1253547"/>
                  </a:lnTo>
                  <a:lnTo>
                    <a:pt x="8555" y="1300124"/>
                  </a:lnTo>
                  <a:lnTo>
                    <a:pt x="15112" y="1346137"/>
                  </a:lnTo>
                  <a:lnTo>
                    <a:pt x="23459" y="1391548"/>
                  </a:lnTo>
                  <a:lnTo>
                    <a:pt x="33562" y="1436320"/>
                  </a:lnTo>
                  <a:lnTo>
                    <a:pt x="45382" y="1480416"/>
                  </a:lnTo>
                  <a:lnTo>
                    <a:pt x="58883" y="1523800"/>
                  </a:lnTo>
                  <a:lnTo>
                    <a:pt x="74029" y="1566433"/>
                  </a:lnTo>
                  <a:lnTo>
                    <a:pt x="90783" y="1608279"/>
                  </a:lnTo>
                  <a:lnTo>
                    <a:pt x="109108" y="1649301"/>
                  </a:lnTo>
                  <a:lnTo>
                    <a:pt x="128967" y="1689461"/>
                  </a:lnTo>
                  <a:lnTo>
                    <a:pt x="150324" y="1728723"/>
                  </a:lnTo>
                  <a:lnTo>
                    <a:pt x="173142" y="1767049"/>
                  </a:lnTo>
                  <a:lnTo>
                    <a:pt x="197385" y="1804402"/>
                  </a:lnTo>
                  <a:lnTo>
                    <a:pt x="223016" y="1840745"/>
                  </a:lnTo>
                  <a:lnTo>
                    <a:pt x="249998" y="1876041"/>
                  </a:lnTo>
                  <a:lnTo>
                    <a:pt x="278294" y="1910253"/>
                  </a:lnTo>
                  <a:lnTo>
                    <a:pt x="307868" y="1943343"/>
                  </a:lnTo>
                  <a:lnTo>
                    <a:pt x="338683" y="1975275"/>
                  </a:lnTo>
                  <a:lnTo>
                    <a:pt x="370703" y="2006011"/>
                  </a:lnTo>
                  <a:lnTo>
                    <a:pt x="403890" y="2035514"/>
                  </a:lnTo>
                  <a:lnTo>
                    <a:pt x="438208" y="2063748"/>
                  </a:lnTo>
                  <a:lnTo>
                    <a:pt x="473621" y="2090674"/>
                  </a:lnTo>
                  <a:lnTo>
                    <a:pt x="510092" y="2116256"/>
                  </a:lnTo>
                  <a:lnTo>
                    <a:pt x="547583" y="2140457"/>
                  </a:lnTo>
                  <a:lnTo>
                    <a:pt x="586059" y="2163239"/>
                  </a:lnTo>
                  <a:lnTo>
                    <a:pt x="625483" y="2184566"/>
                  </a:lnTo>
                  <a:lnTo>
                    <a:pt x="665818" y="2204399"/>
                  </a:lnTo>
                  <a:lnTo>
                    <a:pt x="707027" y="2222703"/>
                  </a:lnTo>
                  <a:lnTo>
                    <a:pt x="749074" y="2239441"/>
                  </a:lnTo>
                  <a:lnTo>
                    <a:pt x="791922" y="2254573"/>
                  </a:lnTo>
                  <a:lnTo>
                    <a:pt x="835534" y="2268065"/>
                  </a:lnTo>
                  <a:lnTo>
                    <a:pt x="879874" y="2279878"/>
                  </a:lnTo>
                  <a:lnTo>
                    <a:pt x="924905" y="2289976"/>
                  </a:lnTo>
                  <a:lnTo>
                    <a:pt x="970590" y="2298321"/>
                  </a:lnTo>
                  <a:lnTo>
                    <a:pt x="1016893" y="2304876"/>
                  </a:lnTo>
                  <a:lnTo>
                    <a:pt x="1063777" y="2309604"/>
                  </a:lnTo>
                  <a:lnTo>
                    <a:pt x="1111205" y="2312469"/>
                  </a:lnTo>
                  <a:lnTo>
                    <a:pt x="1159141" y="2313432"/>
                  </a:lnTo>
                  <a:lnTo>
                    <a:pt x="1213177" y="2312189"/>
                  </a:lnTo>
                  <a:lnTo>
                    <a:pt x="1266574" y="2308498"/>
                  </a:lnTo>
                  <a:lnTo>
                    <a:pt x="1319276" y="2302412"/>
                  </a:lnTo>
                  <a:lnTo>
                    <a:pt x="1371230" y="2293987"/>
                  </a:lnTo>
                  <a:lnTo>
                    <a:pt x="1422382" y="2283277"/>
                  </a:lnTo>
                  <a:lnTo>
                    <a:pt x="1472676" y="2270337"/>
                  </a:lnTo>
                  <a:lnTo>
                    <a:pt x="1522058" y="2255221"/>
                  </a:lnTo>
                  <a:lnTo>
                    <a:pt x="1570474" y="2237983"/>
                  </a:lnTo>
                  <a:lnTo>
                    <a:pt x="1617870" y="2218678"/>
                  </a:lnTo>
                  <a:lnTo>
                    <a:pt x="1664190" y="2197362"/>
                  </a:lnTo>
                  <a:lnTo>
                    <a:pt x="1709381" y="2174087"/>
                  </a:lnTo>
                  <a:lnTo>
                    <a:pt x="1789264" y="2125548"/>
                  </a:lnTo>
                  <a:lnTo>
                    <a:pt x="1815299" y="2157044"/>
                  </a:lnTo>
                  <a:lnTo>
                    <a:pt x="1853354" y="2190563"/>
                  </a:lnTo>
                  <a:lnTo>
                    <a:pt x="1895451" y="2219078"/>
                  </a:lnTo>
                  <a:lnTo>
                    <a:pt x="1941109" y="2242104"/>
                  </a:lnTo>
                  <a:lnTo>
                    <a:pt x="1989842" y="2259153"/>
                  </a:lnTo>
                  <a:lnTo>
                    <a:pt x="2041166" y="2269739"/>
                  </a:lnTo>
                  <a:lnTo>
                    <a:pt x="2094598" y="2273376"/>
                  </a:lnTo>
                  <a:lnTo>
                    <a:pt x="2140514" y="2270696"/>
                  </a:lnTo>
                  <a:lnTo>
                    <a:pt x="2184933" y="2262859"/>
                  </a:lnTo>
                  <a:lnTo>
                    <a:pt x="2227548" y="2250173"/>
                  </a:lnTo>
                  <a:lnTo>
                    <a:pt x="2268057" y="2232942"/>
                  </a:lnTo>
                  <a:lnTo>
                    <a:pt x="2306154" y="2211473"/>
                  </a:lnTo>
                  <a:lnTo>
                    <a:pt x="2341534" y="2186072"/>
                  </a:lnTo>
                  <a:lnTo>
                    <a:pt x="2373893" y="2157045"/>
                  </a:lnTo>
                  <a:lnTo>
                    <a:pt x="2402926" y="2124698"/>
                  </a:lnTo>
                  <a:lnTo>
                    <a:pt x="2428328" y="2089338"/>
                  </a:lnTo>
                  <a:lnTo>
                    <a:pt x="2449795" y="2051269"/>
                  </a:lnTo>
                  <a:lnTo>
                    <a:pt x="2467022" y="2010799"/>
                  </a:lnTo>
                  <a:lnTo>
                    <a:pt x="2479704" y="1968233"/>
                  </a:lnTo>
                  <a:lnTo>
                    <a:pt x="2487537" y="1923877"/>
                  </a:lnTo>
                  <a:lnTo>
                    <a:pt x="2490216" y="1878037"/>
                  </a:lnTo>
                  <a:lnTo>
                    <a:pt x="2487017" y="1827855"/>
                  </a:lnTo>
                  <a:lnTo>
                    <a:pt x="2477686" y="1779500"/>
                  </a:lnTo>
                  <a:lnTo>
                    <a:pt x="2462622" y="1733371"/>
                  </a:lnTo>
                  <a:lnTo>
                    <a:pt x="2442224" y="1689868"/>
                  </a:lnTo>
                  <a:lnTo>
                    <a:pt x="2416890" y="1649389"/>
                  </a:lnTo>
                  <a:lnTo>
                    <a:pt x="2387019" y="1612333"/>
                  </a:lnTo>
                  <a:lnTo>
                    <a:pt x="2353009" y="1579099"/>
                  </a:lnTo>
                  <a:lnTo>
                    <a:pt x="2315260" y="1550085"/>
                  </a:lnTo>
                  <a:lnTo>
                    <a:pt x="2255913" y="1517713"/>
                  </a:lnTo>
                  <a:lnTo>
                    <a:pt x="2261590" y="1502206"/>
                  </a:lnTo>
                  <a:lnTo>
                    <a:pt x="2275081" y="1455307"/>
                  </a:lnTo>
                  <a:lnTo>
                    <a:pt x="2286623" y="1407615"/>
                  </a:lnTo>
                  <a:lnTo>
                    <a:pt x="2296170" y="1359176"/>
                  </a:lnTo>
                  <a:lnTo>
                    <a:pt x="2303675" y="1310034"/>
                  </a:lnTo>
                  <a:lnTo>
                    <a:pt x="2309093" y="1260236"/>
                  </a:lnTo>
                  <a:lnTo>
                    <a:pt x="2312377" y="1209826"/>
                  </a:lnTo>
                  <a:lnTo>
                    <a:pt x="2313482" y="1158849"/>
                  </a:lnTo>
                  <a:lnTo>
                    <a:pt x="2312520" y="1111286"/>
                  </a:lnTo>
                  <a:lnTo>
                    <a:pt x="2309656" y="1064194"/>
                  </a:lnTo>
                  <a:lnTo>
                    <a:pt x="2304929" y="1017611"/>
                  </a:lnTo>
                  <a:lnTo>
                    <a:pt x="2298375" y="971575"/>
                  </a:lnTo>
                  <a:lnTo>
                    <a:pt x="2290031" y="926124"/>
                  </a:lnTo>
                  <a:lnTo>
                    <a:pt x="2279936" y="881297"/>
                  </a:lnTo>
                  <a:lnTo>
                    <a:pt x="2268125" y="837131"/>
                  </a:lnTo>
                  <a:lnTo>
                    <a:pt x="2254636" y="793665"/>
                  </a:lnTo>
                  <a:lnTo>
                    <a:pt x="2239506" y="750936"/>
                  </a:lnTo>
                  <a:lnTo>
                    <a:pt x="2222772" y="708983"/>
                  </a:lnTo>
                  <a:lnTo>
                    <a:pt x="2204472" y="667843"/>
                  </a:lnTo>
                  <a:lnTo>
                    <a:pt x="2184642" y="627556"/>
                  </a:lnTo>
                  <a:lnTo>
                    <a:pt x="2163320" y="588159"/>
                  </a:lnTo>
                  <a:lnTo>
                    <a:pt x="2140542" y="549689"/>
                  </a:lnTo>
                  <a:lnTo>
                    <a:pt x="2116346" y="512186"/>
                  </a:lnTo>
                  <a:lnTo>
                    <a:pt x="2090769" y="475687"/>
                  </a:lnTo>
                  <a:lnTo>
                    <a:pt x="2063849" y="440230"/>
                  </a:lnTo>
                  <a:lnTo>
                    <a:pt x="2035621" y="405854"/>
                  </a:lnTo>
                  <a:lnTo>
                    <a:pt x="2006124" y="372596"/>
                  </a:lnTo>
                  <a:lnTo>
                    <a:pt x="1975394" y="340494"/>
                  </a:lnTo>
                  <a:lnTo>
                    <a:pt x="1943469" y="309588"/>
                  </a:lnTo>
                  <a:lnTo>
                    <a:pt x="1910385" y="279914"/>
                  </a:lnTo>
                  <a:lnTo>
                    <a:pt x="1876181" y="251511"/>
                  </a:lnTo>
                  <a:lnTo>
                    <a:pt x="1840892" y="224416"/>
                  </a:lnTo>
                  <a:lnTo>
                    <a:pt x="1804556" y="198669"/>
                  </a:lnTo>
                  <a:lnTo>
                    <a:pt x="1767211" y="174307"/>
                  </a:lnTo>
                  <a:lnTo>
                    <a:pt x="1728893" y="151368"/>
                  </a:lnTo>
                  <a:lnTo>
                    <a:pt x="1689640" y="129890"/>
                  </a:lnTo>
                  <a:lnTo>
                    <a:pt x="1649488" y="109912"/>
                  </a:lnTo>
                  <a:lnTo>
                    <a:pt x="1608475" y="91471"/>
                  </a:lnTo>
                  <a:lnTo>
                    <a:pt x="1566637" y="74606"/>
                  </a:lnTo>
                  <a:lnTo>
                    <a:pt x="1524013" y="59354"/>
                  </a:lnTo>
                  <a:lnTo>
                    <a:pt x="1480639" y="45754"/>
                  </a:lnTo>
                  <a:lnTo>
                    <a:pt x="1436552" y="33843"/>
                  </a:lnTo>
                  <a:lnTo>
                    <a:pt x="1391789" y="23661"/>
                  </a:lnTo>
                  <a:lnTo>
                    <a:pt x="1346388" y="15244"/>
                  </a:lnTo>
                  <a:lnTo>
                    <a:pt x="1300386" y="8632"/>
                  </a:lnTo>
                  <a:lnTo>
                    <a:pt x="1253819" y="3861"/>
                  </a:lnTo>
                  <a:lnTo>
                    <a:pt x="1206725" y="971"/>
                  </a:lnTo>
                  <a:lnTo>
                    <a:pt x="1159141" y="0"/>
                  </a:lnTo>
                  <a:close/>
                </a:path>
              </a:pathLst>
            </a:custGeom>
            <a:solidFill>
              <a:srgbClr val="A13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74768" y="2400300"/>
              <a:ext cx="2365375" cy="2697480"/>
            </a:xfrm>
            <a:custGeom>
              <a:avLst/>
              <a:gdLst/>
              <a:ahLst/>
              <a:cxnLst/>
              <a:rect l="l" t="t" r="r" b="b"/>
              <a:pathLst>
                <a:path w="2365375" h="2697479">
                  <a:moveTo>
                    <a:pt x="1578533" y="0"/>
                  </a:moveTo>
                  <a:lnTo>
                    <a:pt x="1530769" y="2720"/>
                  </a:lnTo>
                  <a:lnTo>
                    <a:pt x="1484846" y="10689"/>
                  </a:lnTo>
                  <a:lnTo>
                    <a:pt x="1441053" y="23612"/>
                  </a:lnTo>
                  <a:lnTo>
                    <a:pt x="1399682" y="41199"/>
                  </a:lnTo>
                  <a:lnTo>
                    <a:pt x="1361023" y="63157"/>
                  </a:lnTo>
                  <a:lnTo>
                    <a:pt x="1325367" y="89195"/>
                  </a:lnTo>
                  <a:lnTo>
                    <a:pt x="1293005" y="119019"/>
                  </a:lnTo>
                  <a:lnTo>
                    <a:pt x="1264227" y="152339"/>
                  </a:lnTo>
                  <a:lnTo>
                    <a:pt x="1239325" y="188862"/>
                  </a:lnTo>
                  <a:lnTo>
                    <a:pt x="1218589" y="228297"/>
                  </a:lnTo>
                  <a:lnTo>
                    <a:pt x="1202309" y="270350"/>
                  </a:lnTo>
                  <a:lnTo>
                    <a:pt x="1190777" y="314731"/>
                  </a:lnTo>
                  <a:lnTo>
                    <a:pt x="1189024" y="332574"/>
                  </a:lnTo>
                  <a:lnTo>
                    <a:pt x="1182357" y="332244"/>
                  </a:lnTo>
                  <a:lnTo>
                    <a:pt x="1133361" y="333225"/>
                  </a:lnTo>
                  <a:lnTo>
                    <a:pt x="1084894" y="336142"/>
                  </a:lnTo>
                  <a:lnTo>
                    <a:pt x="1036991" y="340958"/>
                  </a:lnTo>
                  <a:lnTo>
                    <a:pt x="989690" y="347636"/>
                  </a:lnTo>
                  <a:lnTo>
                    <a:pt x="943028" y="356138"/>
                  </a:lnTo>
                  <a:lnTo>
                    <a:pt x="897042" y="366429"/>
                  </a:lnTo>
                  <a:lnTo>
                    <a:pt x="851769" y="378470"/>
                  </a:lnTo>
                  <a:lnTo>
                    <a:pt x="807246" y="392224"/>
                  </a:lnTo>
                  <a:lnTo>
                    <a:pt x="763510" y="407655"/>
                  </a:lnTo>
                  <a:lnTo>
                    <a:pt x="720598" y="424724"/>
                  </a:lnTo>
                  <a:lnTo>
                    <a:pt x="678548" y="443395"/>
                  </a:lnTo>
                  <a:lnTo>
                    <a:pt x="637395" y="463631"/>
                  </a:lnTo>
                  <a:lnTo>
                    <a:pt x="597177" y="485395"/>
                  </a:lnTo>
                  <a:lnTo>
                    <a:pt x="557931" y="508648"/>
                  </a:lnTo>
                  <a:lnTo>
                    <a:pt x="519694" y="533355"/>
                  </a:lnTo>
                  <a:lnTo>
                    <a:pt x="482504" y="559478"/>
                  </a:lnTo>
                  <a:lnTo>
                    <a:pt x="446396" y="586980"/>
                  </a:lnTo>
                  <a:lnTo>
                    <a:pt x="411409" y="615823"/>
                  </a:lnTo>
                  <a:lnTo>
                    <a:pt x="377579" y="645971"/>
                  </a:lnTo>
                  <a:lnTo>
                    <a:pt x="344943" y="677386"/>
                  </a:lnTo>
                  <a:lnTo>
                    <a:pt x="313538" y="710031"/>
                  </a:lnTo>
                  <a:lnTo>
                    <a:pt x="283401" y="743869"/>
                  </a:lnTo>
                  <a:lnTo>
                    <a:pt x="254570" y="778863"/>
                  </a:lnTo>
                  <a:lnTo>
                    <a:pt x="227080" y="814976"/>
                  </a:lnTo>
                  <a:lnTo>
                    <a:pt x="200970" y="852170"/>
                  </a:lnTo>
                  <a:lnTo>
                    <a:pt x="176277" y="890409"/>
                  </a:lnTo>
                  <a:lnTo>
                    <a:pt x="153036" y="929655"/>
                  </a:lnTo>
                  <a:lnTo>
                    <a:pt x="131286" y="969870"/>
                  </a:lnTo>
                  <a:lnTo>
                    <a:pt x="111063" y="1011019"/>
                  </a:lnTo>
                  <a:lnTo>
                    <a:pt x="92405" y="1053063"/>
                  </a:lnTo>
                  <a:lnTo>
                    <a:pt x="75347" y="1095966"/>
                  </a:lnTo>
                  <a:lnTo>
                    <a:pt x="59928" y="1139689"/>
                  </a:lnTo>
                  <a:lnTo>
                    <a:pt x="46185" y="1184198"/>
                  </a:lnTo>
                  <a:lnTo>
                    <a:pt x="34154" y="1229453"/>
                  </a:lnTo>
                  <a:lnTo>
                    <a:pt x="23872" y="1275418"/>
                  </a:lnTo>
                  <a:lnTo>
                    <a:pt x="15377" y="1322055"/>
                  </a:lnTo>
                  <a:lnTo>
                    <a:pt x="8705" y="1369328"/>
                  </a:lnTo>
                  <a:lnTo>
                    <a:pt x="3893" y="1417200"/>
                  </a:lnTo>
                  <a:lnTo>
                    <a:pt x="979" y="1465632"/>
                  </a:lnTo>
                  <a:lnTo>
                    <a:pt x="0" y="1514589"/>
                  </a:lnTo>
                  <a:lnTo>
                    <a:pt x="979" y="1563243"/>
                  </a:lnTo>
                  <a:lnTo>
                    <a:pt x="3893" y="1611406"/>
                  </a:lnTo>
                  <a:lnTo>
                    <a:pt x="8705" y="1659039"/>
                  </a:lnTo>
                  <a:lnTo>
                    <a:pt x="15377" y="1706104"/>
                  </a:lnTo>
                  <a:lnTo>
                    <a:pt x="23872" y="1752562"/>
                  </a:lnTo>
                  <a:lnTo>
                    <a:pt x="34154" y="1798375"/>
                  </a:lnTo>
                  <a:lnTo>
                    <a:pt x="46185" y="1843504"/>
                  </a:lnTo>
                  <a:lnTo>
                    <a:pt x="59928" y="1887911"/>
                  </a:lnTo>
                  <a:lnTo>
                    <a:pt x="75347" y="1931558"/>
                  </a:lnTo>
                  <a:lnTo>
                    <a:pt x="92405" y="1974405"/>
                  </a:lnTo>
                  <a:lnTo>
                    <a:pt x="111063" y="2016415"/>
                  </a:lnTo>
                  <a:lnTo>
                    <a:pt x="131286" y="2057549"/>
                  </a:lnTo>
                  <a:lnTo>
                    <a:pt x="153036" y="2097769"/>
                  </a:lnTo>
                  <a:lnTo>
                    <a:pt x="176277" y="2137035"/>
                  </a:lnTo>
                  <a:lnTo>
                    <a:pt x="200970" y="2175310"/>
                  </a:lnTo>
                  <a:lnTo>
                    <a:pt x="227080" y="2212556"/>
                  </a:lnTo>
                  <a:lnTo>
                    <a:pt x="254570" y="2248733"/>
                  </a:lnTo>
                  <a:lnTo>
                    <a:pt x="283401" y="2283803"/>
                  </a:lnTo>
                  <a:lnTo>
                    <a:pt x="313538" y="2317728"/>
                  </a:lnTo>
                  <a:lnTo>
                    <a:pt x="344943" y="2350469"/>
                  </a:lnTo>
                  <a:lnTo>
                    <a:pt x="377579" y="2381989"/>
                  </a:lnTo>
                  <a:lnTo>
                    <a:pt x="411409" y="2412247"/>
                  </a:lnTo>
                  <a:lnTo>
                    <a:pt x="446396" y="2441206"/>
                  </a:lnTo>
                  <a:lnTo>
                    <a:pt x="482504" y="2468828"/>
                  </a:lnTo>
                  <a:lnTo>
                    <a:pt x="519694" y="2495074"/>
                  </a:lnTo>
                  <a:lnTo>
                    <a:pt x="557931" y="2519905"/>
                  </a:lnTo>
                  <a:lnTo>
                    <a:pt x="597177" y="2543284"/>
                  </a:lnTo>
                  <a:lnTo>
                    <a:pt x="637395" y="2565171"/>
                  </a:lnTo>
                  <a:lnTo>
                    <a:pt x="678548" y="2585527"/>
                  </a:lnTo>
                  <a:lnTo>
                    <a:pt x="720598" y="2604316"/>
                  </a:lnTo>
                  <a:lnTo>
                    <a:pt x="763510" y="2621498"/>
                  </a:lnTo>
                  <a:lnTo>
                    <a:pt x="807246" y="2637034"/>
                  </a:lnTo>
                  <a:lnTo>
                    <a:pt x="851769" y="2650887"/>
                  </a:lnTo>
                  <a:lnTo>
                    <a:pt x="897042" y="2663017"/>
                  </a:lnTo>
                  <a:lnTo>
                    <a:pt x="943028" y="2673387"/>
                  </a:lnTo>
                  <a:lnTo>
                    <a:pt x="989690" y="2681958"/>
                  </a:lnTo>
                  <a:lnTo>
                    <a:pt x="1036991" y="2688691"/>
                  </a:lnTo>
                  <a:lnTo>
                    <a:pt x="1084894" y="2693548"/>
                  </a:lnTo>
                  <a:lnTo>
                    <a:pt x="1133361" y="2696490"/>
                  </a:lnTo>
                  <a:lnTo>
                    <a:pt x="1182357" y="2697480"/>
                  </a:lnTo>
                  <a:lnTo>
                    <a:pt x="1231010" y="2696490"/>
                  </a:lnTo>
                  <a:lnTo>
                    <a:pt x="1279172" y="2693548"/>
                  </a:lnTo>
                  <a:lnTo>
                    <a:pt x="1326805" y="2688691"/>
                  </a:lnTo>
                  <a:lnTo>
                    <a:pt x="1373869" y="2681958"/>
                  </a:lnTo>
                  <a:lnTo>
                    <a:pt x="1420326" y="2673387"/>
                  </a:lnTo>
                  <a:lnTo>
                    <a:pt x="1466139" y="2663017"/>
                  </a:lnTo>
                  <a:lnTo>
                    <a:pt x="1511268" y="2650887"/>
                  </a:lnTo>
                  <a:lnTo>
                    <a:pt x="1555674" y="2637034"/>
                  </a:lnTo>
                  <a:lnTo>
                    <a:pt x="1599321" y="2621498"/>
                  </a:lnTo>
                  <a:lnTo>
                    <a:pt x="1642168" y="2604316"/>
                  </a:lnTo>
                  <a:lnTo>
                    <a:pt x="1684178" y="2585527"/>
                  </a:lnTo>
                  <a:lnTo>
                    <a:pt x="1725312" y="2565171"/>
                  </a:lnTo>
                  <a:lnTo>
                    <a:pt x="1765531" y="2543284"/>
                  </a:lnTo>
                  <a:lnTo>
                    <a:pt x="1804798" y="2519905"/>
                  </a:lnTo>
                  <a:lnTo>
                    <a:pt x="1843073" y="2495074"/>
                  </a:lnTo>
                  <a:lnTo>
                    <a:pt x="1880318" y="2468828"/>
                  </a:lnTo>
                  <a:lnTo>
                    <a:pt x="1916496" y="2441206"/>
                  </a:lnTo>
                  <a:lnTo>
                    <a:pt x="1951566" y="2412247"/>
                  </a:lnTo>
                  <a:lnTo>
                    <a:pt x="1985491" y="2381989"/>
                  </a:lnTo>
                  <a:lnTo>
                    <a:pt x="2018233" y="2350469"/>
                  </a:lnTo>
                  <a:lnTo>
                    <a:pt x="2049752" y="2317728"/>
                  </a:lnTo>
                  <a:lnTo>
                    <a:pt x="2080011" y="2283803"/>
                  </a:lnTo>
                  <a:lnTo>
                    <a:pt x="2108971" y="2248733"/>
                  </a:lnTo>
                  <a:lnTo>
                    <a:pt x="2136593" y="2212556"/>
                  </a:lnTo>
                  <a:lnTo>
                    <a:pt x="2162839" y="2175310"/>
                  </a:lnTo>
                  <a:lnTo>
                    <a:pt x="2187670" y="2137035"/>
                  </a:lnTo>
                  <a:lnTo>
                    <a:pt x="2211049" y="2097769"/>
                  </a:lnTo>
                  <a:lnTo>
                    <a:pt x="2232936" y="2057549"/>
                  </a:lnTo>
                  <a:lnTo>
                    <a:pt x="2253293" y="2016415"/>
                  </a:lnTo>
                  <a:lnTo>
                    <a:pt x="2272082" y="1974405"/>
                  </a:lnTo>
                  <a:lnTo>
                    <a:pt x="2289264" y="1931558"/>
                  </a:lnTo>
                  <a:lnTo>
                    <a:pt x="2304801" y="1887911"/>
                  </a:lnTo>
                  <a:lnTo>
                    <a:pt x="2318654" y="1843504"/>
                  </a:lnTo>
                  <a:lnTo>
                    <a:pt x="2330785" y="1798375"/>
                  </a:lnTo>
                  <a:lnTo>
                    <a:pt x="2341155" y="1752562"/>
                  </a:lnTo>
                  <a:lnTo>
                    <a:pt x="2349726" y="1706104"/>
                  </a:lnTo>
                  <a:lnTo>
                    <a:pt x="2356459" y="1659039"/>
                  </a:lnTo>
                  <a:lnTo>
                    <a:pt x="2361316" y="1611406"/>
                  </a:lnTo>
                  <a:lnTo>
                    <a:pt x="2364258" y="1563243"/>
                  </a:lnTo>
                  <a:lnTo>
                    <a:pt x="2365247" y="1514589"/>
                  </a:lnTo>
                  <a:lnTo>
                    <a:pt x="2364112" y="1462155"/>
                  </a:lnTo>
                  <a:lnTo>
                    <a:pt x="2360738" y="1410325"/>
                  </a:lnTo>
                  <a:lnTo>
                    <a:pt x="2355172" y="1359146"/>
                  </a:lnTo>
                  <a:lnTo>
                    <a:pt x="2347462" y="1308663"/>
                  </a:lnTo>
                  <a:lnTo>
                    <a:pt x="2337654" y="1258921"/>
                  </a:lnTo>
                  <a:lnTo>
                    <a:pt x="2325797" y="1209967"/>
                  </a:lnTo>
                  <a:lnTo>
                    <a:pt x="2311938" y="1161847"/>
                  </a:lnTo>
                  <a:lnTo>
                    <a:pt x="2296124" y="1114605"/>
                  </a:lnTo>
                  <a:lnTo>
                    <a:pt x="2278402" y="1068288"/>
                  </a:lnTo>
                  <a:lnTo>
                    <a:pt x="2258820" y="1022941"/>
                  </a:lnTo>
                  <a:lnTo>
                    <a:pt x="2237424" y="978610"/>
                  </a:lnTo>
                  <a:lnTo>
                    <a:pt x="2214263" y="935340"/>
                  </a:lnTo>
                  <a:lnTo>
                    <a:pt x="2189384" y="893178"/>
                  </a:lnTo>
                  <a:lnTo>
                    <a:pt x="2162834" y="852169"/>
                  </a:lnTo>
                  <a:lnTo>
                    <a:pt x="2134660" y="812359"/>
                  </a:lnTo>
                  <a:lnTo>
                    <a:pt x="2104910" y="773793"/>
                  </a:lnTo>
                  <a:lnTo>
                    <a:pt x="2073631" y="736517"/>
                  </a:lnTo>
                  <a:lnTo>
                    <a:pt x="2040870" y="700578"/>
                  </a:lnTo>
                  <a:lnTo>
                    <a:pt x="2006675" y="666019"/>
                  </a:lnTo>
                  <a:lnTo>
                    <a:pt x="1971093" y="632888"/>
                  </a:lnTo>
                  <a:lnTo>
                    <a:pt x="1934171" y="601230"/>
                  </a:lnTo>
                  <a:lnTo>
                    <a:pt x="1917039" y="588467"/>
                  </a:lnTo>
                  <a:lnTo>
                    <a:pt x="1938794" y="548233"/>
                  </a:lnTo>
                  <a:lnTo>
                    <a:pt x="1951883" y="512224"/>
                  </a:lnTo>
                  <a:lnTo>
                    <a:pt x="1961472" y="474619"/>
                  </a:lnTo>
                  <a:lnTo>
                    <a:pt x="1967367" y="435607"/>
                  </a:lnTo>
                  <a:lnTo>
                    <a:pt x="1969376" y="395376"/>
                  </a:lnTo>
                  <a:lnTo>
                    <a:pt x="1966346" y="345118"/>
                  </a:lnTo>
                  <a:lnTo>
                    <a:pt x="1957494" y="296911"/>
                  </a:lnTo>
                  <a:lnTo>
                    <a:pt x="1943181" y="251096"/>
                  </a:lnTo>
                  <a:lnTo>
                    <a:pt x="1923763" y="208017"/>
                  </a:lnTo>
                  <a:lnTo>
                    <a:pt x="1899601" y="168017"/>
                  </a:lnTo>
                  <a:lnTo>
                    <a:pt x="1871053" y="131438"/>
                  </a:lnTo>
                  <a:lnTo>
                    <a:pt x="1838477" y="98624"/>
                  </a:lnTo>
                  <a:lnTo>
                    <a:pt x="1802232" y="69918"/>
                  </a:lnTo>
                  <a:lnTo>
                    <a:pt x="1762677" y="45662"/>
                  </a:lnTo>
                  <a:lnTo>
                    <a:pt x="1720171" y="26199"/>
                  </a:lnTo>
                  <a:lnTo>
                    <a:pt x="1675073" y="11872"/>
                  </a:lnTo>
                  <a:lnTo>
                    <a:pt x="1627741" y="3025"/>
                  </a:lnTo>
                  <a:lnTo>
                    <a:pt x="1578533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439667" y="6464808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717" y="3804543"/>
            <a:ext cx="807167" cy="83147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76203" y="2149482"/>
            <a:ext cx="807161" cy="83147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8911" y="2339982"/>
            <a:ext cx="807161" cy="83147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1639" y="1320425"/>
            <a:ext cx="807161" cy="83147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23788" y="4473577"/>
            <a:ext cx="807161" cy="831473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463796" y="6382511"/>
            <a:ext cx="3209925" cy="441959"/>
            <a:chOff x="4463796" y="6382511"/>
            <a:chExt cx="3209925" cy="441959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1380" y="6382511"/>
              <a:ext cx="441947" cy="44195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1545" y="2219594"/>
            <a:ext cx="2313773" cy="262825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65382" y="987869"/>
            <a:ext cx="441134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Šesť </a:t>
            </a:r>
            <a:r>
              <a:rPr sz="2400" b="1" spc="-30" dirty="0">
                <a:solidFill>
                  <a:srgbClr val="5F210F"/>
                </a:solidFill>
                <a:latin typeface="Calibri"/>
                <a:cs typeface="Calibri"/>
              </a:rPr>
              <a:t>kľúčových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makro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trendov,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hnacou silou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inovácií v oblasti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je: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3314" y="2872585"/>
            <a:ext cx="1115060" cy="6057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07645" marR="5080" indent="-195580">
              <a:lnSpc>
                <a:spcPts val="2160"/>
              </a:lnSpc>
              <a:spcBef>
                <a:spcPts val="375"/>
              </a:spcBef>
            </a:pP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Dlhodobé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zdravie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9137" y="4060644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21539" y="4590996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94057" y="1339390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74717" y="2222243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81820" y="3901996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20715" y="2640364"/>
            <a:ext cx="1475740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55575" marR="5080" indent="-143510">
              <a:lnSpc>
                <a:spcPts val="2160"/>
              </a:lnSpc>
              <a:spcBef>
                <a:spcPts val="37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Vedomosti o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vysledovateľnosti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výrobe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37908" y="2413074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48780" y="3700316"/>
            <a:ext cx="1793361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Spoločenská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zodpovednosť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27429" y="2110659"/>
            <a:ext cx="128333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Vplyv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cestovania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chute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12483" y="3700316"/>
            <a:ext cx="14147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Digitalizácia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72769" y="3144725"/>
            <a:ext cx="1375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Pohodlie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489902" y="335217"/>
            <a:ext cx="2985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alibri"/>
                <a:cs typeface="Calibri"/>
              </a:rPr>
              <a:t>Krátka </a:t>
            </a:r>
            <a:r>
              <a:rPr b="0" spc="-15" dirty="0">
                <a:latin typeface="Calibri"/>
                <a:cs typeface="Calibri"/>
              </a:rPr>
              <a:t>rekapitulácia...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4228" y="1609830"/>
            <a:ext cx="6323330" cy="3279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Pretrvávajúce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obavy 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životné prostredie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budú určite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hnacím motorom ďalšieho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radu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inovácií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najmä keď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prechádzajú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vegánsku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vegetariánsku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stravu.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tomu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pridá dodávka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ktorá 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čoraz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rozširuje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pohodlné,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dostupné,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zdravé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recyklovateľné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potraviny,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dobre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chutia,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čoskoro mohli stať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novou normou.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Calibri"/>
              <a:cs typeface="Calibri"/>
            </a:endParaRPr>
          </a:p>
          <a:p>
            <a:pPr marL="509270">
              <a:lnSpc>
                <a:spcPct val="100000"/>
              </a:lnSpc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 TOMTO SMERE STE VPREDU!!!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4228" y="314614"/>
            <a:ext cx="2501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latin typeface="Calibri"/>
                <a:cs typeface="Calibri"/>
              </a:rPr>
              <a:t>Čo </a:t>
            </a:r>
            <a:r>
              <a:rPr b="0" spc="-15" dirty="0">
                <a:latin typeface="Calibri"/>
                <a:cs typeface="Calibri"/>
              </a:rPr>
              <a:t>ďalej?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4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46158" y="1819686"/>
            <a:ext cx="6720205" cy="4267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5565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Prieskum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privedie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poznatkom, ktoré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potrebujete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45" dirty="0">
                <a:solidFill>
                  <a:srgbClr val="5F210F"/>
                </a:solidFill>
                <a:latin typeface="Calibri"/>
                <a:cs typeface="Calibri"/>
              </a:rPr>
              <a:t>rast.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Poskytuje projektom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veľkostí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relevantné údaje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tým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pomáha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prijímať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informovanejšie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rozhodnutia. Bez ohľadu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to,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váš produkt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značka,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prieskum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kľúčový.</a:t>
            </a:r>
            <a:endParaRPr sz="2400">
              <a:latin typeface="Calibri"/>
              <a:cs typeface="Calibri"/>
            </a:endParaRPr>
          </a:p>
          <a:p>
            <a:pPr marL="12700" marR="628650">
              <a:lnSpc>
                <a:spcPts val="2590"/>
              </a:lnSpc>
              <a:spcBef>
                <a:spcPts val="1019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Bez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prieskumu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môže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zdať,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značku,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propagujete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naslepo.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00"/>
              </a:spcBef>
              <a:tabLst>
                <a:tab pos="410209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Vďaka nemu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však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identifikovať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demografické údaje,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dozvedieť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svojich spotrebiteľoch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(v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našom prípade o tých,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oceňujú prémiové produkty z dedičstva,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naučiť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presnejšie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úspešnejšie uplatňovať taktiky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0899" y="480061"/>
            <a:ext cx="5814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A13A22"/>
                </a:solidFill>
              </a:rPr>
              <a:t>Prečo </a:t>
            </a:r>
            <a:r>
              <a:rPr dirty="0">
                <a:solidFill>
                  <a:srgbClr val="A13A22"/>
                </a:solidFill>
              </a:rPr>
              <a:t>skúmame </a:t>
            </a:r>
            <a:r>
              <a:rPr spc="-20" dirty="0">
                <a:solidFill>
                  <a:srgbClr val="A13A22"/>
                </a:solidFill>
              </a:rPr>
              <a:t>trh?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7830" y="2169232"/>
            <a:ext cx="258699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Vplyv krátkych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dodávateľských reťazcov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03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4" y="4483608"/>
            <a:ext cx="7728584" cy="2374900"/>
            <a:chOff x="9144" y="4483608"/>
            <a:chExt cx="7728584" cy="23749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7" y="6385572"/>
              <a:ext cx="441947" cy="4419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61301" y="465000"/>
            <a:ext cx="8703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Krátke </a:t>
            </a:r>
            <a:r>
              <a:rPr dirty="0"/>
              <a:t>dodávateľské </a:t>
            </a:r>
            <a:r>
              <a:rPr spc="-5" dirty="0"/>
              <a:t>reťazce </a:t>
            </a:r>
            <a:r>
              <a:rPr spc="-15" dirty="0"/>
              <a:t>potravín </a:t>
            </a:r>
            <a:r>
              <a:rPr spc="-10" dirty="0"/>
              <a:t>(SFSC)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2749" y="1450181"/>
            <a:ext cx="11061065" cy="467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7500"/>
              </a:lnSpc>
              <a:spcBef>
                <a:spcPts val="1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Súčasný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potravinový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systém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čelí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veľkým výzvam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hľadiska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udržateľného rozvoja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sociálnej, hospodárskej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environmentálnej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oblasti. Tieto výzvy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často</a:t>
            </a:r>
            <a:endParaRPr sz="2400">
              <a:latin typeface="Calibri"/>
              <a:cs typeface="Calibri"/>
            </a:endParaRPr>
          </a:p>
          <a:p>
            <a:pPr marL="12700" marR="8890" algn="just">
              <a:lnSpc>
                <a:spcPts val="2590"/>
              </a:lnSpc>
              <a:spcBef>
                <a:spcPts val="4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spojené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industrializovanými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výrobnými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procesmi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dlhšími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menej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transparentnými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distribučnými reťazcami.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97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Krátky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dodávateľský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reťazec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(SFSC)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ako 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definuje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EÚ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je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dodávateľský reťazec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zahŕňajúci obmedzený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počet hospodárskych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subjektov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, ktoré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sa zaviazali spolupracovať,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rozvíjať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miestne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hospodárstvo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udržiavať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úzke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geografické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sociálne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vzťahy medzi výrobcami,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spracovateľmi a spotrebiteľmi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potravín. </a:t>
            </a:r>
            <a:r>
              <a:rPr sz="1600"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Zdroj: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1840864" marR="243204">
              <a:lnSpc>
                <a:spcPts val="2590"/>
              </a:lnSpc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Nedávny vývoj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trhu s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potravinami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poukazuje na renesanciu tradičných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priamych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dodávania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spolu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vznikom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inovatívnejších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typov distribučných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systémov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zabezpečujú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priame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prepojenie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medzi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výrobcami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spotrebiteľmi.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04316" y="6495288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71507" y="904557"/>
            <a:ext cx="6370320" cy="4702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100" marR="30480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Hlavnými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produktmi, s ktorými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zvyčajne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obchoduje 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rámci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SFSC,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čerstvé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sezónne ovocie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zelenina, ďalej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živočíšne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(najmä mäso,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čerstvé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upravené)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mliečne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výrobky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nápoje.</a:t>
            </a:r>
            <a:r>
              <a:rPr sz="2400" u="sng" spc="-22" baseline="2430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  <a:hlinkClick r:id="rId5"/>
              </a:rPr>
              <a:t>3</a:t>
            </a:r>
            <a:endParaRPr sz="2400" baseline="24305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20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Existuje niekoľko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rôznych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foriem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SFSC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80365" marR="193675" indent="-342900">
              <a:lnSpc>
                <a:spcPts val="2300"/>
              </a:lnSpc>
              <a:spcBef>
                <a:spcPts val="99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Priamy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poľnohospodára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konečnému spotrebiteľovi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(na farme,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farmárske trhy,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dodávky cez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internet).</a:t>
            </a:r>
            <a:endParaRPr sz="24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Systémy dodávania </a:t>
            </a:r>
            <a:r>
              <a:rPr sz="2400" b="1" spc="-20" dirty="0">
                <a:solidFill>
                  <a:srgbClr val="5F210F"/>
                </a:solidFill>
                <a:latin typeface="Calibri"/>
                <a:cs typeface="Calibri"/>
              </a:rPr>
              <a:t>boxov</a:t>
            </a:r>
            <a:endParaRPr sz="2400">
              <a:latin typeface="Calibri"/>
              <a:cs typeface="Calibri"/>
            </a:endParaRPr>
          </a:p>
          <a:p>
            <a:pPr marL="381000" marR="200025" indent="-342900">
              <a:lnSpc>
                <a:spcPts val="2300"/>
              </a:lnSpc>
              <a:spcBef>
                <a:spcPts val="98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"Pick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your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Own" a komunitou podporované poľnohospodárstvo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(CSA),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 rámci ktorého spotrebitelia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finančne podporujú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miestnych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pestovateľov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tým, že si kupujú "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predplatné" 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čerstvé produkty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určité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vegetačné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obdobie.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6907" y="160426"/>
            <a:ext cx="2713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0" dirty="0">
                <a:latin typeface="Calibri"/>
                <a:cs typeface="Calibri"/>
              </a:rPr>
              <a:t>Typy </a:t>
            </a:r>
            <a:r>
              <a:rPr b="0" spc="-15" dirty="0">
                <a:latin typeface="Calibri"/>
                <a:cs typeface="Calibri"/>
              </a:rPr>
              <a:t>SFSC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1301" y="465000"/>
            <a:ext cx="8703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Pozornosť </a:t>
            </a:r>
            <a:r>
              <a:rPr spc="-5" dirty="0"/>
              <a:t>venovaná krátkym </a:t>
            </a:r>
            <a:r>
              <a:rPr spc="-15" dirty="0"/>
              <a:t>potravinovým </a:t>
            </a:r>
            <a:r>
              <a:rPr dirty="0"/>
              <a:t>dodávateľským </a:t>
            </a:r>
            <a:r>
              <a:rPr spc="-5" dirty="0"/>
              <a:t>reťazcom </a:t>
            </a:r>
            <a:r>
              <a:rPr spc="-10" dirty="0"/>
              <a:t>(SFSC)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2749" y="1660493"/>
            <a:ext cx="6341745" cy="3152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rámci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európskeho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projektu H2020 "</a:t>
            </a:r>
            <a:r>
              <a:rPr sz="2400" u="sng" spc="-2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Strength2Food"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výskumníci vykonali krížovú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analýzu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prípadov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preskúmali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12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európskych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prípadov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SFSC zo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šiestich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krajín: Francúzska,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Maďarska, </a:t>
            </a:r>
            <a:r>
              <a:rPr sz="2400" spc="-65" dirty="0">
                <a:solidFill>
                  <a:srgbClr val="5F210F"/>
                </a:solidFill>
                <a:latin typeface="Calibri"/>
                <a:cs typeface="Calibri"/>
              </a:rPr>
              <a:t>Talianska,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Nórska,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Poľska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Spojeného kráľovstva.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8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Pozrite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prácu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stránke LINK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6350" algn="just">
              <a:lnSpc>
                <a:spcPts val="2590"/>
              </a:lnSpc>
              <a:spcBef>
                <a:spcPts val="54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Vychádzame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 z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práce,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sme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predstavili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výhody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dodávok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krátkom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reťazci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zistenia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dvoch prípadových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štúdií.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94804" y="1973579"/>
            <a:ext cx="4890503" cy="4143743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EABC25E8-5521-890C-10FE-7B7597005B0A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5808" y="1705356"/>
            <a:ext cx="8314943" cy="46832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4290" y="465000"/>
            <a:ext cx="9657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Sociálne výhody krátkych </a:t>
            </a:r>
            <a:r>
              <a:rPr spc="-15" dirty="0"/>
              <a:t>potravinových </a:t>
            </a:r>
            <a:r>
              <a:rPr dirty="0"/>
              <a:t>dodávateľských </a:t>
            </a:r>
            <a:r>
              <a:rPr spc="-5" dirty="0"/>
              <a:t>reťazcov </a:t>
            </a:r>
            <a:r>
              <a:rPr spc="-10" dirty="0"/>
              <a:t>(SFSC)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116EC39-289D-86A9-538E-110D7CA86A9D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0651" y="1598676"/>
            <a:ext cx="8580119" cy="4856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4437" y="465000"/>
            <a:ext cx="11327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Environmentálne </a:t>
            </a:r>
            <a:r>
              <a:rPr spc="-5" dirty="0"/>
              <a:t>výhody krátkych </a:t>
            </a:r>
            <a:r>
              <a:rPr spc="-15" dirty="0"/>
              <a:t>potravinových </a:t>
            </a:r>
            <a:r>
              <a:rPr dirty="0"/>
              <a:t>dodávateľských </a:t>
            </a:r>
            <a:r>
              <a:rPr spc="-5" dirty="0"/>
              <a:t>reťazcov </a:t>
            </a:r>
            <a:r>
              <a:rPr spc="-10" dirty="0"/>
              <a:t>(SFSC)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67E6DEF-ECD7-18FE-5B85-83DA80FFA82D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1595628"/>
            <a:ext cx="8750795" cy="48432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6118" y="465000"/>
            <a:ext cx="10372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Ekonomické </a:t>
            </a:r>
            <a:r>
              <a:rPr spc="-5" dirty="0"/>
              <a:t>výhody krátkych </a:t>
            </a:r>
            <a:r>
              <a:rPr spc="-15" dirty="0"/>
              <a:t>potravinových </a:t>
            </a:r>
            <a:r>
              <a:rPr dirty="0"/>
              <a:t>dodávateľských </a:t>
            </a:r>
            <a:r>
              <a:rPr spc="-5" dirty="0"/>
              <a:t>reťazcov </a:t>
            </a:r>
            <a:r>
              <a:rPr spc="-10" dirty="0"/>
              <a:t>(SFSC)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131E890-29E7-031B-0192-29D2D636EDD7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6702" y="109954"/>
            <a:ext cx="1058037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5725" marR="5080" indent="-73660">
              <a:lnSpc>
                <a:spcPts val="3890"/>
              </a:lnSpc>
              <a:spcBef>
                <a:spcPts val="585"/>
              </a:spcBef>
            </a:pPr>
            <a:r>
              <a:rPr spc="-20" dirty="0"/>
              <a:t>Ako </a:t>
            </a:r>
            <a:r>
              <a:rPr spc="-15" dirty="0"/>
              <a:t>stimulovať </a:t>
            </a:r>
            <a:r>
              <a:rPr spc="-10" dirty="0"/>
              <a:t>rozvoj </a:t>
            </a:r>
            <a:r>
              <a:rPr spc="-5" dirty="0"/>
              <a:t>krátkych </a:t>
            </a:r>
            <a:r>
              <a:rPr spc="-20" dirty="0"/>
              <a:t>potravinových </a:t>
            </a:r>
            <a:r>
              <a:rPr dirty="0"/>
              <a:t>dodávateľských reťazcov </a:t>
            </a:r>
            <a:r>
              <a:rPr spc="-5" dirty="0"/>
              <a:t>a </a:t>
            </a:r>
            <a:r>
              <a:rPr spc="-15" dirty="0"/>
              <a:t>poľnohospodárskych </a:t>
            </a:r>
            <a:r>
              <a:rPr spc="-20" dirty="0"/>
              <a:t>trhov </a:t>
            </a:r>
            <a:r>
              <a:rPr spc="-10" dirty="0"/>
              <a:t>prostredníctvom digitálnych </a:t>
            </a:r>
            <a:r>
              <a:rPr spc="-15" dirty="0"/>
              <a:t>platforiem?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30650" y="1660493"/>
            <a:ext cx="7816215" cy="4469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565275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Coldiretti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(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Národná </a:t>
            </a:r>
            <a:r>
              <a:rPr sz="2400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konfederácia 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priamych </a:t>
            </a:r>
            <a:r>
              <a:rPr sz="2400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poľnohospodárov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), najväčšie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združenie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zastupujúce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podporujúce talianske poľnohospodárstvo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vyvinulo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propagovalo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používanie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aplikácie 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smartfóny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názvom 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6"/>
              </a:rPr>
              <a:t>Campagna Amica,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ktorej cieľom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zvýšiť informovanosť spotrebiteľov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výhodách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spojených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farmárskymi trhmi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(FM).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Calibri"/>
              <a:cs typeface="Calibri"/>
            </a:endParaRPr>
          </a:p>
          <a:p>
            <a:pPr marL="12700" marR="93980">
              <a:lnSpc>
                <a:spcPts val="2590"/>
              </a:lnSpc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podporou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Univerzity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Parme sa 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rámci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pilotnej akcie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skúmala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účinnosť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mobilnej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aplikácie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podporu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záujmu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spotrebiteľov 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FM v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Taliansku.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Jej súčasťou bola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komunikačná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kampaň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podporu znalosti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používania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aplikácie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medzi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štyroch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ekonomicky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znevýhodnených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regiónov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južného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Talianska.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4691" y="1577340"/>
            <a:ext cx="2330195" cy="3246119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BABD314F-FF9E-C786-016F-6EEBC67C96A3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6702" y="109954"/>
            <a:ext cx="1058037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5725" marR="5080" indent="-73660">
              <a:lnSpc>
                <a:spcPts val="3890"/>
              </a:lnSpc>
              <a:spcBef>
                <a:spcPts val="585"/>
              </a:spcBef>
            </a:pPr>
            <a:r>
              <a:rPr spc="-20" dirty="0"/>
              <a:t>Ako </a:t>
            </a:r>
            <a:r>
              <a:rPr spc="-15" dirty="0"/>
              <a:t>stimulovať </a:t>
            </a:r>
            <a:r>
              <a:rPr spc="-10" dirty="0"/>
              <a:t>rozvoj </a:t>
            </a:r>
            <a:r>
              <a:rPr spc="-5" dirty="0"/>
              <a:t>krátkych </a:t>
            </a:r>
            <a:r>
              <a:rPr spc="-20" dirty="0"/>
              <a:t>potravinových </a:t>
            </a:r>
            <a:r>
              <a:rPr dirty="0"/>
              <a:t>dodávateľských reťazcov </a:t>
            </a:r>
            <a:r>
              <a:rPr spc="-5" dirty="0"/>
              <a:t>a </a:t>
            </a:r>
            <a:r>
              <a:rPr spc="-15" dirty="0"/>
              <a:t>poľnohospodárskych </a:t>
            </a:r>
            <a:r>
              <a:rPr spc="-20" dirty="0"/>
              <a:t>trhov </a:t>
            </a:r>
            <a:r>
              <a:rPr spc="-10" dirty="0"/>
              <a:t>prostredníctvom digitálnych </a:t>
            </a:r>
            <a:r>
              <a:rPr spc="-15" dirty="0"/>
              <a:t>platforiem?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2300" y="1701640"/>
            <a:ext cx="6198235" cy="35718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ZISTENIA</a:t>
            </a:r>
            <a:endParaRPr sz="2400">
              <a:latin typeface="Calibri"/>
              <a:cs typeface="Calibri"/>
            </a:endParaRPr>
          </a:p>
          <a:p>
            <a:pPr marL="12700" marR="932815">
              <a:lnSpc>
                <a:spcPts val="2590"/>
              </a:lnSpc>
              <a:spcBef>
                <a:spcPts val="54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Zistenia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pilotnej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iniciatívy ukazujú, že "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Campagna Amica"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  <a:tab pos="3662679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prispeli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zvýšeniu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vedomostí spotrebiteľov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viacerých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témach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súvisiacich 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poľnohospodárstvom,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napr.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výžive,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udržateľnosti,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SFSC,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pôvode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kvalite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potravín.</a:t>
            </a:r>
            <a:endParaRPr sz="2400">
              <a:latin typeface="Calibri"/>
              <a:cs typeface="Calibri"/>
            </a:endParaRPr>
          </a:p>
          <a:p>
            <a:pPr marL="355600" marR="41275" indent="-342900">
              <a:lnSpc>
                <a:spcPts val="259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  <a:tab pos="149352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umožnili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spoznať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tradičné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recepty, čím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podporili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pocit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kultúrnej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identity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príslušnosti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územiu.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6531" y="2008504"/>
            <a:ext cx="4710430" cy="3789679"/>
            <a:chOff x="446531" y="2008504"/>
            <a:chExt cx="4710430" cy="37896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531" y="2511552"/>
              <a:ext cx="4137659" cy="23378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20640" y="2011679"/>
              <a:ext cx="33020" cy="3783329"/>
            </a:xfrm>
            <a:custGeom>
              <a:avLst/>
              <a:gdLst/>
              <a:ahLst/>
              <a:cxnLst/>
              <a:rect l="l" t="t" r="r" b="b"/>
              <a:pathLst>
                <a:path w="33020" h="3783329">
                  <a:moveTo>
                    <a:pt x="0" y="0"/>
                  </a:moveTo>
                  <a:lnTo>
                    <a:pt x="32651" y="3783329"/>
                  </a:lnTo>
                </a:path>
              </a:pathLst>
            </a:custGeom>
            <a:ln w="6349">
              <a:solidFill>
                <a:srgbClr val="A13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7620" y="1643214"/>
            <a:ext cx="42646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KLIKNITE SI </a:t>
            </a:r>
            <a:r>
              <a:rPr sz="2200" b="1" spc="-70" dirty="0">
                <a:solidFill>
                  <a:srgbClr val="5F210F"/>
                </a:solidFill>
                <a:latin typeface="Calibri"/>
                <a:cs typeface="Calibri"/>
              </a:rPr>
              <a:t>PREHLIADNÚŤ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"Campagna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Amica" </a:t>
            </a:r>
            <a:r>
              <a:rPr sz="2200" b="1" spc="-5" dirty="0">
                <a:solidFill>
                  <a:srgbClr val="5F210F"/>
                </a:solidFill>
                <a:latin typeface="Calibri"/>
                <a:cs typeface="Calibri"/>
              </a:rPr>
              <a:t>V AKCII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6BC9665-9E1F-EFA1-50A4-534CDCE5CE01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99633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6702" y="109954"/>
            <a:ext cx="1058037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85725" marR="5080" indent="-73660">
              <a:lnSpc>
                <a:spcPts val="3890"/>
              </a:lnSpc>
              <a:spcBef>
                <a:spcPts val="585"/>
              </a:spcBef>
            </a:pPr>
            <a:r>
              <a:rPr spc="-20" dirty="0"/>
              <a:t>Ako </a:t>
            </a:r>
            <a:r>
              <a:rPr spc="-15" dirty="0"/>
              <a:t>stimulovať </a:t>
            </a:r>
            <a:r>
              <a:rPr spc="-10" dirty="0"/>
              <a:t>rozvoj </a:t>
            </a:r>
            <a:r>
              <a:rPr spc="-5" dirty="0"/>
              <a:t>krátkych </a:t>
            </a:r>
            <a:r>
              <a:rPr spc="-20" dirty="0"/>
              <a:t>potravinových </a:t>
            </a:r>
            <a:r>
              <a:rPr dirty="0"/>
              <a:t>dodávateľských reťazcov </a:t>
            </a:r>
            <a:r>
              <a:rPr spc="-5" dirty="0"/>
              <a:t>a </a:t>
            </a:r>
            <a:r>
              <a:rPr spc="-15" dirty="0"/>
              <a:t>poľnohospodárskych </a:t>
            </a:r>
            <a:r>
              <a:rPr spc="-20" dirty="0"/>
              <a:t>trhov </a:t>
            </a:r>
            <a:r>
              <a:rPr spc="-10" dirty="0"/>
              <a:t>prostredníctvom digitálnych </a:t>
            </a:r>
            <a:r>
              <a:rPr spc="-15" dirty="0"/>
              <a:t>platforiem?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79288" y="1477613"/>
            <a:ext cx="7406005" cy="423231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44450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  <a:tab pos="2636520" algn="l"/>
              </a:tabLst>
            </a:pP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Aplikáciu ocenili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najmä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spotrebitelia,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najmä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mestskí,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nástroj, ktorý im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umožňuje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 cítiť sa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bližšie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k poľnohospodárom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dôverovať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produktom.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  <a:tab pos="1309370" algn="l"/>
                <a:tab pos="2994025" algn="l"/>
                <a:tab pos="4397375" algn="l"/>
              </a:tabLst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kontexte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pandémie Covid-19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zohrala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aplikácia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kľúčovú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úlohu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opätovnom posilňovaní väzieb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medzi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spotrebiteľmi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výrobcami napriek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pravidlám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sociálneho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odstupu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zatvoreniu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FM 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bola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použitá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cesta na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vyjadrenie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solidarity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miestnymi výrobcami.</a:t>
            </a:r>
            <a:endParaRPr sz="2000" dirty="0">
              <a:latin typeface="Calibri"/>
              <a:cs typeface="Calibri"/>
            </a:endParaRPr>
          </a:p>
          <a:p>
            <a:pPr marL="355600" marR="39370" indent="-342900">
              <a:lnSpc>
                <a:spcPts val="259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  <a:tab pos="6891020" algn="l"/>
              </a:tabLst>
            </a:pP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Podporila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 tiež zvýšenú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miestnu spotrebu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vďaka </a:t>
            </a:r>
            <a:r>
              <a:rPr sz="2000" spc="-30" dirty="0">
                <a:solidFill>
                  <a:srgbClr val="5F210F"/>
                </a:solidFill>
                <a:latin typeface="Calibri"/>
                <a:cs typeface="Calibri"/>
              </a:rPr>
              <a:t>zjednodušenému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prístupu k informáciám o </a:t>
            </a:r>
            <a:r>
              <a:rPr sz="2000" spc="5" dirty="0">
                <a:solidFill>
                  <a:srgbClr val="5F210F"/>
                </a:solidFill>
                <a:latin typeface="Calibri"/>
                <a:cs typeface="Calibri"/>
              </a:rPr>
              <a:t>najbližších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FM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miestnych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poľnohospodároch,</a:t>
            </a:r>
            <a:endParaRPr sz="2000" dirty="0">
              <a:latin typeface="Calibri"/>
              <a:cs typeface="Calibri"/>
            </a:endParaRPr>
          </a:p>
          <a:p>
            <a:pPr marL="355600" marR="18415" indent="-342900" algn="just">
              <a:lnSpc>
                <a:spcPts val="2590"/>
              </a:lnSpc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Možnosť priamej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interakcie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medzi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spotrebiteľmi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výrobcami,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ktorá viedla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najmä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rozvoju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funkcií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dodávok do domu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72800" y="5678904"/>
            <a:ext cx="595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Zdroj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1375" y="1757172"/>
            <a:ext cx="4058399" cy="297484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616200" y="4944109"/>
            <a:ext cx="177418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43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C6A39"/>
                </a:solidFill>
                <a:latin typeface="Calibri"/>
                <a:cs typeface="Calibri"/>
              </a:rPr>
              <a:t>PREČÍTAJTE SI </a:t>
            </a:r>
            <a:r>
              <a:rPr sz="1800" b="1" spc="-5" dirty="0">
                <a:solidFill>
                  <a:srgbClr val="6C6A39"/>
                </a:solidFill>
                <a:latin typeface="Calibri"/>
                <a:cs typeface="Calibri"/>
              </a:rPr>
              <a:t>CELÚ </a:t>
            </a:r>
            <a:r>
              <a:rPr sz="1800" b="1" spc="-10" dirty="0">
                <a:solidFill>
                  <a:srgbClr val="6C6A39"/>
                </a:solidFill>
                <a:latin typeface="Calibri"/>
                <a:cs typeface="Calibri"/>
                <a:hlinkClick r:id="rId7"/>
              </a:rPr>
              <a:t>SPRÁVU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6D1C61C2-741F-4289-8F19-FB47DEC52581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8128" y="570441"/>
            <a:ext cx="5661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A13A22"/>
                </a:solidFill>
              </a:rPr>
              <a:t>Typy </a:t>
            </a:r>
            <a:r>
              <a:rPr spc="-15" dirty="0">
                <a:solidFill>
                  <a:srgbClr val="A13A22"/>
                </a:solidFill>
              </a:rPr>
              <a:t>prieskumu </a:t>
            </a:r>
            <a:r>
              <a:rPr spc="-25" dirty="0">
                <a:solidFill>
                  <a:srgbClr val="A13A22"/>
                </a:solidFill>
              </a:rPr>
              <a:t>trhu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3750" y="1952117"/>
            <a:ext cx="5789930" cy="19278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115185">
              <a:lnSpc>
                <a:spcPct val="100000"/>
              </a:lnSpc>
              <a:spcBef>
                <a:spcPts val="82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1. </a:t>
            </a:r>
            <a:r>
              <a:rPr sz="2400" b="1" spc="-30" dirty="0">
                <a:solidFill>
                  <a:srgbClr val="5F210F"/>
                </a:solidFill>
                <a:latin typeface="Calibri"/>
                <a:cs typeface="Calibri"/>
              </a:rPr>
              <a:t>PRIMÁRNE: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ts val="2590"/>
              </a:lnSpc>
              <a:spcBef>
                <a:spcPts val="104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Primárny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výskum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výskum, ktorý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vykonávate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niekto, kto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vami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spolupracuje. Všetky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údaje 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primárnom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výskume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pochádzajú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vašich zdrojov.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(Terénny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výskum)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337" y="4308220"/>
            <a:ext cx="6283325" cy="159829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184400">
              <a:lnSpc>
                <a:spcPct val="100000"/>
              </a:lnSpc>
              <a:spcBef>
                <a:spcPts val="82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2. </a:t>
            </a:r>
            <a:r>
              <a:rPr sz="2400" b="1" spc="-35" dirty="0">
                <a:solidFill>
                  <a:srgbClr val="5F210F"/>
                </a:solidFill>
                <a:latin typeface="Calibri"/>
                <a:cs typeface="Calibri"/>
              </a:rPr>
              <a:t>SEKUNDÁRNE: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ts val="2590"/>
              </a:lnSpc>
              <a:spcBef>
                <a:spcPts val="104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Sekundárny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výskum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výskum, ktorý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nevykonali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byť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prevzatý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existujúcej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štúdie.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(Desk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research)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5740" y="729995"/>
            <a:ext cx="3599815" cy="368935"/>
          </a:xfrm>
          <a:prstGeom prst="rect">
            <a:avLst/>
          </a:prstGeom>
          <a:solidFill>
            <a:srgbClr val="A7B9A1"/>
          </a:solidFill>
          <a:ln w="9525">
            <a:solidFill>
              <a:srgbClr val="6C6A3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35"/>
              </a:spcBef>
            </a:pPr>
            <a:r>
              <a:rPr sz="1800" b="1" spc="-5" dirty="0">
                <a:latin typeface="Calibri"/>
                <a:cs typeface="Calibri"/>
              </a:rPr>
              <a:t>PRÍKLADY </a:t>
            </a:r>
            <a:r>
              <a:rPr sz="1800" b="1" spc="-10" dirty="0">
                <a:latin typeface="Calibri"/>
                <a:cs typeface="Calibri"/>
              </a:rPr>
              <a:t>VÝSKUMNÝCH </a:t>
            </a:r>
            <a:r>
              <a:rPr sz="1800" b="1" spc="-5" dirty="0">
                <a:latin typeface="Calibri"/>
                <a:cs typeface="Calibri"/>
              </a:rPr>
              <a:t>METÓD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63485" y="1450595"/>
            <a:ext cx="2456180" cy="1428750"/>
            <a:chOff x="7063485" y="1450595"/>
            <a:chExt cx="2456180" cy="1428750"/>
          </a:xfrm>
        </p:grpSpPr>
        <p:sp>
          <p:nvSpPr>
            <p:cNvPr id="12" name="object 12"/>
            <p:cNvSpPr/>
            <p:nvPr/>
          </p:nvSpPr>
          <p:spPr>
            <a:xfrm>
              <a:off x="7069835" y="1456945"/>
              <a:ext cx="2443480" cy="1416050"/>
            </a:xfrm>
            <a:custGeom>
              <a:avLst/>
              <a:gdLst/>
              <a:ahLst/>
              <a:cxnLst/>
              <a:rect l="l" t="t" r="r" b="b"/>
              <a:pathLst>
                <a:path w="2443479" h="1416050">
                  <a:moveTo>
                    <a:pt x="2207006" y="0"/>
                  </a:moveTo>
                  <a:lnTo>
                    <a:pt x="235965" y="0"/>
                  </a:lnTo>
                  <a:lnTo>
                    <a:pt x="188412" y="4793"/>
                  </a:lnTo>
                  <a:lnTo>
                    <a:pt x="144119" y="18542"/>
                  </a:lnTo>
                  <a:lnTo>
                    <a:pt x="104037" y="40297"/>
                  </a:lnTo>
                  <a:lnTo>
                    <a:pt x="69114" y="69110"/>
                  </a:lnTo>
                  <a:lnTo>
                    <a:pt x="40300" y="104032"/>
                  </a:lnTo>
                  <a:lnTo>
                    <a:pt x="18544" y="144114"/>
                  </a:lnTo>
                  <a:lnTo>
                    <a:pt x="4794" y="188408"/>
                  </a:lnTo>
                  <a:lnTo>
                    <a:pt x="0" y="235965"/>
                  </a:lnTo>
                  <a:lnTo>
                    <a:pt x="0" y="1179829"/>
                  </a:lnTo>
                  <a:lnTo>
                    <a:pt x="4794" y="1227383"/>
                  </a:lnTo>
                  <a:lnTo>
                    <a:pt x="18544" y="1271676"/>
                  </a:lnTo>
                  <a:lnTo>
                    <a:pt x="40300" y="1311758"/>
                  </a:lnTo>
                  <a:lnTo>
                    <a:pt x="69114" y="1346681"/>
                  </a:lnTo>
                  <a:lnTo>
                    <a:pt x="104037" y="1375495"/>
                  </a:lnTo>
                  <a:lnTo>
                    <a:pt x="144119" y="1397251"/>
                  </a:lnTo>
                  <a:lnTo>
                    <a:pt x="188412" y="1411001"/>
                  </a:lnTo>
                  <a:lnTo>
                    <a:pt x="235965" y="1415795"/>
                  </a:lnTo>
                  <a:lnTo>
                    <a:pt x="2207006" y="1415795"/>
                  </a:lnTo>
                  <a:lnTo>
                    <a:pt x="2254559" y="1411002"/>
                  </a:lnTo>
                  <a:lnTo>
                    <a:pt x="2298852" y="1397253"/>
                  </a:lnTo>
                  <a:lnTo>
                    <a:pt x="2338934" y="1375498"/>
                  </a:lnTo>
                  <a:lnTo>
                    <a:pt x="2373857" y="1346685"/>
                  </a:lnTo>
                  <a:lnTo>
                    <a:pt x="2402671" y="1311763"/>
                  </a:lnTo>
                  <a:lnTo>
                    <a:pt x="2424427" y="1271681"/>
                  </a:lnTo>
                  <a:lnTo>
                    <a:pt x="2438177" y="1227387"/>
                  </a:lnTo>
                  <a:lnTo>
                    <a:pt x="2442972" y="1179829"/>
                  </a:lnTo>
                  <a:lnTo>
                    <a:pt x="2442972" y="235965"/>
                  </a:lnTo>
                  <a:lnTo>
                    <a:pt x="2438178" y="188408"/>
                  </a:lnTo>
                  <a:lnTo>
                    <a:pt x="2424429" y="144114"/>
                  </a:lnTo>
                  <a:lnTo>
                    <a:pt x="2402674" y="104032"/>
                  </a:lnTo>
                  <a:lnTo>
                    <a:pt x="2373861" y="69110"/>
                  </a:lnTo>
                  <a:lnTo>
                    <a:pt x="2338939" y="40297"/>
                  </a:lnTo>
                  <a:lnTo>
                    <a:pt x="2298857" y="18542"/>
                  </a:lnTo>
                  <a:lnTo>
                    <a:pt x="2254563" y="4793"/>
                  </a:lnTo>
                  <a:lnTo>
                    <a:pt x="2207006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69835" y="1456945"/>
              <a:ext cx="2443480" cy="1416050"/>
            </a:xfrm>
            <a:custGeom>
              <a:avLst/>
              <a:gdLst/>
              <a:ahLst/>
              <a:cxnLst/>
              <a:rect l="l" t="t" r="r" b="b"/>
              <a:pathLst>
                <a:path w="2443479" h="1416050">
                  <a:moveTo>
                    <a:pt x="0" y="235965"/>
                  </a:moveTo>
                  <a:lnTo>
                    <a:pt x="4794" y="188408"/>
                  </a:lnTo>
                  <a:lnTo>
                    <a:pt x="18544" y="144114"/>
                  </a:lnTo>
                  <a:lnTo>
                    <a:pt x="40300" y="104032"/>
                  </a:lnTo>
                  <a:lnTo>
                    <a:pt x="69114" y="69110"/>
                  </a:lnTo>
                  <a:lnTo>
                    <a:pt x="104037" y="40297"/>
                  </a:lnTo>
                  <a:lnTo>
                    <a:pt x="144119" y="18542"/>
                  </a:lnTo>
                  <a:lnTo>
                    <a:pt x="188412" y="4793"/>
                  </a:lnTo>
                  <a:lnTo>
                    <a:pt x="235965" y="0"/>
                  </a:lnTo>
                  <a:lnTo>
                    <a:pt x="2207006" y="0"/>
                  </a:lnTo>
                  <a:lnTo>
                    <a:pt x="2254563" y="4793"/>
                  </a:lnTo>
                  <a:lnTo>
                    <a:pt x="2298857" y="18542"/>
                  </a:lnTo>
                  <a:lnTo>
                    <a:pt x="2338939" y="40297"/>
                  </a:lnTo>
                  <a:lnTo>
                    <a:pt x="2373861" y="69110"/>
                  </a:lnTo>
                  <a:lnTo>
                    <a:pt x="2402674" y="104032"/>
                  </a:lnTo>
                  <a:lnTo>
                    <a:pt x="2424429" y="144114"/>
                  </a:lnTo>
                  <a:lnTo>
                    <a:pt x="2438178" y="188408"/>
                  </a:lnTo>
                  <a:lnTo>
                    <a:pt x="2442972" y="235965"/>
                  </a:lnTo>
                  <a:lnTo>
                    <a:pt x="2442972" y="1179829"/>
                  </a:lnTo>
                  <a:lnTo>
                    <a:pt x="2438177" y="1227387"/>
                  </a:lnTo>
                  <a:lnTo>
                    <a:pt x="2424427" y="1271681"/>
                  </a:lnTo>
                  <a:lnTo>
                    <a:pt x="2402671" y="1311763"/>
                  </a:lnTo>
                  <a:lnTo>
                    <a:pt x="2373857" y="1346685"/>
                  </a:lnTo>
                  <a:lnTo>
                    <a:pt x="2338934" y="1375498"/>
                  </a:lnTo>
                  <a:lnTo>
                    <a:pt x="2298852" y="1397253"/>
                  </a:lnTo>
                  <a:lnTo>
                    <a:pt x="2254559" y="1411002"/>
                  </a:lnTo>
                  <a:lnTo>
                    <a:pt x="2207006" y="1415795"/>
                  </a:lnTo>
                  <a:lnTo>
                    <a:pt x="235965" y="1415795"/>
                  </a:lnTo>
                  <a:lnTo>
                    <a:pt x="188412" y="1411001"/>
                  </a:lnTo>
                  <a:lnTo>
                    <a:pt x="144119" y="1397251"/>
                  </a:lnTo>
                  <a:lnTo>
                    <a:pt x="104037" y="1375495"/>
                  </a:lnTo>
                  <a:lnTo>
                    <a:pt x="69114" y="1346681"/>
                  </a:lnTo>
                  <a:lnTo>
                    <a:pt x="40300" y="1311758"/>
                  </a:lnTo>
                  <a:lnTo>
                    <a:pt x="18544" y="1271676"/>
                  </a:lnTo>
                  <a:lnTo>
                    <a:pt x="4794" y="1227383"/>
                  </a:lnTo>
                  <a:lnTo>
                    <a:pt x="0" y="1179829"/>
                  </a:lnTo>
                  <a:lnTo>
                    <a:pt x="0" y="235965"/>
                  </a:lnTo>
                  <a:close/>
                </a:path>
              </a:pathLst>
            </a:custGeom>
            <a:ln w="12700">
              <a:solidFill>
                <a:srgbClr val="6C6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08452" y="1949227"/>
            <a:ext cx="1166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PRIESKUMY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619233" y="2323847"/>
            <a:ext cx="2456180" cy="1428750"/>
            <a:chOff x="9619233" y="2323847"/>
            <a:chExt cx="2456180" cy="1428750"/>
          </a:xfrm>
        </p:grpSpPr>
        <p:sp>
          <p:nvSpPr>
            <p:cNvPr id="16" name="object 16"/>
            <p:cNvSpPr/>
            <p:nvPr/>
          </p:nvSpPr>
          <p:spPr>
            <a:xfrm>
              <a:off x="9625583" y="2330197"/>
              <a:ext cx="2443480" cy="1416050"/>
            </a:xfrm>
            <a:custGeom>
              <a:avLst/>
              <a:gdLst/>
              <a:ahLst/>
              <a:cxnLst/>
              <a:rect l="l" t="t" r="r" b="b"/>
              <a:pathLst>
                <a:path w="2443479" h="1416050">
                  <a:moveTo>
                    <a:pt x="2207006" y="0"/>
                  </a:moveTo>
                  <a:lnTo>
                    <a:pt x="235965" y="0"/>
                  </a:lnTo>
                  <a:lnTo>
                    <a:pt x="188412" y="4793"/>
                  </a:lnTo>
                  <a:lnTo>
                    <a:pt x="144119" y="18542"/>
                  </a:lnTo>
                  <a:lnTo>
                    <a:pt x="104037" y="40297"/>
                  </a:lnTo>
                  <a:lnTo>
                    <a:pt x="69114" y="69110"/>
                  </a:lnTo>
                  <a:lnTo>
                    <a:pt x="40300" y="104032"/>
                  </a:lnTo>
                  <a:lnTo>
                    <a:pt x="18544" y="144114"/>
                  </a:lnTo>
                  <a:lnTo>
                    <a:pt x="4794" y="188408"/>
                  </a:lnTo>
                  <a:lnTo>
                    <a:pt x="0" y="235965"/>
                  </a:lnTo>
                  <a:lnTo>
                    <a:pt x="0" y="1179829"/>
                  </a:lnTo>
                  <a:lnTo>
                    <a:pt x="4794" y="1227383"/>
                  </a:lnTo>
                  <a:lnTo>
                    <a:pt x="18544" y="1271676"/>
                  </a:lnTo>
                  <a:lnTo>
                    <a:pt x="40300" y="1311758"/>
                  </a:lnTo>
                  <a:lnTo>
                    <a:pt x="69114" y="1346681"/>
                  </a:lnTo>
                  <a:lnTo>
                    <a:pt x="104037" y="1375495"/>
                  </a:lnTo>
                  <a:lnTo>
                    <a:pt x="144119" y="1397251"/>
                  </a:lnTo>
                  <a:lnTo>
                    <a:pt x="188412" y="1411001"/>
                  </a:lnTo>
                  <a:lnTo>
                    <a:pt x="235965" y="1415795"/>
                  </a:lnTo>
                  <a:lnTo>
                    <a:pt x="2207006" y="1415795"/>
                  </a:lnTo>
                  <a:lnTo>
                    <a:pt x="2254559" y="1411002"/>
                  </a:lnTo>
                  <a:lnTo>
                    <a:pt x="2298852" y="1397253"/>
                  </a:lnTo>
                  <a:lnTo>
                    <a:pt x="2338934" y="1375498"/>
                  </a:lnTo>
                  <a:lnTo>
                    <a:pt x="2373857" y="1346685"/>
                  </a:lnTo>
                  <a:lnTo>
                    <a:pt x="2402671" y="1311763"/>
                  </a:lnTo>
                  <a:lnTo>
                    <a:pt x="2424427" y="1271681"/>
                  </a:lnTo>
                  <a:lnTo>
                    <a:pt x="2438177" y="1227387"/>
                  </a:lnTo>
                  <a:lnTo>
                    <a:pt x="2442972" y="1179829"/>
                  </a:lnTo>
                  <a:lnTo>
                    <a:pt x="2442972" y="235965"/>
                  </a:lnTo>
                  <a:lnTo>
                    <a:pt x="2438178" y="188408"/>
                  </a:lnTo>
                  <a:lnTo>
                    <a:pt x="2424429" y="144114"/>
                  </a:lnTo>
                  <a:lnTo>
                    <a:pt x="2402674" y="104032"/>
                  </a:lnTo>
                  <a:lnTo>
                    <a:pt x="2373861" y="69110"/>
                  </a:lnTo>
                  <a:lnTo>
                    <a:pt x="2338939" y="40297"/>
                  </a:lnTo>
                  <a:lnTo>
                    <a:pt x="2298857" y="18542"/>
                  </a:lnTo>
                  <a:lnTo>
                    <a:pt x="2254563" y="4793"/>
                  </a:lnTo>
                  <a:lnTo>
                    <a:pt x="2207006" y="0"/>
                  </a:lnTo>
                  <a:close/>
                </a:path>
              </a:pathLst>
            </a:custGeom>
            <a:solidFill>
              <a:srgbClr val="A13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25583" y="2330197"/>
              <a:ext cx="2443480" cy="1416050"/>
            </a:xfrm>
            <a:custGeom>
              <a:avLst/>
              <a:gdLst/>
              <a:ahLst/>
              <a:cxnLst/>
              <a:rect l="l" t="t" r="r" b="b"/>
              <a:pathLst>
                <a:path w="2443479" h="1416050">
                  <a:moveTo>
                    <a:pt x="0" y="235965"/>
                  </a:moveTo>
                  <a:lnTo>
                    <a:pt x="4794" y="188408"/>
                  </a:lnTo>
                  <a:lnTo>
                    <a:pt x="18544" y="144114"/>
                  </a:lnTo>
                  <a:lnTo>
                    <a:pt x="40300" y="104032"/>
                  </a:lnTo>
                  <a:lnTo>
                    <a:pt x="69114" y="69110"/>
                  </a:lnTo>
                  <a:lnTo>
                    <a:pt x="104037" y="40297"/>
                  </a:lnTo>
                  <a:lnTo>
                    <a:pt x="144119" y="18542"/>
                  </a:lnTo>
                  <a:lnTo>
                    <a:pt x="188412" y="4793"/>
                  </a:lnTo>
                  <a:lnTo>
                    <a:pt x="235965" y="0"/>
                  </a:lnTo>
                  <a:lnTo>
                    <a:pt x="2207006" y="0"/>
                  </a:lnTo>
                  <a:lnTo>
                    <a:pt x="2254563" y="4793"/>
                  </a:lnTo>
                  <a:lnTo>
                    <a:pt x="2298857" y="18542"/>
                  </a:lnTo>
                  <a:lnTo>
                    <a:pt x="2338939" y="40297"/>
                  </a:lnTo>
                  <a:lnTo>
                    <a:pt x="2373861" y="69110"/>
                  </a:lnTo>
                  <a:lnTo>
                    <a:pt x="2402674" y="104032"/>
                  </a:lnTo>
                  <a:lnTo>
                    <a:pt x="2424429" y="144114"/>
                  </a:lnTo>
                  <a:lnTo>
                    <a:pt x="2438178" y="188408"/>
                  </a:lnTo>
                  <a:lnTo>
                    <a:pt x="2442972" y="235965"/>
                  </a:lnTo>
                  <a:lnTo>
                    <a:pt x="2442972" y="1179829"/>
                  </a:lnTo>
                  <a:lnTo>
                    <a:pt x="2438177" y="1227387"/>
                  </a:lnTo>
                  <a:lnTo>
                    <a:pt x="2424427" y="1271681"/>
                  </a:lnTo>
                  <a:lnTo>
                    <a:pt x="2402671" y="1311763"/>
                  </a:lnTo>
                  <a:lnTo>
                    <a:pt x="2373857" y="1346685"/>
                  </a:lnTo>
                  <a:lnTo>
                    <a:pt x="2338934" y="1375498"/>
                  </a:lnTo>
                  <a:lnTo>
                    <a:pt x="2298852" y="1397253"/>
                  </a:lnTo>
                  <a:lnTo>
                    <a:pt x="2254559" y="1411002"/>
                  </a:lnTo>
                  <a:lnTo>
                    <a:pt x="2207006" y="1415795"/>
                  </a:lnTo>
                  <a:lnTo>
                    <a:pt x="235965" y="1415795"/>
                  </a:lnTo>
                  <a:lnTo>
                    <a:pt x="188412" y="1411001"/>
                  </a:lnTo>
                  <a:lnTo>
                    <a:pt x="144119" y="1397251"/>
                  </a:lnTo>
                  <a:lnTo>
                    <a:pt x="104037" y="1375495"/>
                  </a:lnTo>
                  <a:lnTo>
                    <a:pt x="69114" y="1346681"/>
                  </a:lnTo>
                  <a:lnTo>
                    <a:pt x="40300" y="1311758"/>
                  </a:lnTo>
                  <a:lnTo>
                    <a:pt x="18544" y="1271676"/>
                  </a:lnTo>
                  <a:lnTo>
                    <a:pt x="4794" y="1227383"/>
                  </a:lnTo>
                  <a:lnTo>
                    <a:pt x="0" y="1179829"/>
                  </a:lnTo>
                  <a:lnTo>
                    <a:pt x="0" y="235965"/>
                  </a:lnTo>
                  <a:close/>
                </a:path>
              </a:pathLst>
            </a:custGeom>
            <a:ln w="12700">
              <a:solidFill>
                <a:srgbClr val="A13A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838960" y="2823167"/>
            <a:ext cx="201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FOKUSOVÉ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SKUPINY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063485" y="3364739"/>
            <a:ext cx="2456180" cy="1430020"/>
            <a:chOff x="7063485" y="3364739"/>
            <a:chExt cx="2456180" cy="1430020"/>
          </a:xfrm>
        </p:grpSpPr>
        <p:sp>
          <p:nvSpPr>
            <p:cNvPr id="20" name="object 20"/>
            <p:cNvSpPr/>
            <p:nvPr/>
          </p:nvSpPr>
          <p:spPr>
            <a:xfrm>
              <a:off x="7069835" y="3371089"/>
              <a:ext cx="2443480" cy="1417320"/>
            </a:xfrm>
            <a:custGeom>
              <a:avLst/>
              <a:gdLst/>
              <a:ahLst/>
              <a:cxnLst/>
              <a:rect l="l" t="t" r="r" b="b"/>
              <a:pathLst>
                <a:path w="2443479" h="1417320">
                  <a:moveTo>
                    <a:pt x="2206752" y="0"/>
                  </a:moveTo>
                  <a:lnTo>
                    <a:pt x="236220" y="0"/>
                  </a:lnTo>
                  <a:lnTo>
                    <a:pt x="188615" y="4798"/>
                  </a:lnTo>
                  <a:lnTo>
                    <a:pt x="144275" y="18562"/>
                  </a:lnTo>
                  <a:lnTo>
                    <a:pt x="104149" y="40340"/>
                  </a:lnTo>
                  <a:lnTo>
                    <a:pt x="69189" y="69184"/>
                  </a:lnTo>
                  <a:lnTo>
                    <a:pt x="40344" y="104144"/>
                  </a:lnTo>
                  <a:lnTo>
                    <a:pt x="18564" y="144269"/>
                  </a:lnTo>
                  <a:lnTo>
                    <a:pt x="4799" y="188611"/>
                  </a:lnTo>
                  <a:lnTo>
                    <a:pt x="0" y="236220"/>
                  </a:lnTo>
                  <a:lnTo>
                    <a:pt x="0" y="1181100"/>
                  </a:lnTo>
                  <a:lnTo>
                    <a:pt x="4799" y="1228704"/>
                  </a:lnTo>
                  <a:lnTo>
                    <a:pt x="18564" y="1273044"/>
                  </a:lnTo>
                  <a:lnTo>
                    <a:pt x="40344" y="1313170"/>
                  </a:lnTo>
                  <a:lnTo>
                    <a:pt x="69189" y="1348130"/>
                  </a:lnTo>
                  <a:lnTo>
                    <a:pt x="104149" y="1376975"/>
                  </a:lnTo>
                  <a:lnTo>
                    <a:pt x="144275" y="1398755"/>
                  </a:lnTo>
                  <a:lnTo>
                    <a:pt x="188615" y="1412520"/>
                  </a:lnTo>
                  <a:lnTo>
                    <a:pt x="236220" y="1417320"/>
                  </a:lnTo>
                  <a:lnTo>
                    <a:pt x="2206752" y="1417320"/>
                  </a:lnTo>
                  <a:lnTo>
                    <a:pt x="2254356" y="1412520"/>
                  </a:lnTo>
                  <a:lnTo>
                    <a:pt x="2298696" y="1398755"/>
                  </a:lnTo>
                  <a:lnTo>
                    <a:pt x="2338822" y="1376975"/>
                  </a:lnTo>
                  <a:lnTo>
                    <a:pt x="2373782" y="1348130"/>
                  </a:lnTo>
                  <a:lnTo>
                    <a:pt x="2402627" y="1313170"/>
                  </a:lnTo>
                  <a:lnTo>
                    <a:pt x="2424407" y="1273044"/>
                  </a:lnTo>
                  <a:lnTo>
                    <a:pt x="2438172" y="1228704"/>
                  </a:lnTo>
                  <a:lnTo>
                    <a:pt x="2442972" y="1181100"/>
                  </a:lnTo>
                  <a:lnTo>
                    <a:pt x="2442972" y="236220"/>
                  </a:lnTo>
                  <a:lnTo>
                    <a:pt x="2438172" y="188611"/>
                  </a:lnTo>
                  <a:lnTo>
                    <a:pt x="2424407" y="144269"/>
                  </a:lnTo>
                  <a:lnTo>
                    <a:pt x="2402627" y="104144"/>
                  </a:lnTo>
                  <a:lnTo>
                    <a:pt x="2373782" y="69184"/>
                  </a:lnTo>
                  <a:lnTo>
                    <a:pt x="2338822" y="40340"/>
                  </a:lnTo>
                  <a:lnTo>
                    <a:pt x="2298696" y="18562"/>
                  </a:lnTo>
                  <a:lnTo>
                    <a:pt x="2254356" y="4798"/>
                  </a:lnTo>
                  <a:lnTo>
                    <a:pt x="2206752" y="0"/>
                  </a:lnTo>
                  <a:close/>
                </a:path>
              </a:pathLst>
            </a:custGeom>
            <a:solidFill>
              <a:srgbClr val="A7B9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69835" y="3371089"/>
              <a:ext cx="2443480" cy="1417320"/>
            </a:xfrm>
            <a:custGeom>
              <a:avLst/>
              <a:gdLst/>
              <a:ahLst/>
              <a:cxnLst/>
              <a:rect l="l" t="t" r="r" b="b"/>
              <a:pathLst>
                <a:path w="2443479" h="1417320">
                  <a:moveTo>
                    <a:pt x="0" y="236220"/>
                  </a:moveTo>
                  <a:lnTo>
                    <a:pt x="4799" y="188611"/>
                  </a:lnTo>
                  <a:lnTo>
                    <a:pt x="18564" y="144269"/>
                  </a:lnTo>
                  <a:lnTo>
                    <a:pt x="40344" y="104144"/>
                  </a:lnTo>
                  <a:lnTo>
                    <a:pt x="69189" y="69184"/>
                  </a:lnTo>
                  <a:lnTo>
                    <a:pt x="104149" y="40340"/>
                  </a:lnTo>
                  <a:lnTo>
                    <a:pt x="144275" y="18562"/>
                  </a:lnTo>
                  <a:lnTo>
                    <a:pt x="188615" y="4798"/>
                  </a:lnTo>
                  <a:lnTo>
                    <a:pt x="236220" y="0"/>
                  </a:lnTo>
                  <a:lnTo>
                    <a:pt x="2206752" y="0"/>
                  </a:lnTo>
                  <a:lnTo>
                    <a:pt x="2254356" y="4798"/>
                  </a:lnTo>
                  <a:lnTo>
                    <a:pt x="2298696" y="18562"/>
                  </a:lnTo>
                  <a:lnTo>
                    <a:pt x="2338822" y="40340"/>
                  </a:lnTo>
                  <a:lnTo>
                    <a:pt x="2373782" y="69184"/>
                  </a:lnTo>
                  <a:lnTo>
                    <a:pt x="2402627" y="104144"/>
                  </a:lnTo>
                  <a:lnTo>
                    <a:pt x="2424407" y="144269"/>
                  </a:lnTo>
                  <a:lnTo>
                    <a:pt x="2438172" y="188611"/>
                  </a:lnTo>
                  <a:lnTo>
                    <a:pt x="2442972" y="236220"/>
                  </a:lnTo>
                  <a:lnTo>
                    <a:pt x="2442972" y="1181100"/>
                  </a:lnTo>
                  <a:lnTo>
                    <a:pt x="2438172" y="1228704"/>
                  </a:lnTo>
                  <a:lnTo>
                    <a:pt x="2424407" y="1273044"/>
                  </a:lnTo>
                  <a:lnTo>
                    <a:pt x="2402627" y="1313170"/>
                  </a:lnTo>
                  <a:lnTo>
                    <a:pt x="2373782" y="1348130"/>
                  </a:lnTo>
                  <a:lnTo>
                    <a:pt x="2338822" y="1376975"/>
                  </a:lnTo>
                  <a:lnTo>
                    <a:pt x="2298696" y="1398755"/>
                  </a:lnTo>
                  <a:lnTo>
                    <a:pt x="2254356" y="1412520"/>
                  </a:lnTo>
                  <a:lnTo>
                    <a:pt x="2206752" y="1417320"/>
                  </a:lnTo>
                  <a:lnTo>
                    <a:pt x="236220" y="1417320"/>
                  </a:lnTo>
                  <a:lnTo>
                    <a:pt x="188615" y="1412520"/>
                  </a:lnTo>
                  <a:lnTo>
                    <a:pt x="144275" y="1398755"/>
                  </a:lnTo>
                  <a:lnTo>
                    <a:pt x="104149" y="1376975"/>
                  </a:lnTo>
                  <a:lnTo>
                    <a:pt x="69189" y="1348130"/>
                  </a:lnTo>
                  <a:lnTo>
                    <a:pt x="40344" y="1313170"/>
                  </a:lnTo>
                  <a:lnTo>
                    <a:pt x="18564" y="1273044"/>
                  </a:lnTo>
                  <a:lnTo>
                    <a:pt x="4799" y="1228704"/>
                  </a:lnTo>
                  <a:lnTo>
                    <a:pt x="0" y="1181100"/>
                  </a:lnTo>
                  <a:lnTo>
                    <a:pt x="0" y="236220"/>
                  </a:lnTo>
                  <a:close/>
                </a:path>
              </a:pathLst>
            </a:custGeom>
            <a:ln w="127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306086" y="3864342"/>
            <a:ext cx="1970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OBSERVÁCIE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619233" y="4305047"/>
            <a:ext cx="2456180" cy="1428750"/>
            <a:chOff x="9619233" y="4305047"/>
            <a:chExt cx="2456180" cy="1428750"/>
          </a:xfrm>
        </p:grpSpPr>
        <p:sp>
          <p:nvSpPr>
            <p:cNvPr id="24" name="object 24"/>
            <p:cNvSpPr/>
            <p:nvPr/>
          </p:nvSpPr>
          <p:spPr>
            <a:xfrm>
              <a:off x="9625583" y="4311397"/>
              <a:ext cx="2443480" cy="1416050"/>
            </a:xfrm>
            <a:custGeom>
              <a:avLst/>
              <a:gdLst/>
              <a:ahLst/>
              <a:cxnLst/>
              <a:rect l="l" t="t" r="r" b="b"/>
              <a:pathLst>
                <a:path w="2443479" h="1416050">
                  <a:moveTo>
                    <a:pt x="2207006" y="0"/>
                  </a:moveTo>
                  <a:lnTo>
                    <a:pt x="235965" y="0"/>
                  </a:lnTo>
                  <a:lnTo>
                    <a:pt x="188412" y="4793"/>
                  </a:lnTo>
                  <a:lnTo>
                    <a:pt x="144119" y="18542"/>
                  </a:lnTo>
                  <a:lnTo>
                    <a:pt x="104037" y="40297"/>
                  </a:lnTo>
                  <a:lnTo>
                    <a:pt x="69114" y="69110"/>
                  </a:lnTo>
                  <a:lnTo>
                    <a:pt x="40300" y="104032"/>
                  </a:lnTo>
                  <a:lnTo>
                    <a:pt x="18544" y="144114"/>
                  </a:lnTo>
                  <a:lnTo>
                    <a:pt x="4794" y="188408"/>
                  </a:lnTo>
                  <a:lnTo>
                    <a:pt x="0" y="235966"/>
                  </a:lnTo>
                  <a:lnTo>
                    <a:pt x="0" y="1179830"/>
                  </a:lnTo>
                  <a:lnTo>
                    <a:pt x="4794" y="1227383"/>
                  </a:lnTo>
                  <a:lnTo>
                    <a:pt x="18544" y="1271676"/>
                  </a:lnTo>
                  <a:lnTo>
                    <a:pt x="40300" y="1311758"/>
                  </a:lnTo>
                  <a:lnTo>
                    <a:pt x="69114" y="1346681"/>
                  </a:lnTo>
                  <a:lnTo>
                    <a:pt x="104037" y="1375495"/>
                  </a:lnTo>
                  <a:lnTo>
                    <a:pt x="144119" y="1397251"/>
                  </a:lnTo>
                  <a:lnTo>
                    <a:pt x="188412" y="1411001"/>
                  </a:lnTo>
                  <a:lnTo>
                    <a:pt x="235965" y="1415796"/>
                  </a:lnTo>
                  <a:lnTo>
                    <a:pt x="2207006" y="1415796"/>
                  </a:lnTo>
                  <a:lnTo>
                    <a:pt x="2254559" y="1411001"/>
                  </a:lnTo>
                  <a:lnTo>
                    <a:pt x="2298852" y="1397251"/>
                  </a:lnTo>
                  <a:lnTo>
                    <a:pt x="2338934" y="1375495"/>
                  </a:lnTo>
                  <a:lnTo>
                    <a:pt x="2373857" y="1346681"/>
                  </a:lnTo>
                  <a:lnTo>
                    <a:pt x="2402671" y="1311758"/>
                  </a:lnTo>
                  <a:lnTo>
                    <a:pt x="2424427" y="1271676"/>
                  </a:lnTo>
                  <a:lnTo>
                    <a:pt x="2438177" y="1227383"/>
                  </a:lnTo>
                  <a:lnTo>
                    <a:pt x="2442972" y="1179830"/>
                  </a:lnTo>
                  <a:lnTo>
                    <a:pt x="2442972" y="235966"/>
                  </a:lnTo>
                  <a:lnTo>
                    <a:pt x="2438178" y="188408"/>
                  </a:lnTo>
                  <a:lnTo>
                    <a:pt x="2424429" y="144114"/>
                  </a:lnTo>
                  <a:lnTo>
                    <a:pt x="2402674" y="104032"/>
                  </a:lnTo>
                  <a:lnTo>
                    <a:pt x="2373861" y="69110"/>
                  </a:lnTo>
                  <a:lnTo>
                    <a:pt x="2338939" y="40297"/>
                  </a:lnTo>
                  <a:lnTo>
                    <a:pt x="2298857" y="18542"/>
                  </a:lnTo>
                  <a:lnTo>
                    <a:pt x="2254563" y="4793"/>
                  </a:lnTo>
                  <a:lnTo>
                    <a:pt x="2207006" y="0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625583" y="4311397"/>
              <a:ext cx="2443480" cy="1416050"/>
            </a:xfrm>
            <a:custGeom>
              <a:avLst/>
              <a:gdLst/>
              <a:ahLst/>
              <a:cxnLst/>
              <a:rect l="l" t="t" r="r" b="b"/>
              <a:pathLst>
                <a:path w="2443479" h="1416050">
                  <a:moveTo>
                    <a:pt x="0" y="235966"/>
                  </a:moveTo>
                  <a:lnTo>
                    <a:pt x="4794" y="188408"/>
                  </a:lnTo>
                  <a:lnTo>
                    <a:pt x="18544" y="144114"/>
                  </a:lnTo>
                  <a:lnTo>
                    <a:pt x="40300" y="104032"/>
                  </a:lnTo>
                  <a:lnTo>
                    <a:pt x="69114" y="69110"/>
                  </a:lnTo>
                  <a:lnTo>
                    <a:pt x="104037" y="40297"/>
                  </a:lnTo>
                  <a:lnTo>
                    <a:pt x="144119" y="18542"/>
                  </a:lnTo>
                  <a:lnTo>
                    <a:pt x="188412" y="4793"/>
                  </a:lnTo>
                  <a:lnTo>
                    <a:pt x="235965" y="0"/>
                  </a:lnTo>
                  <a:lnTo>
                    <a:pt x="2207006" y="0"/>
                  </a:lnTo>
                  <a:lnTo>
                    <a:pt x="2254563" y="4793"/>
                  </a:lnTo>
                  <a:lnTo>
                    <a:pt x="2298857" y="18542"/>
                  </a:lnTo>
                  <a:lnTo>
                    <a:pt x="2338939" y="40297"/>
                  </a:lnTo>
                  <a:lnTo>
                    <a:pt x="2373861" y="69110"/>
                  </a:lnTo>
                  <a:lnTo>
                    <a:pt x="2402674" y="104032"/>
                  </a:lnTo>
                  <a:lnTo>
                    <a:pt x="2424429" y="144114"/>
                  </a:lnTo>
                  <a:lnTo>
                    <a:pt x="2438178" y="188408"/>
                  </a:lnTo>
                  <a:lnTo>
                    <a:pt x="2442972" y="235966"/>
                  </a:lnTo>
                  <a:lnTo>
                    <a:pt x="2442972" y="1179830"/>
                  </a:lnTo>
                  <a:lnTo>
                    <a:pt x="2438177" y="1227383"/>
                  </a:lnTo>
                  <a:lnTo>
                    <a:pt x="2424427" y="1271676"/>
                  </a:lnTo>
                  <a:lnTo>
                    <a:pt x="2402671" y="1311758"/>
                  </a:lnTo>
                  <a:lnTo>
                    <a:pt x="2373857" y="1346681"/>
                  </a:lnTo>
                  <a:lnTo>
                    <a:pt x="2338934" y="1375495"/>
                  </a:lnTo>
                  <a:lnTo>
                    <a:pt x="2298852" y="1397251"/>
                  </a:lnTo>
                  <a:lnTo>
                    <a:pt x="2254559" y="1411001"/>
                  </a:lnTo>
                  <a:lnTo>
                    <a:pt x="2207006" y="1415796"/>
                  </a:lnTo>
                  <a:lnTo>
                    <a:pt x="235965" y="1415796"/>
                  </a:lnTo>
                  <a:lnTo>
                    <a:pt x="188412" y="1411001"/>
                  </a:lnTo>
                  <a:lnTo>
                    <a:pt x="144119" y="1397251"/>
                  </a:lnTo>
                  <a:lnTo>
                    <a:pt x="104037" y="1375495"/>
                  </a:lnTo>
                  <a:lnTo>
                    <a:pt x="69114" y="1346681"/>
                  </a:lnTo>
                  <a:lnTo>
                    <a:pt x="40300" y="1311758"/>
                  </a:lnTo>
                  <a:lnTo>
                    <a:pt x="18544" y="1271676"/>
                  </a:lnTo>
                  <a:lnTo>
                    <a:pt x="4794" y="1227383"/>
                  </a:lnTo>
                  <a:lnTo>
                    <a:pt x="0" y="1179830"/>
                  </a:lnTo>
                  <a:lnTo>
                    <a:pt x="0" y="235966"/>
                  </a:lnTo>
                  <a:close/>
                </a:path>
              </a:pathLst>
            </a:custGeom>
            <a:ln w="12700">
              <a:solidFill>
                <a:srgbClr val="6C6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909064" y="4804366"/>
            <a:ext cx="1876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TESTOVANIE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PILOTOV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063485" y="5280407"/>
            <a:ext cx="2456180" cy="1428750"/>
            <a:chOff x="7063485" y="5280407"/>
            <a:chExt cx="2456180" cy="1428750"/>
          </a:xfrm>
        </p:grpSpPr>
        <p:sp>
          <p:nvSpPr>
            <p:cNvPr id="28" name="object 28"/>
            <p:cNvSpPr/>
            <p:nvPr/>
          </p:nvSpPr>
          <p:spPr>
            <a:xfrm>
              <a:off x="7069835" y="5286757"/>
              <a:ext cx="2443480" cy="1416050"/>
            </a:xfrm>
            <a:custGeom>
              <a:avLst/>
              <a:gdLst/>
              <a:ahLst/>
              <a:cxnLst/>
              <a:rect l="l" t="t" r="r" b="b"/>
              <a:pathLst>
                <a:path w="2443479" h="1416050">
                  <a:moveTo>
                    <a:pt x="2207006" y="0"/>
                  </a:moveTo>
                  <a:lnTo>
                    <a:pt x="235965" y="0"/>
                  </a:lnTo>
                  <a:lnTo>
                    <a:pt x="188412" y="4793"/>
                  </a:lnTo>
                  <a:lnTo>
                    <a:pt x="144119" y="18542"/>
                  </a:lnTo>
                  <a:lnTo>
                    <a:pt x="104037" y="40297"/>
                  </a:lnTo>
                  <a:lnTo>
                    <a:pt x="69114" y="69110"/>
                  </a:lnTo>
                  <a:lnTo>
                    <a:pt x="40300" y="104032"/>
                  </a:lnTo>
                  <a:lnTo>
                    <a:pt x="18544" y="144114"/>
                  </a:lnTo>
                  <a:lnTo>
                    <a:pt x="4794" y="188408"/>
                  </a:lnTo>
                  <a:lnTo>
                    <a:pt x="0" y="235965"/>
                  </a:lnTo>
                  <a:lnTo>
                    <a:pt x="0" y="1179830"/>
                  </a:lnTo>
                  <a:lnTo>
                    <a:pt x="4794" y="1227383"/>
                  </a:lnTo>
                  <a:lnTo>
                    <a:pt x="18544" y="1271676"/>
                  </a:lnTo>
                  <a:lnTo>
                    <a:pt x="40300" y="1311758"/>
                  </a:lnTo>
                  <a:lnTo>
                    <a:pt x="69114" y="1346681"/>
                  </a:lnTo>
                  <a:lnTo>
                    <a:pt x="104037" y="1375495"/>
                  </a:lnTo>
                  <a:lnTo>
                    <a:pt x="144119" y="1397251"/>
                  </a:lnTo>
                  <a:lnTo>
                    <a:pt x="188412" y="1411001"/>
                  </a:lnTo>
                  <a:lnTo>
                    <a:pt x="235965" y="1415796"/>
                  </a:lnTo>
                  <a:lnTo>
                    <a:pt x="2207006" y="1415796"/>
                  </a:lnTo>
                  <a:lnTo>
                    <a:pt x="2254559" y="1411001"/>
                  </a:lnTo>
                  <a:lnTo>
                    <a:pt x="2298852" y="1397251"/>
                  </a:lnTo>
                  <a:lnTo>
                    <a:pt x="2338934" y="1375495"/>
                  </a:lnTo>
                  <a:lnTo>
                    <a:pt x="2373857" y="1346681"/>
                  </a:lnTo>
                  <a:lnTo>
                    <a:pt x="2402671" y="1311758"/>
                  </a:lnTo>
                  <a:lnTo>
                    <a:pt x="2424427" y="1271676"/>
                  </a:lnTo>
                  <a:lnTo>
                    <a:pt x="2438177" y="1227383"/>
                  </a:lnTo>
                  <a:lnTo>
                    <a:pt x="2442972" y="1179830"/>
                  </a:lnTo>
                  <a:lnTo>
                    <a:pt x="2442972" y="235965"/>
                  </a:lnTo>
                  <a:lnTo>
                    <a:pt x="2438178" y="188408"/>
                  </a:lnTo>
                  <a:lnTo>
                    <a:pt x="2424429" y="144114"/>
                  </a:lnTo>
                  <a:lnTo>
                    <a:pt x="2402674" y="104032"/>
                  </a:lnTo>
                  <a:lnTo>
                    <a:pt x="2373861" y="69110"/>
                  </a:lnTo>
                  <a:lnTo>
                    <a:pt x="2338939" y="40297"/>
                  </a:lnTo>
                  <a:lnTo>
                    <a:pt x="2298857" y="18542"/>
                  </a:lnTo>
                  <a:lnTo>
                    <a:pt x="2254563" y="4793"/>
                  </a:lnTo>
                  <a:lnTo>
                    <a:pt x="2207006" y="0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69835" y="5286757"/>
              <a:ext cx="2443480" cy="1416050"/>
            </a:xfrm>
            <a:custGeom>
              <a:avLst/>
              <a:gdLst/>
              <a:ahLst/>
              <a:cxnLst/>
              <a:rect l="l" t="t" r="r" b="b"/>
              <a:pathLst>
                <a:path w="2443479" h="1416050">
                  <a:moveTo>
                    <a:pt x="0" y="235965"/>
                  </a:moveTo>
                  <a:lnTo>
                    <a:pt x="4794" y="188408"/>
                  </a:lnTo>
                  <a:lnTo>
                    <a:pt x="18544" y="144114"/>
                  </a:lnTo>
                  <a:lnTo>
                    <a:pt x="40300" y="104032"/>
                  </a:lnTo>
                  <a:lnTo>
                    <a:pt x="69114" y="69110"/>
                  </a:lnTo>
                  <a:lnTo>
                    <a:pt x="104037" y="40297"/>
                  </a:lnTo>
                  <a:lnTo>
                    <a:pt x="144119" y="18542"/>
                  </a:lnTo>
                  <a:lnTo>
                    <a:pt x="188412" y="4793"/>
                  </a:lnTo>
                  <a:lnTo>
                    <a:pt x="235965" y="0"/>
                  </a:lnTo>
                  <a:lnTo>
                    <a:pt x="2207006" y="0"/>
                  </a:lnTo>
                  <a:lnTo>
                    <a:pt x="2254563" y="4793"/>
                  </a:lnTo>
                  <a:lnTo>
                    <a:pt x="2298857" y="18542"/>
                  </a:lnTo>
                  <a:lnTo>
                    <a:pt x="2338939" y="40297"/>
                  </a:lnTo>
                  <a:lnTo>
                    <a:pt x="2373861" y="69110"/>
                  </a:lnTo>
                  <a:lnTo>
                    <a:pt x="2402674" y="104032"/>
                  </a:lnTo>
                  <a:lnTo>
                    <a:pt x="2424429" y="144114"/>
                  </a:lnTo>
                  <a:lnTo>
                    <a:pt x="2438178" y="188408"/>
                  </a:lnTo>
                  <a:lnTo>
                    <a:pt x="2442972" y="235965"/>
                  </a:lnTo>
                  <a:lnTo>
                    <a:pt x="2442972" y="1179830"/>
                  </a:lnTo>
                  <a:lnTo>
                    <a:pt x="2438177" y="1227383"/>
                  </a:lnTo>
                  <a:lnTo>
                    <a:pt x="2424427" y="1271676"/>
                  </a:lnTo>
                  <a:lnTo>
                    <a:pt x="2402671" y="1311758"/>
                  </a:lnTo>
                  <a:lnTo>
                    <a:pt x="2373857" y="1346681"/>
                  </a:lnTo>
                  <a:lnTo>
                    <a:pt x="2338934" y="1375495"/>
                  </a:lnTo>
                  <a:lnTo>
                    <a:pt x="2298852" y="1397251"/>
                  </a:lnTo>
                  <a:lnTo>
                    <a:pt x="2254559" y="1411001"/>
                  </a:lnTo>
                  <a:lnTo>
                    <a:pt x="2207006" y="1415796"/>
                  </a:lnTo>
                  <a:lnTo>
                    <a:pt x="235965" y="1415796"/>
                  </a:lnTo>
                  <a:lnTo>
                    <a:pt x="188412" y="1411001"/>
                  </a:lnTo>
                  <a:lnTo>
                    <a:pt x="144119" y="1397251"/>
                  </a:lnTo>
                  <a:lnTo>
                    <a:pt x="104037" y="1375495"/>
                  </a:lnTo>
                  <a:lnTo>
                    <a:pt x="69114" y="1346681"/>
                  </a:lnTo>
                  <a:lnTo>
                    <a:pt x="40300" y="1311758"/>
                  </a:lnTo>
                  <a:lnTo>
                    <a:pt x="18544" y="1271676"/>
                  </a:lnTo>
                  <a:lnTo>
                    <a:pt x="4794" y="1227383"/>
                  </a:lnTo>
                  <a:lnTo>
                    <a:pt x="0" y="1179830"/>
                  </a:lnTo>
                  <a:lnTo>
                    <a:pt x="0" y="235965"/>
                  </a:lnTo>
                  <a:close/>
                </a:path>
              </a:pathLst>
            </a:custGeom>
            <a:ln w="12700">
              <a:solidFill>
                <a:srgbClr val="6C6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354885" y="5596576"/>
            <a:ext cx="1874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marR="5080" indent="-239395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ANALÝZA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SOCIÁLNYCH MÉDIÍ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0" y="160307"/>
            <a:ext cx="12192000" cy="105862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5080">
              <a:lnSpc>
                <a:spcPts val="3890"/>
              </a:lnSpc>
              <a:spcBef>
                <a:spcPts val="585"/>
              </a:spcBef>
            </a:pPr>
            <a:r>
              <a:rPr sz="3200" spc="-10" dirty="0"/>
              <a:t>Prípadová štúdia </a:t>
            </a:r>
            <a:r>
              <a:rPr sz="3200" dirty="0"/>
              <a:t>Spojeného kráľovstva - </a:t>
            </a:r>
            <a:r>
              <a:rPr sz="3200" spc="-20" dirty="0"/>
              <a:t>Ako </a:t>
            </a:r>
            <a:r>
              <a:rPr sz="3200" spc="-15" dirty="0"/>
              <a:t>stimulovať </a:t>
            </a:r>
            <a:r>
              <a:rPr sz="3200" spc="-5" dirty="0"/>
              <a:t>krátke </a:t>
            </a:r>
            <a:r>
              <a:rPr sz="3200" spc="-20" dirty="0"/>
              <a:t>potravinové </a:t>
            </a:r>
            <a:r>
              <a:rPr sz="3200" dirty="0"/>
              <a:t>dodávateľské reťazce </a:t>
            </a:r>
            <a:r>
              <a:rPr sz="3200" spc="-25" dirty="0"/>
              <a:t>pre </a:t>
            </a:r>
            <a:r>
              <a:rPr sz="3200" spc="-5" dirty="0"/>
              <a:t>miestne vyložené </a:t>
            </a:r>
            <a:r>
              <a:rPr sz="3200" spc="-15" dirty="0"/>
              <a:t>morské plody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4970" y="1477613"/>
            <a:ext cx="11417935" cy="48323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150620" algn="l"/>
                <a:tab pos="4152900" algn="l"/>
                <a:tab pos="7861300" algn="l"/>
                <a:tab pos="8822690" algn="l"/>
              </a:tabLst>
            </a:pPr>
            <a:r>
              <a:rPr sz="20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Rybárske </a:t>
            </a:r>
            <a:r>
              <a:rPr sz="2000" u="sng" spc="-4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prístavisko </a:t>
            </a:r>
            <a:r>
              <a:rPr sz="20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North Shields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severovýchodnom Anglicku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jedným zo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štyroch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najrušnejších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rybárskych prístavov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Spojenom kráľovstve. Veľká časť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tu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vyložených rýb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000" spc="-40" dirty="0">
                <a:solidFill>
                  <a:srgbClr val="5F210F"/>
                </a:solidFill>
                <a:latin typeface="Calibri"/>
                <a:cs typeface="Calibri"/>
              </a:rPr>
              <a:t>však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predáva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vývoz ešte </a:t>
            </a:r>
            <a:r>
              <a:rPr sz="2000" spc="-25" dirty="0">
                <a:solidFill>
                  <a:srgbClr val="5F210F"/>
                </a:solidFill>
                <a:latin typeface="Calibri"/>
                <a:cs typeface="Calibri"/>
              </a:rPr>
              <a:t>predtým, ako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sa dostanú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breh. Napríklad langusty, ktoré pochádzajú z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vôd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okolo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severovýchodného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pobrežia,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len zriedkavo </a:t>
            </a:r>
            <a:r>
              <a:rPr sz="2000" spc="-25" dirty="0">
                <a:solidFill>
                  <a:srgbClr val="5F210F"/>
                </a:solidFill>
                <a:latin typeface="Calibri"/>
                <a:cs typeface="Calibri"/>
              </a:rPr>
              <a:t>dostanú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miestnych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reštaurácií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väčšina z nich sa predáva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krajín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Francúzsko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Španielsko.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55"/>
              </a:spcBef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Identifikovali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tri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hlavné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prekážky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rozvoja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miestnych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dodávateľských reťazcov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morských plodov:</a:t>
            </a:r>
            <a:endParaRPr sz="2000" dirty="0">
              <a:latin typeface="Calibri"/>
              <a:cs typeface="Calibri"/>
            </a:endParaRPr>
          </a:p>
          <a:p>
            <a:pPr marL="1841500" marR="1024255" algn="just">
              <a:lnSpc>
                <a:spcPts val="2590"/>
              </a:lnSpc>
              <a:spcBef>
                <a:spcPts val="535"/>
              </a:spcBef>
              <a:buAutoNum type="romanLcParenR"/>
              <a:tabLst>
                <a:tab pos="2072005" algn="l"/>
              </a:tabLst>
            </a:pP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nedostatočná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informovanosť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verejnosti o miestnych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druhoch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30" dirty="0">
                <a:solidFill>
                  <a:srgbClr val="5F210F"/>
                </a:solidFill>
                <a:latin typeface="Calibri"/>
                <a:cs typeface="Calibri"/>
              </a:rPr>
              <a:t>kľúčových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informáciách 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udržateľnosti,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čo vedie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obmedzenému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dopytu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 po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miestnych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morských plodoch;</a:t>
            </a:r>
            <a:endParaRPr sz="2000" dirty="0">
              <a:latin typeface="Calibri"/>
              <a:cs typeface="Calibri"/>
            </a:endParaRPr>
          </a:p>
          <a:p>
            <a:pPr marL="1841500" marR="229235" algn="just">
              <a:lnSpc>
                <a:spcPts val="2590"/>
              </a:lnSpc>
              <a:spcBef>
                <a:spcPts val="505"/>
              </a:spcBef>
              <a:buAutoNum type="romanLcParenR"/>
              <a:tabLst>
                <a:tab pos="2141855" algn="l"/>
              </a:tabLst>
            </a:pP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nedostatočné znalosti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dôvera v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zručnosti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varení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morských plodov,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vrátane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kuchárov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iného kuchynského </a:t>
            </a:r>
            <a:r>
              <a:rPr sz="2000" spc="-40" dirty="0">
                <a:solidFill>
                  <a:srgbClr val="5F210F"/>
                </a:solidFill>
                <a:latin typeface="Calibri"/>
                <a:cs typeface="Calibri"/>
              </a:rPr>
              <a:t>personálu, čo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vedie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k tendencii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nakupovať predpripravené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rybie filé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stravovacích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reštauračných zariadeniach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2755900" marR="1289050" indent="-914400" algn="just">
              <a:lnSpc>
                <a:spcPts val="3080"/>
              </a:lnSpc>
              <a:spcBef>
                <a:spcPts val="85"/>
              </a:spcBef>
              <a:buAutoNum type="romanLcParenR"/>
              <a:tabLst>
                <a:tab pos="2212340" algn="l"/>
              </a:tabLst>
            </a:pP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prevaha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jedál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podávaných v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reštauráciách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domácnostiach, pri ktorých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sa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 používa len niekoľko populárnejších druhov rýb.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72A108E1-0858-A94C-98A2-F49186DA05E7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261372" y="2014601"/>
            <a:ext cx="11854428" cy="431207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013835" marR="5080">
              <a:lnSpc>
                <a:spcPts val="2590"/>
              </a:lnSpc>
              <a:spcBef>
                <a:spcPts val="425"/>
              </a:spcBef>
              <a:tabLst>
                <a:tab pos="10299700" algn="l"/>
              </a:tabLst>
            </a:pPr>
            <a:r>
              <a:rPr spc="-15" dirty="0"/>
              <a:t>V </a:t>
            </a:r>
            <a:r>
              <a:rPr spc="-5" dirty="0"/>
              <a:t>rámci projektu </a:t>
            </a:r>
            <a:r>
              <a:rPr spc="-15" dirty="0"/>
              <a:t>Strength2Food </a:t>
            </a:r>
            <a:r>
              <a:rPr spc="-5" dirty="0"/>
              <a:t>realizovali </a:t>
            </a:r>
            <a:r>
              <a:rPr spc="-10" dirty="0"/>
              <a:t>univerzita v Newcastli </a:t>
            </a:r>
            <a:r>
              <a:rPr spc="-5" dirty="0"/>
              <a:t>a </a:t>
            </a:r>
            <a:r>
              <a:rPr spc="-15" dirty="0"/>
              <a:t>Food </a:t>
            </a:r>
            <a:r>
              <a:rPr spc="-10" dirty="0"/>
              <a:t>Nation </a:t>
            </a:r>
            <a:r>
              <a:rPr dirty="0"/>
              <a:t>(</a:t>
            </a:r>
            <a:r>
              <a:rPr spc="-5" dirty="0"/>
              <a:t>sociálny podnik s víziou </a:t>
            </a:r>
            <a:r>
              <a:rPr spc="-10" dirty="0"/>
              <a:t>inšpirovať </a:t>
            </a:r>
            <a:r>
              <a:rPr spc="-5" dirty="0"/>
              <a:t>ľudí k </a:t>
            </a:r>
            <a:r>
              <a:rPr spc="-10" dirty="0"/>
              <a:t>dobrým </a:t>
            </a:r>
            <a:r>
              <a:rPr spc="-20" dirty="0">
                <a:hlinkClick r:id="rId5"/>
              </a:rPr>
              <a:t>potravinám </a:t>
            </a:r>
            <a:r>
              <a:rPr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5"/>
              </a:rPr>
              <a:t>https://www.foodnewcastle.org/food-nation-inspiring- </a:t>
            </a:r>
            <a:r>
              <a:rPr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5"/>
              </a:rPr>
              <a:t>people-about-good-food-in-the-comfort-of-the-owned-homes) </a:t>
            </a:r>
            <a:r>
              <a:rPr spc="-15" dirty="0"/>
              <a:t>inovačné </a:t>
            </a:r>
            <a:r>
              <a:rPr spc="-5" dirty="0"/>
              <a:t>opatrenia </a:t>
            </a:r>
            <a:r>
              <a:rPr dirty="0"/>
              <a:t>na </a:t>
            </a:r>
            <a:r>
              <a:rPr spc="-15" dirty="0"/>
              <a:t>posilnenie </a:t>
            </a:r>
            <a:r>
              <a:rPr spc="-5" dirty="0"/>
              <a:t>rozvoja nových kvalitných </a:t>
            </a:r>
            <a:r>
              <a:rPr spc="-15" dirty="0"/>
              <a:t>trhov </a:t>
            </a:r>
            <a:r>
              <a:rPr spc="-5" dirty="0"/>
              <a:t>a krátkych </a:t>
            </a:r>
            <a:r>
              <a:rPr spc="-20" dirty="0"/>
              <a:t>potravinových </a:t>
            </a:r>
            <a:r>
              <a:rPr spc="-5" dirty="0"/>
              <a:t>dodávateľských </a:t>
            </a:r>
            <a:r>
              <a:rPr dirty="0"/>
              <a:t>reťazcov </a:t>
            </a:r>
            <a:r>
              <a:rPr spc="-10" dirty="0"/>
              <a:t>(SFSC) </a:t>
            </a:r>
            <a:r>
              <a:rPr spc="-20" dirty="0"/>
              <a:t>pre </a:t>
            </a:r>
            <a:r>
              <a:rPr spc="-5" dirty="0"/>
              <a:t>miestne vykladané </a:t>
            </a:r>
            <a:r>
              <a:rPr spc="-15" dirty="0"/>
              <a:t>morské plody </a:t>
            </a:r>
            <a:r>
              <a:rPr dirty="0"/>
              <a:t>v </a:t>
            </a:r>
            <a:r>
              <a:rPr spc="-10" dirty="0"/>
              <a:t>severovýchodnom </a:t>
            </a:r>
            <a:r>
              <a:rPr spc="-5" dirty="0"/>
              <a:t>Anglicku.</a:t>
            </a:r>
          </a:p>
          <a:p>
            <a:pPr marL="4013835" marR="17145">
              <a:lnSpc>
                <a:spcPts val="2590"/>
              </a:lnSpc>
              <a:spcBef>
                <a:spcPts val="2000"/>
              </a:spcBef>
            </a:pPr>
            <a:r>
              <a:rPr spc="-15" dirty="0"/>
              <a:t>Do </a:t>
            </a:r>
            <a:r>
              <a:rPr spc="-5" dirty="0"/>
              <a:t>pilotnej akcie </a:t>
            </a:r>
            <a:r>
              <a:rPr spc="-15" dirty="0"/>
              <a:t>sa zapojila </a:t>
            </a:r>
            <a:r>
              <a:rPr spc="-10" dirty="0"/>
              <a:t>miestna </a:t>
            </a:r>
            <a:r>
              <a:rPr spc="-5" dirty="0"/>
              <a:t>reštaurácia Fish </a:t>
            </a:r>
            <a:r>
              <a:rPr spc="-45" dirty="0"/>
              <a:t>Quay </a:t>
            </a:r>
            <a:r>
              <a:rPr dirty="0"/>
              <a:t>a </a:t>
            </a:r>
            <a:r>
              <a:rPr spc="-10" dirty="0"/>
              <a:t>rôzne </a:t>
            </a:r>
            <a:r>
              <a:rPr spc="-15" dirty="0"/>
              <a:t>zainteresované strany v </a:t>
            </a:r>
            <a:r>
              <a:rPr dirty="0"/>
              <a:t>rámci </a:t>
            </a:r>
            <a:r>
              <a:rPr spc="-5" dirty="0"/>
              <a:t>rybárskeho priemyslu </a:t>
            </a:r>
            <a:r>
              <a:rPr spc="-10" dirty="0"/>
              <a:t>(rybári, predavači rýb, </a:t>
            </a:r>
            <a:r>
              <a:rPr spc="-15" dirty="0"/>
              <a:t>kuchári, </a:t>
            </a:r>
            <a:r>
              <a:rPr spc="-10" dirty="0"/>
              <a:t>spotrebitelia, </a:t>
            </a:r>
            <a:r>
              <a:rPr spc="-5" dirty="0"/>
              <a:t>akademici </a:t>
            </a:r>
            <a:r>
              <a:rPr dirty="0"/>
              <a:t>a </a:t>
            </a:r>
            <a:r>
              <a:rPr spc="-5" dirty="0"/>
              <a:t>ďalší </a:t>
            </a:r>
            <a:r>
              <a:rPr spc="-10" dirty="0"/>
              <a:t>odborníci v oblasti vzdelávania).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C59AAD39-B357-F09E-4BCF-C6D635A4F799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8F581B18-870B-0E38-AD17-D233BB15E9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0307"/>
            <a:ext cx="12192000" cy="105862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5080">
              <a:lnSpc>
                <a:spcPts val="3890"/>
              </a:lnSpc>
              <a:spcBef>
                <a:spcPts val="585"/>
              </a:spcBef>
            </a:pPr>
            <a:r>
              <a:rPr sz="3200" spc="-10" dirty="0"/>
              <a:t>Prípadová štúdia </a:t>
            </a:r>
            <a:r>
              <a:rPr sz="3200" dirty="0"/>
              <a:t>Spojeného kráľovstva - </a:t>
            </a:r>
            <a:r>
              <a:rPr sz="3200" spc="-20" dirty="0"/>
              <a:t>Ako </a:t>
            </a:r>
            <a:r>
              <a:rPr sz="3200" spc="-15" dirty="0"/>
              <a:t>stimulovať </a:t>
            </a:r>
            <a:r>
              <a:rPr sz="3200" spc="-5" dirty="0"/>
              <a:t>krátke </a:t>
            </a:r>
            <a:r>
              <a:rPr sz="3200" spc="-20" dirty="0"/>
              <a:t>potravinové </a:t>
            </a:r>
            <a:r>
              <a:rPr sz="3200" dirty="0"/>
              <a:t>dodávateľské reťazce </a:t>
            </a:r>
            <a:r>
              <a:rPr sz="3200" spc="-25" dirty="0"/>
              <a:t>pre </a:t>
            </a:r>
            <a:r>
              <a:rPr sz="3200" spc="-5" dirty="0"/>
              <a:t>miestne vyložené </a:t>
            </a:r>
            <a:r>
              <a:rPr sz="3200" spc="-15" dirty="0"/>
              <a:t>morské plody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5112" y="1556404"/>
            <a:ext cx="11560175" cy="4447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Demonštračné </a:t>
            </a:r>
            <a:r>
              <a:rPr dirty="0">
                <a:solidFill>
                  <a:srgbClr val="5F210F"/>
                </a:solidFill>
                <a:latin typeface="Calibri"/>
                <a:cs typeface="Calibri"/>
              </a:rPr>
              <a:t>aktivity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zahŕňali: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dirty="0">
              <a:latin typeface="Calibri"/>
              <a:cs typeface="Calibri"/>
            </a:endParaRPr>
          </a:p>
          <a:p>
            <a:pPr marL="2256155" marR="80010" algn="just">
              <a:lnSpc>
                <a:spcPts val="2590"/>
              </a:lnSpc>
              <a:spcBef>
                <a:spcPts val="5"/>
              </a:spcBef>
              <a:buFont typeface="Calibri"/>
              <a:buAutoNum type="romanLcParenR"/>
              <a:tabLst>
                <a:tab pos="2487295" algn="l"/>
              </a:tabLst>
            </a:pPr>
            <a:r>
              <a:rPr b="1" spc="-10" dirty="0">
                <a:solidFill>
                  <a:srgbClr val="5F210F"/>
                </a:solidFill>
                <a:latin typeface="Calibri"/>
                <a:cs typeface="Calibri"/>
              </a:rPr>
              <a:t>vzdelávací program pre mladých kuchárov, ktorí sa pripravujú na povolanie, </a:t>
            </a:r>
            <a:r>
              <a:rPr b="1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cieľom zlepšiť </a:t>
            </a:r>
            <a:r>
              <a:rPr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zručnosti </a:t>
            </a:r>
            <a:r>
              <a:rPr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sebadôveru </a:t>
            </a:r>
            <a:r>
              <a:rPr dirty="0">
                <a:solidFill>
                  <a:srgbClr val="5F210F"/>
                </a:solidFill>
                <a:latin typeface="Calibri"/>
                <a:cs typeface="Calibri"/>
              </a:rPr>
              <a:t>pri príprave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väčšieho počtu druhov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morských plodov;</a:t>
            </a:r>
            <a:endParaRPr dirty="0">
              <a:latin typeface="Calibri"/>
              <a:cs typeface="Calibri"/>
            </a:endParaRPr>
          </a:p>
          <a:p>
            <a:pPr marL="2256155" marR="5080" indent="68580" algn="just">
              <a:lnSpc>
                <a:spcPts val="2590"/>
              </a:lnSpc>
              <a:spcBef>
                <a:spcPts val="505"/>
              </a:spcBef>
              <a:buFont typeface="Calibri"/>
              <a:buAutoNum type="romanLcParenR"/>
              <a:tabLst>
                <a:tab pos="2628900" algn="l"/>
              </a:tabLst>
            </a:pPr>
            <a:r>
              <a:rPr b="1" spc="-10" dirty="0">
                <a:solidFill>
                  <a:srgbClr val="5F210F"/>
                </a:solidFill>
                <a:latin typeface="Calibri"/>
                <a:cs typeface="Calibri"/>
              </a:rPr>
              <a:t>Kluby </a:t>
            </a:r>
            <a:r>
              <a:rPr b="1" spc="-5" dirty="0">
                <a:solidFill>
                  <a:srgbClr val="5F210F"/>
                </a:solidFill>
                <a:latin typeface="Calibri"/>
                <a:cs typeface="Calibri"/>
              </a:rPr>
              <a:t>večere s morskými plodmi</a:t>
            </a:r>
            <a:r>
              <a:rPr b="1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dirty="0">
                <a:solidFill>
                  <a:srgbClr val="5F210F"/>
                </a:solidFill>
                <a:latin typeface="Calibri"/>
                <a:cs typeface="Calibri"/>
              </a:rPr>
              <a:t>poskytnú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 účastníkom školenia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platformu na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vytváranie</a:t>
            </a:r>
            <a:r>
              <a:rPr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testovanie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uvádzanie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receptov na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trh a zlepšia informovanosť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spotrebiteľov a ich </a:t>
            </a:r>
            <a:r>
              <a:rPr spc="-20" dirty="0">
                <a:solidFill>
                  <a:srgbClr val="5F210F"/>
                </a:solidFill>
                <a:latin typeface="Calibri"/>
                <a:cs typeface="Calibri"/>
              </a:rPr>
              <a:t>vnímanie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nedostatočne využívaných druhov;</a:t>
            </a:r>
            <a:endParaRPr dirty="0">
              <a:latin typeface="Calibri"/>
              <a:cs typeface="Calibri"/>
            </a:endParaRPr>
          </a:p>
          <a:p>
            <a:pPr marL="2256155" marR="175260">
              <a:lnSpc>
                <a:spcPts val="2590"/>
              </a:lnSpc>
              <a:spcBef>
                <a:spcPts val="509"/>
              </a:spcBef>
              <a:buFont typeface="Calibri"/>
              <a:buAutoNum type="romanLcParenR"/>
              <a:tabLst>
                <a:tab pos="2626995" algn="l"/>
                <a:tab pos="4838700" algn="l"/>
              </a:tabLst>
            </a:pPr>
            <a:r>
              <a:rPr b="1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b="1" spc="-10" dirty="0">
                <a:solidFill>
                  <a:srgbClr val="5F210F"/>
                </a:solidFill>
                <a:latin typeface="Calibri"/>
                <a:cs typeface="Calibri"/>
              </a:rPr>
              <a:t>zdroje pre vzdelávanie o morských plodoch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cieľom informovať,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inšpirovať </a:t>
            </a:r>
            <a:r>
              <a:rPr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zapojiť širokú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verejnosť do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nákupu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prípravy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väčšieho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množstva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morských plodov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a</a:t>
            </a:r>
            <a:endParaRPr dirty="0">
              <a:latin typeface="Calibri"/>
              <a:cs typeface="Calibri"/>
            </a:endParaRPr>
          </a:p>
          <a:p>
            <a:pPr marL="2256155" marR="215900">
              <a:lnSpc>
                <a:spcPts val="2590"/>
              </a:lnSpc>
              <a:spcBef>
                <a:spcPts val="500"/>
              </a:spcBef>
              <a:buFont typeface="Calibri"/>
              <a:buAutoNum type="romanLcParenR"/>
              <a:tabLst>
                <a:tab pos="2625725" algn="l"/>
                <a:tab pos="9013190" algn="l"/>
                <a:tab pos="10077450" algn="l"/>
              </a:tabLst>
            </a:pPr>
            <a:r>
              <a:rPr b="1" spc="-5" dirty="0">
                <a:solidFill>
                  <a:srgbClr val="5F210F"/>
                </a:solidFill>
                <a:latin typeface="Calibri"/>
                <a:cs typeface="Calibri"/>
              </a:rPr>
              <a:t>Súpravy </a:t>
            </a:r>
            <a:r>
              <a:rPr b="1" spc="-10" dirty="0">
                <a:solidFill>
                  <a:srgbClr val="5F210F"/>
                </a:solidFill>
                <a:latin typeface="Calibri"/>
                <a:cs typeface="Calibri"/>
              </a:rPr>
              <a:t>receptov </a:t>
            </a:r>
            <a:r>
              <a:rPr b="1" spc="-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b="1" dirty="0">
                <a:solidFill>
                  <a:srgbClr val="5F210F"/>
                </a:solidFill>
                <a:latin typeface="Calibri"/>
                <a:cs typeface="Calibri"/>
              </a:rPr>
              <a:t>domácnosť </a:t>
            </a:r>
            <a:r>
              <a:rPr b="1" spc="-5" dirty="0">
                <a:solidFill>
                  <a:srgbClr val="5F210F"/>
                </a:solidFill>
                <a:latin typeface="Calibri"/>
                <a:cs typeface="Calibri"/>
              </a:rPr>
              <a:t>vrátane morských plodov,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majú povzbudiť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rodiny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vareniu </a:t>
            </a:r>
            <a:r>
              <a:rPr spc="-20" dirty="0">
                <a:solidFill>
                  <a:srgbClr val="5F210F"/>
                </a:solidFill>
                <a:latin typeface="Calibri"/>
                <a:cs typeface="Calibri"/>
              </a:rPr>
              <a:t>rôznych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jedál z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morských plodov, a </a:t>
            </a:r>
            <a:r>
              <a:rPr spc="-10" dirty="0">
                <a:solidFill>
                  <a:srgbClr val="5F210F"/>
                </a:solidFill>
                <a:latin typeface="Calibri"/>
                <a:cs typeface="Calibri"/>
              </a:rPr>
              <a:t>to poskytnutím </a:t>
            </a:r>
            <a:r>
              <a:rPr spc="-15" dirty="0">
                <a:solidFill>
                  <a:srgbClr val="5F210F"/>
                </a:solidFill>
                <a:latin typeface="Calibri"/>
                <a:cs typeface="Calibri"/>
              </a:rPr>
              <a:t>pohodlných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a jednoducho použiteľných </a:t>
            </a:r>
            <a:r>
              <a:rPr spc="-25" dirty="0">
                <a:solidFill>
                  <a:srgbClr val="5F210F"/>
                </a:solidFill>
                <a:latin typeface="Calibri"/>
                <a:cs typeface="Calibri"/>
              </a:rPr>
              <a:t>súprav</a:t>
            </a:r>
            <a:r>
              <a:rPr dirty="0">
                <a:solidFill>
                  <a:srgbClr val="5F210F"/>
                </a:solidFill>
                <a:latin typeface="Calibri"/>
                <a:cs typeface="Calibri"/>
              </a:rPr>
              <a:t> jedál </a:t>
            </a:r>
            <a:r>
              <a:rPr spc="-5" dirty="0">
                <a:solidFill>
                  <a:srgbClr val="5F210F"/>
                </a:solidFill>
                <a:latin typeface="Calibri"/>
                <a:cs typeface="Calibri"/>
              </a:rPr>
              <a:t>a receptov.</a:t>
            </a:r>
            <a:endParaRPr dirty="0">
              <a:latin typeface="Calibri"/>
              <a:cs typeface="Calibri"/>
            </a:endParaRPr>
          </a:p>
          <a:p>
            <a:pPr marL="3364865">
              <a:lnSpc>
                <a:spcPct val="100000"/>
              </a:lnSpc>
              <a:spcBef>
                <a:spcPts val="525"/>
              </a:spcBef>
            </a:pPr>
            <a:r>
              <a:rPr b="1" spc="-5" dirty="0">
                <a:solidFill>
                  <a:srgbClr val="6C6A39"/>
                </a:solidFill>
                <a:latin typeface="Calibri"/>
                <a:cs typeface="Calibri"/>
              </a:rPr>
              <a:t>Prečítajte</a:t>
            </a:r>
            <a:r>
              <a:rPr b="1" spc="-10" dirty="0">
                <a:solidFill>
                  <a:srgbClr val="6C6A39"/>
                </a:solidFill>
                <a:latin typeface="Calibri"/>
                <a:cs typeface="Calibri"/>
              </a:rPr>
              <a:t> si </a:t>
            </a:r>
            <a:r>
              <a:rPr b="1" spc="-5" dirty="0">
                <a:solidFill>
                  <a:srgbClr val="6C6A39"/>
                </a:solidFill>
                <a:latin typeface="Calibri"/>
                <a:cs typeface="Calibri"/>
              </a:rPr>
              <a:t>celú </a:t>
            </a:r>
            <a:r>
              <a:rPr b="1" spc="-10" dirty="0">
                <a:solidFill>
                  <a:srgbClr val="6C6A39"/>
                </a:solidFill>
                <a:latin typeface="Calibri"/>
                <a:cs typeface="Calibri"/>
              </a:rPr>
              <a:t>správu </a:t>
            </a:r>
            <a:r>
              <a:rPr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Practice-note-9-4_FINAL.pdf </a:t>
            </a:r>
            <a:r>
              <a:rPr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(strength2food.eu)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027A8E62-F902-A62E-8DCA-E931555843C3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02AB601E-27B8-4B06-3246-049C2A0095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0307"/>
            <a:ext cx="12192000" cy="105862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5080">
              <a:lnSpc>
                <a:spcPts val="3890"/>
              </a:lnSpc>
              <a:spcBef>
                <a:spcPts val="585"/>
              </a:spcBef>
            </a:pPr>
            <a:r>
              <a:rPr sz="3200" spc="-10" dirty="0"/>
              <a:t>Prípadová štúdia </a:t>
            </a:r>
            <a:r>
              <a:rPr sz="3200" dirty="0"/>
              <a:t>Spojeného kráľovstva - </a:t>
            </a:r>
            <a:r>
              <a:rPr sz="3200" spc="-20" dirty="0"/>
              <a:t>Ako </a:t>
            </a:r>
            <a:r>
              <a:rPr sz="3200" spc="-15" dirty="0"/>
              <a:t>stimulovať </a:t>
            </a:r>
            <a:r>
              <a:rPr sz="3200" spc="-5" dirty="0"/>
              <a:t>krátke </a:t>
            </a:r>
            <a:r>
              <a:rPr sz="3200" spc="-20" dirty="0"/>
              <a:t>potravinové </a:t>
            </a:r>
            <a:r>
              <a:rPr sz="3200" dirty="0"/>
              <a:t>dodávateľské reťazce </a:t>
            </a:r>
            <a:r>
              <a:rPr sz="3200" spc="-25" dirty="0"/>
              <a:t>pre </a:t>
            </a:r>
            <a:r>
              <a:rPr sz="3200" spc="-5" dirty="0"/>
              <a:t>miestne vyložené </a:t>
            </a:r>
            <a:r>
              <a:rPr sz="3200" spc="-15" dirty="0"/>
              <a:t>morské plody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15112" y="1556404"/>
            <a:ext cx="11560175" cy="4447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Demonštračné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aktivity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zahŕňali: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dirty="0">
              <a:latin typeface="Calibri"/>
              <a:cs typeface="Calibri"/>
            </a:endParaRPr>
          </a:p>
          <a:p>
            <a:pPr marL="2256155" marR="80010" algn="just">
              <a:lnSpc>
                <a:spcPts val="2590"/>
              </a:lnSpc>
              <a:spcBef>
                <a:spcPts val="5"/>
              </a:spcBef>
              <a:buFont typeface="Calibri"/>
              <a:buAutoNum type="romanLcParenR"/>
              <a:tabLst>
                <a:tab pos="2487295" algn="l"/>
              </a:tabLst>
            </a:pP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vzdelávací program pre mladých kuchárov, ktorí sa pripravujú na povolanie,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cieľom zlepšiť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zručnosti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sebadôveru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pri príprave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väčšieho počtu druhov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morských plodov;</a:t>
            </a:r>
            <a:endParaRPr sz="2000" dirty="0">
              <a:latin typeface="Calibri"/>
              <a:cs typeface="Calibri"/>
            </a:endParaRPr>
          </a:p>
          <a:p>
            <a:pPr marL="2256155" marR="5080" indent="68580" algn="just">
              <a:lnSpc>
                <a:spcPts val="2590"/>
              </a:lnSpc>
              <a:spcBef>
                <a:spcPts val="505"/>
              </a:spcBef>
              <a:buFont typeface="Calibri"/>
              <a:buAutoNum type="romanLcParenR"/>
              <a:tabLst>
                <a:tab pos="2628900" algn="l"/>
              </a:tabLst>
            </a:pP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Kluby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večere s morskými plodmi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poskytnú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 účastníkom školenia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platformu na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vytváranie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testovanie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uvádzanie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receptov na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trh a zlepšia informovanosť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spotrebiteľov a ich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vnímanie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nedostatočne využívaných druhov;</a:t>
            </a:r>
            <a:endParaRPr sz="2000" dirty="0">
              <a:latin typeface="Calibri"/>
              <a:cs typeface="Calibri"/>
            </a:endParaRPr>
          </a:p>
          <a:p>
            <a:pPr marL="2256155" marR="175260">
              <a:lnSpc>
                <a:spcPts val="2590"/>
              </a:lnSpc>
              <a:spcBef>
                <a:spcPts val="509"/>
              </a:spcBef>
              <a:buFont typeface="Calibri"/>
              <a:buAutoNum type="romanLcParenR"/>
              <a:tabLst>
                <a:tab pos="2626995" algn="l"/>
                <a:tab pos="4838700" algn="l"/>
              </a:tabLst>
            </a:pP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online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zdroje pre vzdelávanie o morských plodoch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cieľom informovať,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inšpirovať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zapojiť širokú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verejnosť do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nákupu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prípravy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väčšieho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množstva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morských plodov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  <a:p>
            <a:pPr marL="2256155" marR="215900">
              <a:lnSpc>
                <a:spcPts val="2590"/>
              </a:lnSpc>
              <a:spcBef>
                <a:spcPts val="500"/>
              </a:spcBef>
              <a:buFont typeface="Calibri"/>
              <a:buAutoNum type="romanLcParenR"/>
              <a:tabLst>
                <a:tab pos="2625725" algn="l"/>
                <a:tab pos="9013190" algn="l"/>
                <a:tab pos="10077450" algn="l"/>
              </a:tabLst>
            </a:pP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Súpravy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receptov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domácnosť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vrátane morských plodov,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ktorých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cieľom je povzbudiť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rodiny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vareniu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rôznych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jedál z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morských plodov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poskytovaním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pohodlných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jednoducho použiteľných </a:t>
            </a:r>
            <a:r>
              <a:rPr sz="2000" spc="-25" dirty="0">
                <a:solidFill>
                  <a:srgbClr val="5F210F"/>
                </a:solidFill>
                <a:latin typeface="Calibri"/>
                <a:cs typeface="Calibri"/>
              </a:rPr>
              <a:t>súprav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 jedál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 receptov.</a:t>
            </a:r>
            <a:endParaRPr sz="2000" dirty="0">
              <a:latin typeface="Calibri"/>
              <a:cs typeface="Calibri"/>
            </a:endParaRPr>
          </a:p>
          <a:p>
            <a:pPr marL="3364865">
              <a:lnSpc>
                <a:spcPct val="100000"/>
              </a:lnSpc>
              <a:spcBef>
                <a:spcPts val="525"/>
              </a:spcBef>
            </a:pPr>
            <a:r>
              <a:rPr sz="1600" b="1" spc="-5" dirty="0">
                <a:solidFill>
                  <a:srgbClr val="6C6A39"/>
                </a:solidFill>
                <a:latin typeface="Calibri"/>
                <a:cs typeface="Calibri"/>
              </a:rPr>
              <a:t>Prečítajte</a:t>
            </a:r>
            <a:r>
              <a:rPr sz="1600" b="1" spc="-10" dirty="0">
                <a:solidFill>
                  <a:srgbClr val="6C6A39"/>
                </a:solidFill>
                <a:latin typeface="Calibri"/>
                <a:cs typeface="Calibri"/>
              </a:rPr>
              <a:t> si </a:t>
            </a:r>
            <a:r>
              <a:rPr sz="1600" b="1" spc="-5" dirty="0">
                <a:solidFill>
                  <a:srgbClr val="6C6A39"/>
                </a:solidFill>
                <a:latin typeface="Calibri"/>
                <a:cs typeface="Calibri"/>
              </a:rPr>
              <a:t>celú </a:t>
            </a:r>
            <a:r>
              <a:rPr sz="1600" b="1" spc="-10" dirty="0">
                <a:solidFill>
                  <a:srgbClr val="6C6A39"/>
                </a:solidFill>
                <a:latin typeface="Calibri"/>
                <a:cs typeface="Calibri"/>
              </a:rPr>
              <a:t>správu </a:t>
            </a:r>
            <a:r>
              <a:rPr sz="16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Practice-note-9-4_FINAL.pdf </a:t>
            </a:r>
            <a:r>
              <a:rPr sz="16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(strength2food.eu)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0863C085-94CF-3594-580C-6A0AD4E493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0307"/>
            <a:ext cx="12192000" cy="105862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5080">
              <a:lnSpc>
                <a:spcPts val="3890"/>
              </a:lnSpc>
              <a:spcBef>
                <a:spcPts val="585"/>
              </a:spcBef>
            </a:pPr>
            <a:r>
              <a:rPr sz="3200" spc="-10" dirty="0"/>
              <a:t>Prípadová štúdia </a:t>
            </a:r>
            <a:r>
              <a:rPr sz="3200" dirty="0"/>
              <a:t>Spojeného kráľovstva - </a:t>
            </a:r>
            <a:r>
              <a:rPr sz="3200" spc="-20" dirty="0"/>
              <a:t>Ako </a:t>
            </a:r>
            <a:r>
              <a:rPr sz="3200" spc="-15" dirty="0"/>
              <a:t>stimulovať </a:t>
            </a:r>
            <a:r>
              <a:rPr sz="3200" spc="-5" dirty="0"/>
              <a:t>krátke </a:t>
            </a:r>
            <a:r>
              <a:rPr sz="3200" spc="-20" dirty="0"/>
              <a:t>potravinové </a:t>
            </a:r>
            <a:r>
              <a:rPr sz="3200" dirty="0"/>
              <a:t>dodávateľské reťazce </a:t>
            </a:r>
            <a:r>
              <a:rPr sz="3200" spc="-25" dirty="0"/>
              <a:t>pre </a:t>
            </a:r>
            <a:r>
              <a:rPr sz="3200" spc="-5" dirty="0"/>
              <a:t>miestne vyložené </a:t>
            </a:r>
            <a:r>
              <a:rPr sz="3200" spc="-15" dirty="0"/>
              <a:t>morské plody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211860B5-6A3E-C9CE-4EEE-080AB62E71B3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04316" y="6495288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07830" y="2282409"/>
            <a:ext cx="32378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Byť súčasťou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obehového </a:t>
            </a:r>
            <a:r>
              <a:rPr sz="3600" spc="-25" dirty="0">
                <a:solidFill>
                  <a:srgbClr val="5F210F"/>
                </a:solidFill>
                <a:latin typeface="Calibri"/>
                <a:cs typeface="Calibri"/>
              </a:rPr>
              <a:t>hospodárstva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04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70"/>
            <a:ext cx="6384290" cy="6856730"/>
            <a:chOff x="0" y="0"/>
            <a:chExt cx="638429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384290" cy="6856730"/>
            </a:xfrm>
            <a:custGeom>
              <a:avLst/>
              <a:gdLst/>
              <a:ahLst/>
              <a:cxnLst/>
              <a:rect l="l" t="t" r="r" b="b"/>
              <a:pathLst>
                <a:path w="6384290" h="6856730">
                  <a:moveTo>
                    <a:pt x="6384036" y="0"/>
                  </a:moveTo>
                  <a:lnTo>
                    <a:pt x="0" y="0"/>
                  </a:lnTo>
                  <a:lnTo>
                    <a:pt x="0" y="6856476"/>
                  </a:lnTo>
                  <a:lnTo>
                    <a:pt x="6384036" y="6856476"/>
                  </a:lnTo>
                  <a:lnTo>
                    <a:pt x="6384036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378" y="4781717"/>
              <a:ext cx="4245058" cy="14054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0868" y="4971503"/>
              <a:ext cx="210820" cy="54610"/>
            </a:xfrm>
            <a:custGeom>
              <a:avLst/>
              <a:gdLst/>
              <a:ahLst/>
              <a:cxnLst/>
              <a:rect l="l" t="t" r="r" b="b"/>
              <a:pathLst>
                <a:path w="210820" h="54610">
                  <a:moveTo>
                    <a:pt x="58534" y="22910"/>
                  </a:moveTo>
                  <a:lnTo>
                    <a:pt x="56337" y="14198"/>
                  </a:lnTo>
                  <a:lnTo>
                    <a:pt x="50482" y="6883"/>
                  </a:lnTo>
                  <a:lnTo>
                    <a:pt x="42075" y="1866"/>
                  </a:lnTo>
                  <a:lnTo>
                    <a:pt x="32232" y="0"/>
                  </a:lnTo>
                  <a:lnTo>
                    <a:pt x="24599" y="711"/>
                  </a:lnTo>
                  <a:lnTo>
                    <a:pt x="16967" y="4292"/>
                  </a:lnTo>
                  <a:lnTo>
                    <a:pt x="5092" y="14312"/>
                  </a:lnTo>
                  <a:lnTo>
                    <a:pt x="850" y="20764"/>
                  </a:lnTo>
                  <a:lnTo>
                    <a:pt x="850" y="27203"/>
                  </a:lnTo>
                  <a:lnTo>
                    <a:pt x="0" y="33655"/>
                  </a:lnTo>
                  <a:lnTo>
                    <a:pt x="4241" y="40093"/>
                  </a:lnTo>
                  <a:lnTo>
                    <a:pt x="11874" y="43675"/>
                  </a:lnTo>
                  <a:lnTo>
                    <a:pt x="17538" y="46380"/>
                  </a:lnTo>
                  <a:lnTo>
                    <a:pt x="24066" y="48069"/>
                  </a:lnTo>
                  <a:lnTo>
                    <a:pt x="31089" y="48818"/>
                  </a:lnTo>
                  <a:lnTo>
                    <a:pt x="38176" y="48691"/>
                  </a:lnTo>
                  <a:lnTo>
                    <a:pt x="47561" y="46583"/>
                  </a:lnTo>
                  <a:lnTo>
                    <a:pt x="54076" y="41440"/>
                  </a:lnTo>
                  <a:lnTo>
                    <a:pt x="57734" y="33489"/>
                  </a:lnTo>
                  <a:lnTo>
                    <a:pt x="58534" y="22910"/>
                  </a:lnTo>
                  <a:close/>
                </a:path>
                <a:path w="210820" h="54610">
                  <a:moveTo>
                    <a:pt x="210388" y="37236"/>
                  </a:moveTo>
                  <a:lnTo>
                    <a:pt x="209943" y="27635"/>
                  </a:lnTo>
                  <a:lnTo>
                    <a:pt x="204343" y="18973"/>
                  </a:lnTo>
                  <a:lnTo>
                    <a:pt x="194754" y="12458"/>
                  </a:lnTo>
                  <a:lnTo>
                    <a:pt x="182397" y="9309"/>
                  </a:lnTo>
                  <a:lnTo>
                    <a:pt x="175602" y="9309"/>
                  </a:lnTo>
                  <a:lnTo>
                    <a:pt x="173062" y="10020"/>
                  </a:lnTo>
                  <a:lnTo>
                    <a:pt x="171361" y="10020"/>
                  </a:lnTo>
                  <a:lnTo>
                    <a:pt x="169672" y="10731"/>
                  </a:lnTo>
                  <a:lnTo>
                    <a:pt x="168821" y="10731"/>
                  </a:lnTo>
                  <a:lnTo>
                    <a:pt x="167119" y="11455"/>
                  </a:lnTo>
                  <a:lnTo>
                    <a:pt x="162026" y="15748"/>
                  </a:lnTo>
                  <a:lnTo>
                    <a:pt x="159486" y="20053"/>
                  </a:lnTo>
                  <a:lnTo>
                    <a:pt x="157784" y="25057"/>
                  </a:lnTo>
                  <a:lnTo>
                    <a:pt x="156095" y="32943"/>
                  </a:lnTo>
                  <a:lnTo>
                    <a:pt x="157784" y="39382"/>
                  </a:lnTo>
                  <a:lnTo>
                    <a:pt x="187477" y="54419"/>
                  </a:lnTo>
                  <a:lnTo>
                    <a:pt x="196430" y="54356"/>
                  </a:lnTo>
                  <a:lnTo>
                    <a:pt x="203073" y="50660"/>
                  </a:lnTo>
                  <a:lnTo>
                    <a:pt x="207645" y="44551"/>
                  </a:lnTo>
                  <a:lnTo>
                    <a:pt x="210388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52252"/>
              <a:ext cx="1184275" cy="724535"/>
            </a:xfrm>
            <a:custGeom>
              <a:avLst/>
              <a:gdLst/>
              <a:ahLst/>
              <a:cxnLst/>
              <a:rect l="l" t="t" r="r" b="b"/>
              <a:pathLst>
                <a:path w="1184275" h="724535">
                  <a:moveTo>
                    <a:pt x="62776" y="17856"/>
                  </a:moveTo>
                  <a:lnTo>
                    <a:pt x="61074" y="12128"/>
                  </a:lnTo>
                  <a:lnTo>
                    <a:pt x="56832" y="8547"/>
                  </a:lnTo>
                  <a:lnTo>
                    <a:pt x="54292" y="5676"/>
                  </a:lnTo>
                  <a:lnTo>
                    <a:pt x="51739" y="4241"/>
                  </a:lnTo>
                  <a:lnTo>
                    <a:pt x="47498" y="2819"/>
                  </a:lnTo>
                  <a:lnTo>
                    <a:pt x="44107" y="1384"/>
                  </a:lnTo>
                  <a:lnTo>
                    <a:pt x="39865" y="660"/>
                  </a:lnTo>
                  <a:lnTo>
                    <a:pt x="35623" y="660"/>
                  </a:lnTo>
                  <a:lnTo>
                    <a:pt x="29019" y="0"/>
                  </a:lnTo>
                  <a:lnTo>
                    <a:pt x="0" y="12839"/>
                  </a:lnTo>
                  <a:lnTo>
                    <a:pt x="0" y="25019"/>
                  </a:lnTo>
                  <a:lnTo>
                    <a:pt x="24599" y="51511"/>
                  </a:lnTo>
                  <a:lnTo>
                    <a:pt x="27990" y="52946"/>
                  </a:lnTo>
                  <a:lnTo>
                    <a:pt x="35623" y="52946"/>
                  </a:lnTo>
                  <a:lnTo>
                    <a:pt x="42405" y="51511"/>
                  </a:lnTo>
                  <a:lnTo>
                    <a:pt x="49199" y="47929"/>
                  </a:lnTo>
                  <a:lnTo>
                    <a:pt x="55130" y="41490"/>
                  </a:lnTo>
                  <a:lnTo>
                    <a:pt x="60223" y="36474"/>
                  </a:lnTo>
                  <a:lnTo>
                    <a:pt x="61925" y="29311"/>
                  </a:lnTo>
                  <a:lnTo>
                    <a:pt x="62776" y="23583"/>
                  </a:lnTo>
                  <a:lnTo>
                    <a:pt x="62776" y="17856"/>
                  </a:lnTo>
                  <a:close/>
                </a:path>
                <a:path w="1184275" h="724535">
                  <a:moveTo>
                    <a:pt x="209232" y="90373"/>
                  </a:moveTo>
                  <a:lnTo>
                    <a:pt x="207518" y="80073"/>
                  </a:lnTo>
                  <a:lnTo>
                    <a:pt x="200875" y="70700"/>
                  </a:lnTo>
                  <a:lnTo>
                    <a:pt x="190017" y="63690"/>
                  </a:lnTo>
                  <a:lnTo>
                    <a:pt x="180314" y="61099"/>
                  </a:lnTo>
                  <a:lnTo>
                    <a:pt x="170929" y="61722"/>
                  </a:lnTo>
                  <a:lnTo>
                    <a:pt x="162826" y="65303"/>
                  </a:lnTo>
                  <a:lnTo>
                    <a:pt x="156933" y="71564"/>
                  </a:lnTo>
                  <a:lnTo>
                    <a:pt x="153517" y="82842"/>
                  </a:lnTo>
                  <a:lnTo>
                    <a:pt x="155663" y="93052"/>
                  </a:lnTo>
                  <a:lnTo>
                    <a:pt x="162902" y="102184"/>
                  </a:lnTo>
                  <a:lnTo>
                    <a:pt x="174752" y="110236"/>
                  </a:lnTo>
                  <a:lnTo>
                    <a:pt x="183934" y="113106"/>
                  </a:lnTo>
                  <a:lnTo>
                    <a:pt x="192252" y="111671"/>
                  </a:lnTo>
                  <a:lnTo>
                    <a:pt x="199440" y="107022"/>
                  </a:lnTo>
                  <a:lnTo>
                    <a:pt x="205295" y="100215"/>
                  </a:lnTo>
                  <a:lnTo>
                    <a:pt x="209232" y="90373"/>
                  </a:lnTo>
                  <a:close/>
                </a:path>
                <a:path w="1184275" h="724535">
                  <a:moveTo>
                    <a:pt x="347814" y="184721"/>
                  </a:moveTo>
                  <a:lnTo>
                    <a:pt x="329996" y="158229"/>
                  </a:lnTo>
                  <a:lnTo>
                    <a:pt x="329145" y="158229"/>
                  </a:lnTo>
                  <a:lnTo>
                    <a:pt x="328295" y="157505"/>
                  </a:lnTo>
                  <a:lnTo>
                    <a:pt x="326605" y="156794"/>
                  </a:lnTo>
                  <a:lnTo>
                    <a:pt x="321195" y="153936"/>
                  </a:lnTo>
                  <a:lnTo>
                    <a:pt x="315150" y="152222"/>
                  </a:lnTo>
                  <a:lnTo>
                    <a:pt x="290296" y="171564"/>
                  </a:lnTo>
                  <a:lnTo>
                    <a:pt x="291820" y="178993"/>
                  </a:lnTo>
                  <a:lnTo>
                    <a:pt x="321513" y="203339"/>
                  </a:lnTo>
                  <a:lnTo>
                    <a:pt x="330263" y="204444"/>
                  </a:lnTo>
                  <a:lnTo>
                    <a:pt x="338048" y="201904"/>
                  </a:lnTo>
                  <a:lnTo>
                    <a:pt x="343941" y="196697"/>
                  </a:lnTo>
                  <a:lnTo>
                    <a:pt x="346964" y="189738"/>
                  </a:lnTo>
                  <a:lnTo>
                    <a:pt x="347814" y="184721"/>
                  </a:lnTo>
                  <a:close/>
                </a:path>
                <a:path w="1184275" h="724535">
                  <a:moveTo>
                    <a:pt x="503897" y="270662"/>
                  </a:moveTo>
                  <a:lnTo>
                    <a:pt x="503059" y="267081"/>
                  </a:lnTo>
                  <a:lnTo>
                    <a:pt x="501357" y="264223"/>
                  </a:lnTo>
                  <a:lnTo>
                    <a:pt x="499656" y="260642"/>
                  </a:lnTo>
                  <a:lnTo>
                    <a:pt x="496265" y="258483"/>
                  </a:lnTo>
                  <a:lnTo>
                    <a:pt x="493725" y="256336"/>
                  </a:lnTo>
                  <a:lnTo>
                    <a:pt x="488632" y="254190"/>
                  </a:lnTo>
                  <a:lnTo>
                    <a:pt x="485241" y="252044"/>
                  </a:lnTo>
                  <a:lnTo>
                    <a:pt x="481850" y="250609"/>
                  </a:lnTo>
                  <a:lnTo>
                    <a:pt x="474586" y="248208"/>
                  </a:lnTo>
                  <a:lnTo>
                    <a:pt x="468274" y="248551"/>
                  </a:lnTo>
                  <a:lnTo>
                    <a:pt x="463232" y="251714"/>
                  </a:lnTo>
                  <a:lnTo>
                    <a:pt x="459790" y="257771"/>
                  </a:lnTo>
                  <a:lnTo>
                    <a:pt x="458089" y="262788"/>
                  </a:lnTo>
                  <a:lnTo>
                    <a:pt x="457250" y="267804"/>
                  </a:lnTo>
                  <a:lnTo>
                    <a:pt x="458939" y="272808"/>
                  </a:lnTo>
                  <a:lnTo>
                    <a:pt x="461810" y="279438"/>
                  </a:lnTo>
                  <a:lnTo>
                    <a:pt x="467207" y="284988"/>
                  </a:lnTo>
                  <a:lnTo>
                    <a:pt x="474218" y="288925"/>
                  </a:lnTo>
                  <a:lnTo>
                    <a:pt x="481850" y="290715"/>
                  </a:lnTo>
                  <a:lnTo>
                    <a:pt x="492874" y="290715"/>
                  </a:lnTo>
                  <a:lnTo>
                    <a:pt x="499656" y="284988"/>
                  </a:lnTo>
                  <a:lnTo>
                    <a:pt x="503059" y="277825"/>
                  </a:lnTo>
                  <a:lnTo>
                    <a:pt x="503897" y="274243"/>
                  </a:lnTo>
                  <a:lnTo>
                    <a:pt x="503897" y="270662"/>
                  </a:lnTo>
                  <a:close/>
                </a:path>
                <a:path w="1184275" h="724535">
                  <a:moveTo>
                    <a:pt x="654227" y="356006"/>
                  </a:moveTo>
                  <a:lnTo>
                    <a:pt x="624052" y="333502"/>
                  </a:lnTo>
                  <a:lnTo>
                    <a:pt x="615581" y="335762"/>
                  </a:lnTo>
                  <a:lnTo>
                    <a:pt x="609092" y="340842"/>
                  </a:lnTo>
                  <a:lnTo>
                    <a:pt x="605574" y="348361"/>
                  </a:lnTo>
                  <a:lnTo>
                    <a:pt x="605066" y="356870"/>
                  </a:lnTo>
                  <a:lnTo>
                    <a:pt x="607428" y="364718"/>
                  </a:lnTo>
                  <a:lnTo>
                    <a:pt x="612495" y="370205"/>
                  </a:lnTo>
                  <a:lnTo>
                    <a:pt x="620979" y="372681"/>
                  </a:lnTo>
                  <a:lnTo>
                    <a:pt x="631367" y="371729"/>
                  </a:lnTo>
                  <a:lnTo>
                    <a:pt x="642073" y="367690"/>
                  </a:lnTo>
                  <a:lnTo>
                    <a:pt x="651510" y="360895"/>
                  </a:lnTo>
                  <a:lnTo>
                    <a:pt x="654227" y="356006"/>
                  </a:lnTo>
                  <a:close/>
                </a:path>
                <a:path w="1184275" h="724535">
                  <a:moveTo>
                    <a:pt x="782154" y="432523"/>
                  </a:moveTo>
                  <a:lnTo>
                    <a:pt x="756196" y="401078"/>
                  </a:lnTo>
                  <a:lnTo>
                    <a:pt x="748753" y="402170"/>
                  </a:lnTo>
                  <a:lnTo>
                    <a:pt x="742746" y="406069"/>
                  </a:lnTo>
                  <a:lnTo>
                    <a:pt x="738886" y="412470"/>
                  </a:lnTo>
                  <a:lnTo>
                    <a:pt x="738466" y="419201"/>
                  </a:lnTo>
                  <a:lnTo>
                    <a:pt x="740587" y="426605"/>
                  </a:lnTo>
                  <a:lnTo>
                    <a:pt x="744613" y="433209"/>
                  </a:lnTo>
                  <a:lnTo>
                    <a:pt x="749922" y="437527"/>
                  </a:lnTo>
                  <a:lnTo>
                    <a:pt x="756704" y="441109"/>
                  </a:lnTo>
                  <a:lnTo>
                    <a:pt x="763498" y="441833"/>
                  </a:lnTo>
                  <a:lnTo>
                    <a:pt x="770280" y="438962"/>
                  </a:lnTo>
                  <a:lnTo>
                    <a:pt x="776224" y="436092"/>
                  </a:lnTo>
                  <a:lnTo>
                    <a:pt x="782154" y="432523"/>
                  </a:lnTo>
                  <a:close/>
                </a:path>
                <a:path w="1184275" h="724535">
                  <a:moveTo>
                    <a:pt x="935177" y="519176"/>
                  </a:moveTo>
                  <a:lnTo>
                    <a:pt x="933335" y="510844"/>
                  </a:lnTo>
                  <a:lnTo>
                    <a:pt x="928065" y="504139"/>
                  </a:lnTo>
                  <a:lnTo>
                    <a:pt x="921575" y="500519"/>
                  </a:lnTo>
                  <a:lnTo>
                    <a:pt x="914920" y="499389"/>
                  </a:lnTo>
                  <a:lnTo>
                    <a:pt x="908265" y="500811"/>
                  </a:lnTo>
                  <a:lnTo>
                    <a:pt x="901776" y="504850"/>
                  </a:lnTo>
                  <a:lnTo>
                    <a:pt x="896226" y="512038"/>
                  </a:lnTo>
                  <a:lnTo>
                    <a:pt x="893711" y="519887"/>
                  </a:lnTo>
                  <a:lnTo>
                    <a:pt x="894372" y="527215"/>
                  </a:lnTo>
                  <a:lnTo>
                    <a:pt x="898372" y="532777"/>
                  </a:lnTo>
                  <a:lnTo>
                    <a:pt x="905535" y="536130"/>
                  </a:lnTo>
                  <a:lnTo>
                    <a:pt x="914285" y="537527"/>
                  </a:lnTo>
                  <a:lnTo>
                    <a:pt x="922718" y="536905"/>
                  </a:lnTo>
                  <a:lnTo>
                    <a:pt x="928916" y="534212"/>
                  </a:lnTo>
                  <a:lnTo>
                    <a:pt x="933678" y="527494"/>
                  </a:lnTo>
                  <a:lnTo>
                    <a:pt x="935177" y="519176"/>
                  </a:lnTo>
                  <a:close/>
                </a:path>
                <a:path w="1184275" h="724535">
                  <a:moveTo>
                    <a:pt x="1053617" y="624446"/>
                  </a:moveTo>
                  <a:lnTo>
                    <a:pt x="1022845" y="603770"/>
                  </a:lnTo>
                  <a:lnTo>
                    <a:pt x="1016292" y="605828"/>
                  </a:lnTo>
                  <a:lnTo>
                    <a:pt x="1009510" y="610133"/>
                  </a:lnTo>
                  <a:lnTo>
                    <a:pt x="1006970" y="621588"/>
                  </a:lnTo>
                  <a:lnTo>
                    <a:pt x="1011212" y="625170"/>
                  </a:lnTo>
                  <a:lnTo>
                    <a:pt x="1015453" y="629462"/>
                  </a:lnTo>
                  <a:lnTo>
                    <a:pt x="1023086" y="632333"/>
                  </a:lnTo>
                  <a:lnTo>
                    <a:pt x="1036662" y="633768"/>
                  </a:lnTo>
                  <a:lnTo>
                    <a:pt x="1043444" y="632333"/>
                  </a:lnTo>
                  <a:lnTo>
                    <a:pt x="1047686" y="629462"/>
                  </a:lnTo>
                  <a:lnTo>
                    <a:pt x="1053617" y="624446"/>
                  </a:lnTo>
                  <a:close/>
                </a:path>
                <a:path w="1184275" h="724535">
                  <a:moveTo>
                    <a:pt x="1184262" y="701802"/>
                  </a:moveTo>
                  <a:lnTo>
                    <a:pt x="1180871" y="696074"/>
                  </a:lnTo>
                  <a:lnTo>
                    <a:pt x="1175778" y="691057"/>
                  </a:lnTo>
                  <a:lnTo>
                    <a:pt x="1169276" y="687133"/>
                  </a:lnTo>
                  <a:lnTo>
                    <a:pt x="1161897" y="685952"/>
                  </a:lnTo>
                  <a:lnTo>
                    <a:pt x="1154671" y="687324"/>
                  </a:lnTo>
                  <a:lnTo>
                    <a:pt x="1148638" y="691057"/>
                  </a:lnTo>
                  <a:lnTo>
                    <a:pt x="1143546" y="694639"/>
                  </a:lnTo>
                  <a:lnTo>
                    <a:pt x="1141844" y="698931"/>
                  </a:lnTo>
                  <a:lnTo>
                    <a:pt x="1141844" y="707529"/>
                  </a:lnTo>
                  <a:lnTo>
                    <a:pt x="1144397" y="711822"/>
                  </a:lnTo>
                  <a:lnTo>
                    <a:pt x="1148638" y="716127"/>
                  </a:lnTo>
                  <a:lnTo>
                    <a:pt x="1155166" y="721614"/>
                  </a:lnTo>
                  <a:lnTo>
                    <a:pt x="1162100" y="724090"/>
                  </a:lnTo>
                  <a:lnTo>
                    <a:pt x="1169517" y="723468"/>
                  </a:lnTo>
                  <a:lnTo>
                    <a:pt x="1177480" y="719696"/>
                  </a:lnTo>
                  <a:lnTo>
                    <a:pt x="1181722" y="716838"/>
                  </a:lnTo>
                  <a:lnTo>
                    <a:pt x="1184262" y="712546"/>
                  </a:lnTo>
                  <a:lnTo>
                    <a:pt x="1184262" y="701802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2711" y="6496811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62172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14627" y="0"/>
            <a:ext cx="10977880" cy="6858000"/>
            <a:chOff x="1214627" y="0"/>
            <a:chExt cx="10977880" cy="68580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627" y="6414515"/>
              <a:ext cx="441947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1208" y="6426708"/>
              <a:ext cx="440435" cy="4312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4036" y="0"/>
              <a:ext cx="5807963" cy="68579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48456" y="114080"/>
            <a:ext cx="34963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Obehové </a:t>
            </a:r>
            <a:r>
              <a:rPr sz="3300" spc="-15" dirty="0"/>
              <a:t>hospodárstvo:</a:t>
            </a:r>
            <a:endParaRPr sz="3300" dirty="0"/>
          </a:p>
        </p:txBody>
      </p:sp>
      <p:sp>
        <p:nvSpPr>
          <p:cNvPr id="14" name="object 14"/>
          <p:cNvSpPr txBox="1"/>
          <p:nvPr/>
        </p:nvSpPr>
        <p:spPr>
          <a:xfrm>
            <a:off x="244327" y="1111970"/>
            <a:ext cx="5888355" cy="38957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152525">
              <a:lnSpc>
                <a:spcPct val="100000"/>
              </a:lnSpc>
              <a:spcBef>
                <a:spcPts val="580"/>
              </a:spcBef>
            </a:pPr>
            <a:r>
              <a:rPr sz="2200" b="1" spc="-10" dirty="0">
                <a:solidFill>
                  <a:srgbClr val="A13A22"/>
                </a:solidFill>
                <a:latin typeface="Calibri"/>
                <a:cs typeface="Calibri"/>
              </a:rPr>
              <a:t>Budúcnosť </a:t>
            </a:r>
            <a:r>
              <a:rPr sz="2200" b="1" spc="-15" dirty="0">
                <a:solidFill>
                  <a:srgbClr val="A13A22"/>
                </a:solidFill>
                <a:latin typeface="Calibri"/>
                <a:cs typeface="Calibri"/>
              </a:rPr>
              <a:t>potravinárskeho </a:t>
            </a:r>
            <a:r>
              <a:rPr sz="2200" b="1" spc="-10" dirty="0">
                <a:solidFill>
                  <a:srgbClr val="A13A22"/>
                </a:solidFill>
                <a:latin typeface="Calibri"/>
                <a:cs typeface="Calibri"/>
              </a:rPr>
              <a:t>priemyslu</a:t>
            </a:r>
            <a:endParaRPr sz="2200" dirty="0">
              <a:latin typeface="Calibri"/>
              <a:cs typeface="Calibri"/>
            </a:endParaRPr>
          </a:p>
          <a:p>
            <a:pPr marL="99060" marR="90170" algn="ctr">
              <a:lnSpc>
                <a:spcPts val="2110"/>
              </a:lnSpc>
              <a:spcBef>
                <a:spcPts val="990"/>
              </a:spcBef>
            </a:pPr>
            <a:r>
              <a:rPr sz="2200" b="1" dirty="0">
                <a:solidFill>
                  <a:srgbClr val="5F210F"/>
                </a:solidFill>
                <a:latin typeface="Calibri"/>
                <a:cs typeface="Calibri"/>
              </a:rPr>
              <a:t>"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Prostredníctvom obehového </a:t>
            </a:r>
            <a:r>
              <a:rPr sz="2200" b="1" spc="-30" dirty="0">
                <a:solidFill>
                  <a:srgbClr val="5F210F"/>
                </a:solidFill>
                <a:latin typeface="Calibri"/>
                <a:cs typeface="Calibri"/>
              </a:rPr>
              <a:t>hospodárstva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môžu naše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potravinové </a:t>
            </a:r>
            <a:r>
              <a:rPr sz="2200" b="1" spc="-20" dirty="0">
                <a:solidFill>
                  <a:srgbClr val="5F210F"/>
                </a:solidFill>
                <a:latin typeface="Calibri"/>
                <a:cs typeface="Calibri"/>
              </a:rPr>
              <a:t>systémy lepšie </a:t>
            </a:r>
            <a:r>
              <a:rPr sz="2200" b="1" spc="-10" dirty="0">
                <a:solidFill>
                  <a:srgbClr val="5F210F"/>
                </a:solidFill>
                <a:latin typeface="Calibri"/>
                <a:cs typeface="Calibri"/>
              </a:rPr>
              <a:t>zabezpečovať výživu a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bojovať proti </a:t>
            </a:r>
            <a:r>
              <a:rPr sz="2200" b="1" spc="-35" dirty="0">
                <a:solidFill>
                  <a:srgbClr val="5F210F"/>
                </a:solidFill>
                <a:latin typeface="Calibri"/>
                <a:cs typeface="Calibri"/>
              </a:rPr>
              <a:t>zmene </a:t>
            </a:r>
            <a:r>
              <a:rPr sz="2200" b="1" spc="-15" dirty="0">
                <a:solidFill>
                  <a:srgbClr val="5F210F"/>
                </a:solidFill>
                <a:latin typeface="Calibri"/>
                <a:cs typeface="Calibri"/>
              </a:rPr>
              <a:t>klímy.</a:t>
            </a:r>
            <a:r>
              <a:rPr sz="2200" spc="-35" dirty="0">
                <a:solidFill>
                  <a:srgbClr val="5F210F"/>
                </a:solidFill>
                <a:latin typeface="Calibri"/>
                <a:cs typeface="Calibri"/>
              </a:rPr>
              <a:t>"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Carlos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Moedas, komisár EÚ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výskum,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vedu 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inovácie.</a:t>
            </a:r>
            <a:endParaRPr sz="2200" dirty="0">
              <a:latin typeface="Calibri"/>
              <a:cs typeface="Calibri"/>
            </a:endParaRPr>
          </a:p>
          <a:p>
            <a:pPr marL="12065" marR="5080" algn="ctr">
              <a:lnSpc>
                <a:spcPts val="2110"/>
              </a:lnSpc>
              <a:spcBef>
                <a:spcPts val="1005"/>
              </a:spcBef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Zmena nášho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potravinového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systému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je jednou </a:t>
            </a:r>
            <a:r>
              <a:rPr sz="220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najvplyvnejších vecí, ktoré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môžeme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urobiť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riešenie zmeny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klímy,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vytvorenie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zdravých komunít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obnovu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biodiverzity.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Súčasný potravinový </a:t>
            </a:r>
            <a:r>
              <a:rPr sz="2200" spc="-25" dirty="0">
                <a:solidFill>
                  <a:srgbClr val="5F210F"/>
                </a:solidFill>
                <a:latin typeface="Calibri"/>
                <a:cs typeface="Calibri"/>
              </a:rPr>
              <a:t>systém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poháňa urbanizáciu,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hospodársky rozvoj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podporuje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rýchlo rastúci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počet obyvateľov. To si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vyžiadalo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obrovské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náklady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spoločnosť a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životné prostredie.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34905" y="6382511"/>
            <a:ext cx="5322570" cy="445134"/>
            <a:chOff x="3434905" y="6382511"/>
            <a:chExt cx="5322570" cy="445134"/>
          </a:xfrm>
        </p:grpSpPr>
        <p:sp>
          <p:nvSpPr>
            <p:cNvPr id="3" name="object 3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040108" y="196596"/>
            <a:ext cx="1706880" cy="1754505"/>
            <a:chOff x="10040108" y="196596"/>
            <a:chExt cx="1706880" cy="17545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0108" y="196596"/>
              <a:ext cx="1706288" cy="17539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82310" y="619251"/>
              <a:ext cx="900448" cy="90170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51149" y="1691641"/>
            <a:ext cx="10633710" cy="1748155"/>
            <a:chOff x="851149" y="1691641"/>
            <a:chExt cx="10633710" cy="174815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1149" y="1997964"/>
              <a:ext cx="10633131" cy="12595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64579" y="1691641"/>
              <a:ext cx="3234055" cy="1737360"/>
            </a:xfrm>
            <a:custGeom>
              <a:avLst/>
              <a:gdLst/>
              <a:ahLst/>
              <a:cxnLst/>
              <a:rect l="l" t="t" r="r" b="b"/>
              <a:pathLst>
                <a:path w="3234054" h="1737360">
                  <a:moveTo>
                    <a:pt x="2365248" y="0"/>
                  </a:moveTo>
                  <a:lnTo>
                    <a:pt x="2365248" y="434339"/>
                  </a:lnTo>
                  <a:lnTo>
                    <a:pt x="0" y="434339"/>
                  </a:lnTo>
                  <a:lnTo>
                    <a:pt x="0" y="1303020"/>
                  </a:lnTo>
                  <a:lnTo>
                    <a:pt x="2365248" y="1303020"/>
                  </a:lnTo>
                  <a:lnTo>
                    <a:pt x="2365248" y="1737359"/>
                  </a:lnTo>
                  <a:lnTo>
                    <a:pt x="3233928" y="868679"/>
                  </a:lnTo>
                  <a:lnTo>
                    <a:pt x="2365248" y="0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6135" y="1691641"/>
              <a:ext cx="3234055" cy="1737360"/>
            </a:xfrm>
            <a:custGeom>
              <a:avLst/>
              <a:gdLst/>
              <a:ahLst/>
              <a:cxnLst/>
              <a:rect l="l" t="t" r="r" b="b"/>
              <a:pathLst>
                <a:path w="3234054" h="1737360">
                  <a:moveTo>
                    <a:pt x="2365248" y="0"/>
                  </a:moveTo>
                  <a:lnTo>
                    <a:pt x="2365248" y="434339"/>
                  </a:lnTo>
                  <a:lnTo>
                    <a:pt x="0" y="434339"/>
                  </a:lnTo>
                  <a:lnTo>
                    <a:pt x="0" y="1303020"/>
                  </a:lnTo>
                  <a:lnTo>
                    <a:pt x="2365248" y="1303020"/>
                  </a:lnTo>
                  <a:lnTo>
                    <a:pt x="2365248" y="1737359"/>
                  </a:lnTo>
                  <a:lnTo>
                    <a:pt x="3233928" y="868679"/>
                  </a:lnTo>
                  <a:lnTo>
                    <a:pt x="2365248" y="0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69236" y="1703832"/>
              <a:ext cx="2737485" cy="1736089"/>
            </a:xfrm>
            <a:custGeom>
              <a:avLst/>
              <a:gdLst/>
              <a:ahLst/>
              <a:cxnLst/>
              <a:rect l="l" t="t" r="r" b="b"/>
              <a:pathLst>
                <a:path w="2737485" h="1736089">
                  <a:moveTo>
                    <a:pt x="1869186" y="0"/>
                  </a:moveTo>
                  <a:lnTo>
                    <a:pt x="1869186" y="433959"/>
                  </a:lnTo>
                  <a:lnTo>
                    <a:pt x="0" y="433959"/>
                  </a:lnTo>
                  <a:lnTo>
                    <a:pt x="0" y="1301877"/>
                  </a:lnTo>
                  <a:lnTo>
                    <a:pt x="1869186" y="1301877"/>
                  </a:lnTo>
                  <a:lnTo>
                    <a:pt x="1869186" y="1735836"/>
                  </a:lnTo>
                  <a:lnTo>
                    <a:pt x="2737104" y="867918"/>
                  </a:lnTo>
                  <a:lnTo>
                    <a:pt x="1869186" y="0"/>
                  </a:lnTo>
                  <a:close/>
                </a:path>
              </a:pathLst>
            </a:custGeom>
            <a:solidFill>
              <a:srgbClr val="A13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84258" y="2334261"/>
            <a:ext cx="1828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VEZMITE SI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36965" y="2318162"/>
            <a:ext cx="194753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k-SK" sz="2800" b="1" spc="-10" dirty="0">
                <a:solidFill>
                  <a:srgbClr val="FFFFFF"/>
                </a:solidFill>
                <a:latin typeface="Calibri"/>
                <a:cs typeface="Calibri"/>
              </a:rPr>
              <a:t>VYHOĎTE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79932" y="2309112"/>
            <a:ext cx="160633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 b="1" spc="-15" dirty="0">
                <a:solidFill>
                  <a:srgbClr val="FFFFFF"/>
                </a:solidFill>
                <a:latin typeface="Calibri"/>
                <a:cs typeface="Calibri"/>
              </a:rPr>
              <a:t>VYROBTE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26415" y="258762"/>
            <a:ext cx="4740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Lineárny model </a:t>
            </a:r>
            <a:r>
              <a:rPr spc="-20" dirty="0"/>
              <a:t>hospodárstva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59365" y="3918394"/>
            <a:ext cx="6866255" cy="203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Lineárne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hospodárstvo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tradične riadi plánom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"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vziať - vyrobiť -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zlikvidovať"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krok za krokom.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znamená,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suroviny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zhromažďujú,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transformujú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výrobky, 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spotrebujú,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pričom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vedľajšie produkty/prebytky sa vyhodia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odpad.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Hodnota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tomto hospodárskom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systéme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vytvára výrobou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predajom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čo najväčšieho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počtu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výrobkov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0321" y="4083529"/>
            <a:ext cx="304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5F210F"/>
                </a:solidFill>
                <a:latin typeface="Calibri"/>
                <a:cs typeface="Calibri"/>
              </a:rPr>
              <a:t>Poznáte </a:t>
            </a:r>
            <a:r>
              <a:rPr sz="3600" b="1" dirty="0">
                <a:solidFill>
                  <a:srgbClr val="5F210F"/>
                </a:solidFill>
                <a:latin typeface="Calibri"/>
                <a:cs typeface="Calibri"/>
              </a:rPr>
              <a:t>to 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07002" y="3975353"/>
            <a:ext cx="0" cy="1986914"/>
          </a:xfrm>
          <a:custGeom>
            <a:avLst/>
            <a:gdLst/>
            <a:ahLst/>
            <a:cxnLst/>
            <a:rect l="l" t="t" r="r" b="b"/>
            <a:pathLst>
              <a:path h="1986914">
                <a:moveTo>
                  <a:pt x="0" y="0"/>
                </a:moveTo>
                <a:lnTo>
                  <a:pt x="0" y="1986368"/>
                </a:lnTo>
              </a:path>
            </a:pathLst>
          </a:custGeom>
          <a:ln w="28575">
            <a:solidFill>
              <a:srgbClr val="404F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6A968D83-C967-511F-43AD-97A16A6C4128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34905" y="6382511"/>
            <a:ext cx="5322570" cy="445134"/>
            <a:chOff x="3434905" y="6382511"/>
            <a:chExt cx="5322570" cy="445134"/>
          </a:xfrm>
        </p:grpSpPr>
        <p:sp>
          <p:nvSpPr>
            <p:cNvPr id="3" name="object 3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43221" y="4937262"/>
            <a:ext cx="1061974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lineárnom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hospodárstve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materiály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prúdia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priamočiaro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ťažby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zdrojov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cez výrobu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až po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skládku. Tento model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vyznačuje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dvoma neudržateľnými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procesmi: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nedostatkom zdrojov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nadmerným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znečistením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40108" y="196596"/>
            <a:ext cx="1706288" cy="175396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5805" y="258691"/>
            <a:ext cx="7029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404F2E"/>
                </a:solidFill>
              </a:rPr>
              <a:t>Prečo </a:t>
            </a:r>
            <a:r>
              <a:rPr dirty="0">
                <a:solidFill>
                  <a:srgbClr val="404F2E"/>
                </a:solidFill>
              </a:rPr>
              <a:t>je </a:t>
            </a:r>
            <a:r>
              <a:rPr spc="-5" dirty="0">
                <a:solidFill>
                  <a:srgbClr val="404F2E"/>
                </a:solidFill>
              </a:rPr>
              <a:t>lineárny model </a:t>
            </a:r>
            <a:r>
              <a:rPr spc="-20" dirty="0">
                <a:solidFill>
                  <a:srgbClr val="404F2E"/>
                </a:solidFill>
              </a:rPr>
              <a:t>hospodárstva </a:t>
            </a:r>
            <a:r>
              <a:rPr spc="-5" dirty="0">
                <a:solidFill>
                  <a:srgbClr val="404F2E"/>
                </a:solidFill>
              </a:rPr>
              <a:t>zlý!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91160" y="1788064"/>
            <a:ext cx="2793702" cy="28019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 rot="18207757">
            <a:off x="5891160" y="2387852"/>
            <a:ext cx="1265139" cy="6514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5080"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udržateľné využívanie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7759" y="3837405"/>
            <a:ext cx="1073785" cy="4902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6034" marR="5080" indent="-13970">
              <a:lnSpc>
                <a:spcPct val="694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udržateľná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výroba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8885" y="2520669"/>
            <a:ext cx="840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recyklácia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52854" y="1330581"/>
            <a:ext cx="2964428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404F2E"/>
                </a:solidFill>
                <a:latin typeface="Calibri"/>
                <a:cs typeface="Calibri"/>
              </a:rPr>
              <a:t>OBEHOVÉ HOSPODÁRSTVO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7540" y="1471590"/>
            <a:ext cx="2502488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404F2E"/>
                </a:solidFill>
                <a:latin typeface="Calibri"/>
                <a:cs typeface="Calibri"/>
              </a:rPr>
              <a:t>LINEÁRNA EKONOMIKA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2739" y="3378925"/>
            <a:ext cx="1793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F2E"/>
                </a:solidFill>
                <a:latin typeface="Calibri"/>
                <a:cs typeface="Calibri"/>
              </a:rPr>
              <a:t>Používanie </a:t>
            </a:r>
            <a:r>
              <a:rPr sz="1800" b="1" spc="-10" dirty="0">
                <a:solidFill>
                  <a:srgbClr val="404F2E"/>
                </a:solidFill>
                <a:latin typeface="Calibri"/>
                <a:cs typeface="Calibri"/>
              </a:rPr>
              <a:t>surovín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5083" y="2694039"/>
            <a:ext cx="1071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13A22"/>
                </a:solidFill>
                <a:latin typeface="Calibri"/>
                <a:cs typeface="Calibri"/>
              </a:rPr>
              <a:t>Výroba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5083" y="4007803"/>
            <a:ext cx="146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C6A39"/>
                </a:solidFill>
                <a:latin typeface="Calibri"/>
                <a:cs typeface="Calibri"/>
              </a:rPr>
              <a:t>Zvyškový odpad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16351" y="3970020"/>
            <a:ext cx="848994" cy="512445"/>
            <a:chOff x="2816351" y="3970020"/>
            <a:chExt cx="848994" cy="512445"/>
          </a:xfrm>
        </p:grpSpPr>
        <p:sp>
          <p:nvSpPr>
            <p:cNvPr id="19" name="object 19"/>
            <p:cNvSpPr/>
            <p:nvPr/>
          </p:nvSpPr>
          <p:spPr>
            <a:xfrm>
              <a:off x="2816351" y="3970020"/>
              <a:ext cx="848994" cy="512445"/>
            </a:xfrm>
            <a:custGeom>
              <a:avLst/>
              <a:gdLst/>
              <a:ahLst/>
              <a:cxnLst/>
              <a:rect l="l" t="t" r="r" b="b"/>
              <a:pathLst>
                <a:path w="848995" h="512445">
                  <a:moveTo>
                    <a:pt x="848868" y="0"/>
                  </a:moveTo>
                  <a:lnTo>
                    <a:pt x="0" y="0"/>
                  </a:lnTo>
                  <a:lnTo>
                    <a:pt x="162832" y="235193"/>
                  </a:lnTo>
                  <a:lnTo>
                    <a:pt x="299924" y="393973"/>
                  </a:lnTo>
                  <a:lnTo>
                    <a:pt x="394490" y="483781"/>
                  </a:lnTo>
                  <a:lnTo>
                    <a:pt x="429742" y="512063"/>
                  </a:lnTo>
                  <a:lnTo>
                    <a:pt x="467227" y="478506"/>
                  </a:lnTo>
                  <a:lnTo>
                    <a:pt x="503785" y="443818"/>
                  </a:lnTo>
                  <a:lnTo>
                    <a:pt x="539429" y="408042"/>
                  </a:lnTo>
                  <a:lnTo>
                    <a:pt x="574176" y="371222"/>
                  </a:lnTo>
                  <a:lnTo>
                    <a:pt x="608038" y="333400"/>
                  </a:lnTo>
                  <a:lnTo>
                    <a:pt x="641032" y="294621"/>
                  </a:lnTo>
                  <a:lnTo>
                    <a:pt x="673170" y="254928"/>
                  </a:lnTo>
                  <a:lnTo>
                    <a:pt x="704469" y="214364"/>
                  </a:lnTo>
                  <a:lnTo>
                    <a:pt x="734942" y="172972"/>
                  </a:lnTo>
                  <a:lnTo>
                    <a:pt x="764604" y="130797"/>
                  </a:lnTo>
                  <a:lnTo>
                    <a:pt x="793469" y="87881"/>
                  </a:lnTo>
                  <a:lnTo>
                    <a:pt x="821552" y="44267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34944" y="3982288"/>
              <a:ext cx="243840" cy="292100"/>
            </a:xfrm>
            <a:custGeom>
              <a:avLst/>
              <a:gdLst/>
              <a:ahLst/>
              <a:cxnLst/>
              <a:rect l="l" t="t" r="r" b="b"/>
              <a:pathLst>
                <a:path w="243839" h="292100">
                  <a:moveTo>
                    <a:pt x="179743" y="231076"/>
                  </a:moveTo>
                  <a:lnTo>
                    <a:pt x="178066" y="214515"/>
                  </a:lnTo>
                  <a:lnTo>
                    <a:pt x="173647" y="202615"/>
                  </a:lnTo>
                  <a:lnTo>
                    <a:pt x="173647" y="260527"/>
                  </a:lnTo>
                  <a:lnTo>
                    <a:pt x="178371" y="247891"/>
                  </a:lnTo>
                  <a:lnTo>
                    <a:pt x="179743" y="231076"/>
                  </a:lnTo>
                  <a:close/>
                </a:path>
                <a:path w="243839" h="292100">
                  <a:moveTo>
                    <a:pt x="198043" y="204152"/>
                  </a:moveTo>
                  <a:lnTo>
                    <a:pt x="193459" y="204152"/>
                  </a:lnTo>
                  <a:lnTo>
                    <a:pt x="193459" y="257479"/>
                  </a:lnTo>
                  <a:lnTo>
                    <a:pt x="198043" y="257479"/>
                  </a:lnTo>
                  <a:lnTo>
                    <a:pt x="198043" y="204152"/>
                  </a:lnTo>
                  <a:close/>
                </a:path>
                <a:path w="243839" h="292100">
                  <a:moveTo>
                    <a:pt x="202196" y="107137"/>
                  </a:moveTo>
                  <a:lnTo>
                    <a:pt x="198945" y="101422"/>
                  </a:lnTo>
                  <a:lnTo>
                    <a:pt x="192938" y="97929"/>
                  </a:lnTo>
                  <a:lnTo>
                    <a:pt x="192798" y="97929"/>
                  </a:lnTo>
                  <a:lnTo>
                    <a:pt x="192798" y="115785"/>
                  </a:lnTo>
                  <a:lnTo>
                    <a:pt x="188810" y="118427"/>
                  </a:lnTo>
                  <a:lnTo>
                    <a:pt x="183489" y="123710"/>
                  </a:lnTo>
                  <a:lnTo>
                    <a:pt x="179501" y="123710"/>
                  </a:lnTo>
                  <a:lnTo>
                    <a:pt x="167614" y="124434"/>
                  </a:lnTo>
                  <a:lnTo>
                    <a:pt x="156083" y="123545"/>
                  </a:lnTo>
                  <a:lnTo>
                    <a:pt x="145313" y="119443"/>
                  </a:lnTo>
                  <a:lnTo>
                    <a:pt x="144221" y="118427"/>
                  </a:lnTo>
                  <a:lnTo>
                    <a:pt x="135648" y="110502"/>
                  </a:lnTo>
                  <a:lnTo>
                    <a:pt x="134327" y="107848"/>
                  </a:lnTo>
                  <a:lnTo>
                    <a:pt x="129006" y="106527"/>
                  </a:lnTo>
                  <a:lnTo>
                    <a:pt x="122364" y="103886"/>
                  </a:lnTo>
                  <a:lnTo>
                    <a:pt x="121551" y="116116"/>
                  </a:lnTo>
                  <a:lnTo>
                    <a:pt x="121043" y="126746"/>
                  </a:lnTo>
                  <a:lnTo>
                    <a:pt x="121043" y="160705"/>
                  </a:lnTo>
                  <a:lnTo>
                    <a:pt x="121043" y="279628"/>
                  </a:lnTo>
                  <a:lnTo>
                    <a:pt x="98450" y="279628"/>
                  </a:lnTo>
                  <a:lnTo>
                    <a:pt x="98450" y="274345"/>
                  </a:lnTo>
                  <a:lnTo>
                    <a:pt x="98475" y="258483"/>
                  </a:lnTo>
                  <a:lnTo>
                    <a:pt x="98640" y="243090"/>
                  </a:lnTo>
                  <a:lnTo>
                    <a:pt x="98958" y="224802"/>
                  </a:lnTo>
                  <a:lnTo>
                    <a:pt x="99021" y="206502"/>
                  </a:lnTo>
                  <a:lnTo>
                    <a:pt x="98450" y="188455"/>
                  </a:lnTo>
                  <a:lnTo>
                    <a:pt x="97116" y="184492"/>
                  </a:lnTo>
                  <a:lnTo>
                    <a:pt x="91808" y="177888"/>
                  </a:lnTo>
                  <a:lnTo>
                    <a:pt x="83832" y="177888"/>
                  </a:lnTo>
                  <a:lnTo>
                    <a:pt x="78511" y="183172"/>
                  </a:lnTo>
                  <a:lnTo>
                    <a:pt x="75857" y="187134"/>
                  </a:lnTo>
                  <a:lnTo>
                    <a:pt x="74536" y="189776"/>
                  </a:lnTo>
                  <a:lnTo>
                    <a:pt x="75857" y="193738"/>
                  </a:lnTo>
                  <a:lnTo>
                    <a:pt x="75857" y="265099"/>
                  </a:lnTo>
                  <a:lnTo>
                    <a:pt x="74536" y="269062"/>
                  </a:lnTo>
                  <a:lnTo>
                    <a:pt x="71869" y="273024"/>
                  </a:lnTo>
                  <a:lnTo>
                    <a:pt x="66560" y="278307"/>
                  </a:lnTo>
                  <a:lnTo>
                    <a:pt x="63906" y="278307"/>
                  </a:lnTo>
                  <a:lnTo>
                    <a:pt x="59918" y="276987"/>
                  </a:lnTo>
                  <a:lnTo>
                    <a:pt x="53276" y="271703"/>
                  </a:lnTo>
                  <a:lnTo>
                    <a:pt x="53276" y="160705"/>
                  </a:lnTo>
                  <a:lnTo>
                    <a:pt x="121043" y="160705"/>
                  </a:lnTo>
                  <a:lnTo>
                    <a:pt x="121043" y="126746"/>
                  </a:lnTo>
                  <a:lnTo>
                    <a:pt x="120510" y="137896"/>
                  </a:lnTo>
                  <a:lnTo>
                    <a:pt x="119710" y="148818"/>
                  </a:lnTo>
                  <a:lnTo>
                    <a:pt x="53276" y="148818"/>
                  </a:lnTo>
                  <a:lnTo>
                    <a:pt x="53441" y="141351"/>
                  </a:lnTo>
                  <a:lnTo>
                    <a:pt x="53530" y="137896"/>
                  </a:lnTo>
                  <a:lnTo>
                    <a:pt x="53759" y="131432"/>
                  </a:lnTo>
                  <a:lnTo>
                    <a:pt x="53670" y="119443"/>
                  </a:lnTo>
                  <a:lnTo>
                    <a:pt x="53276" y="113144"/>
                  </a:lnTo>
                  <a:lnTo>
                    <a:pt x="53009" y="111823"/>
                  </a:lnTo>
                  <a:lnTo>
                    <a:pt x="51943" y="106527"/>
                  </a:lnTo>
                  <a:lnTo>
                    <a:pt x="50609" y="97282"/>
                  </a:lnTo>
                  <a:lnTo>
                    <a:pt x="46621" y="94640"/>
                  </a:lnTo>
                  <a:lnTo>
                    <a:pt x="41059" y="94957"/>
                  </a:lnTo>
                  <a:lnTo>
                    <a:pt x="34010" y="100101"/>
                  </a:lnTo>
                  <a:lnTo>
                    <a:pt x="27940" y="107467"/>
                  </a:lnTo>
                  <a:lnTo>
                    <a:pt x="25361" y="114465"/>
                  </a:lnTo>
                  <a:lnTo>
                    <a:pt x="25590" y="123710"/>
                  </a:lnTo>
                  <a:lnTo>
                    <a:pt x="25844" y="130314"/>
                  </a:lnTo>
                  <a:lnTo>
                    <a:pt x="25895" y="139903"/>
                  </a:lnTo>
                  <a:lnTo>
                    <a:pt x="25361" y="147497"/>
                  </a:lnTo>
                  <a:lnTo>
                    <a:pt x="25361" y="151460"/>
                  </a:lnTo>
                  <a:lnTo>
                    <a:pt x="21374" y="155422"/>
                  </a:lnTo>
                  <a:lnTo>
                    <a:pt x="18719" y="159385"/>
                  </a:lnTo>
                  <a:lnTo>
                    <a:pt x="16065" y="156743"/>
                  </a:lnTo>
                  <a:lnTo>
                    <a:pt x="10744" y="152781"/>
                  </a:lnTo>
                  <a:lnTo>
                    <a:pt x="10655" y="147497"/>
                  </a:lnTo>
                  <a:lnTo>
                    <a:pt x="10007" y="137896"/>
                  </a:lnTo>
                  <a:lnTo>
                    <a:pt x="9855" y="131432"/>
                  </a:lnTo>
                  <a:lnTo>
                    <a:pt x="9956" y="118427"/>
                  </a:lnTo>
                  <a:lnTo>
                    <a:pt x="10045" y="115557"/>
                  </a:lnTo>
                  <a:lnTo>
                    <a:pt x="10655" y="106527"/>
                  </a:lnTo>
                  <a:lnTo>
                    <a:pt x="10744" y="99923"/>
                  </a:lnTo>
                  <a:lnTo>
                    <a:pt x="13411" y="94640"/>
                  </a:lnTo>
                  <a:lnTo>
                    <a:pt x="17399" y="91998"/>
                  </a:lnTo>
                  <a:lnTo>
                    <a:pt x="30670" y="83019"/>
                  </a:lnTo>
                  <a:lnTo>
                    <a:pt x="44805" y="76644"/>
                  </a:lnTo>
                  <a:lnTo>
                    <a:pt x="60198" y="73977"/>
                  </a:lnTo>
                  <a:lnTo>
                    <a:pt x="77190" y="76136"/>
                  </a:lnTo>
                  <a:lnTo>
                    <a:pt x="78511" y="80111"/>
                  </a:lnTo>
                  <a:lnTo>
                    <a:pt x="79844" y="85394"/>
                  </a:lnTo>
                  <a:lnTo>
                    <a:pt x="81178" y="89357"/>
                  </a:lnTo>
                  <a:lnTo>
                    <a:pt x="85166" y="89357"/>
                  </a:lnTo>
                  <a:lnTo>
                    <a:pt x="86487" y="84074"/>
                  </a:lnTo>
                  <a:lnTo>
                    <a:pt x="87820" y="80111"/>
                  </a:lnTo>
                  <a:lnTo>
                    <a:pt x="89141" y="74815"/>
                  </a:lnTo>
                  <a:lnTo>
                    <a:pt x="94234" y="73977"/>
                  </a:lnTo>
                  <a:lnTo>
                    <a:pt x="101422" y="72783"/>
                  </a:lnTo>
                  <a:lnTo>
                    <a:pt x="112572" y="74333"/>
                  </a:lnTo>
                  <a:lnTo>
                    <a:pt x="122974" y="79095"/>
                  </a:lnTo>
                  <a:lnTo>
                    <a:pt x="132994" y="86715"/>
                  </a:lnTo>
                  <a:lnTo>
                    <a:pt x="142887" y="95034"/>
                  </a:lnTo>
                  <a:lnTo>
                    <a:pt x="153263" y="102743"/>
                  </a:lnTo>
                  <a:lnTo>
                    <a:pt x="165138" y="107708"/>
                  </a:lnTo>
                  <a:lnTo>
                    <a:pt x="179501" y="107848"/>
                  </a:lnTo>
                  <a:lnTo>
                    <a:pt x="183489" y="107848"/>
                  </a:lnTo>
                  <a:lnTo>
                    <a:pt x="188810" y="113144"/>
                  </a:lnTo>
                  <a:lnTo>
                    <a:pt x="192798" y="115785"/>
                  </a:lnTo>
                  <a:lnTo>
                    <a:pt x="192798" y="97929"/>
                  </a:lnTo>
                  <a:lnTo>
                    <a:pt x="184823" y="97282"/>
                  </a:lnTo>
                  <a:lnTo>
                    <a:pt x="171996" y="97205"/>
                  </a:lnTo>
                  <a:lnTo>
                    <a:pt x="160909" y="93649"/>
                  </a:lnTo>
                  <a:lnTo>
                    <a:pt x="150812" y="87630"/>
                  </a:lnTo>
                  <a:lnTo>
                    <a:pt x="134531" y="75158"/>
                  </a:lnTo>
                  <a:lnTo>
                    <a:pt x="131089" y="72783"/>
                  </a:lnTo>
                  <a:lnTo>
                    <a:pt x="127355" y="70205"/>
                  </a:lnTo>
                  <a:lnTo>
                    <a:pt x="119672" y="65239"/>
                  </a:lnTo>
                  <a:lnTo>
                    <a:pt x="118084" y="64249"/>
                  </a:lnTo>
                  <a:lnTo>
                    <a:pt x="111734" y="60286"/>
                  </a:lnTo>
                  <a:lnTo>
                    <a:pt x="116687" y="43510"/>
                  </a:lnTo>
                  <a:lnTo>
                    <a:pt x="117386" y="30060"/>
                  </a:lnTo>
                  <a:lnTo>
                    <a:pt x="113614" y="18859"/>
                  </a:lnTo>
                  <a:lnTo>
                    <a:pt x="109080" y="13487"/>
                  </a:lnTo>
                  <a:lnTo>
                    <a:pt x="109080" y="36499"/>
                  </a:lnTo>
                  <a:lnTo>
                    <a:pt x="107022" y="46977"/>
                  </a:lnTo>
                  <a:lnTo>
                    <a:pt x="101612" y="55829"/>
                  </a:lnTo>
                  <a:lnTo>
                    <a:pt x="93954" y="61963"/>
                  </a:lnTo>
                  <a:lnTo>
                    <a:pt x="85166" y="64249"/>
                  </a:lnTo>
                  <a:lnTo>
                    <a:pt x="74853" y="62166"/>
                  </a:lnTo>
                  <a:lnTo>
                    <a:pt x="66395" y="56489"/>
                  </a:lnTo>
                  <a:lnTo>
                    <a:pt x="60680" y="48094"/>
                  </a:lnTo>
                  <a:lnTo>
                    <a:pt x="58585" y="37820"/>
                  </a:lnTo>
                  <a:lnTo>
                    <a:pt x="59893" y="27355"/>
                  </a:lnTo>
                  <a:lnTo>
                    <a:pt x="65062" y="18503"/>
                  </a:lnTo>
                  <a:lnTo>
                    <a:pt x="72974" y="12369"/>
                  </a:lnTo>
                  <a:lnTo>
                    <a:pt x="82499" y="10071"/>
                  </a:lnTo>
                  <a:lnTo>
                    <a:pt x="92824" y="12166"/>
                  </a:lnTo>
                  <a:lnTo>
                    <a:pt x="101269" y="17843"/>
                  </a:lnTo>
                  <a:lnTo>
                    <a:pt x="106984" y="26250"/>
                  </a:lnTo>
                  <a:lnTo>
                    <a:pt x="109080" y="36499"/>
                  </a:lnTo>
                  <a:lnTo>
                    <a:pt x="109080" y="13487"/>
                  </a:lnTo>
                  <a:lnTo>
                    <a:pt x="106210" y="10071"/>
                  </a:lnTo>
                  <a:lnTo>
                    <a:pt x="105092" y="8750"/>
                  </a:lnTo>
                  <a:lnTo>
                    <a:pt x="95504" y="2590"/>
                  </a:lnTo>
                  <a:lnTo>
                    <a:pt x="85166" y="0"/>
                  </a:lnTo>
                  <a:lnTo>
                    <a:pt x="74828" y="1143"/>
                  </a:lnTo>
                  <a:lnTo>
                    <a:pt x="65227" y="6108"/>
                  </a:lnTo>
                  <a:lnTo>
                    <a:pt x="59918" y="11391"/>
                  </a:lnTo>
                  <a:lnTo>
                    <a:pt x="53276" y="16675"/>
                  </a:lnTo>
                  <a:lnTo>
                    <a:pt x="51943" y="23291"/>
                  </a:lnTo>
                  <a:lnTo>
                    <a:pt x="51562" y="30060"/>
                  </a:lnTo>
                  <a:lnTo>
                    <a:pt x="51460" y="43510"/>
                  </a:lnTo>
                  <a:lnTo>
                    <a:pt x="51765" y="52463"/>
                  </a:lnTo>
                  <a:lnTo>
                    <a:pt x="51943" y="61607"/>
                  </a:lnTo>
                  <a:lnTo>
                    <a:pt x="9423" y="85394"/>
                  </a:lnTo>
                  <a:lnTo>
                    <a:pt x="1358" y="99923"/>
                  </a:lnTo>
                  <a:lnTo>
                    <a:pt x="520" y="112687"/>
                  </a:lnTo>
                  <a:lnTo>
                    <a:pt x="88" y="123545"/>
                  </a:lnTo>
                  <a:lnTo>
                    <a:pt x="0" y="130314"/>
                  </a:lnTo>
                  <a:lnTo>
                    <a:pt x="139" y="141351"/>
                  </a:lnTo>
                  <a:lnTo>
                    <a:pt x="1447" y="155422"/>
                  </a:lnTo>
                  <a:lnTo>
                    <a:pt x="1447" y="160705"/>
                  </a:lnTo>
                  <a:lnTo>
                    <a:pt x="12077" y="168630"/>
                  </a:lnTo>
                  <a:lnTo>
                    <a:pt x="18719" y="168630"/>
                  </a:lnTo>
                  <a:lnTo>
                    <a:pt x="25704" y="167995"/>
                  </a:lnTo>
                  <a:lnTo>
                    <a:pt x="30683" y="164503"/>
                  </a:lnTo>
                  <a:lnTo>
                    <a:pt x="33362" y="159385"/>
                  </a:lnTo>
                  <a:lnTo>
                    <a:pt x="33680" y="158788"/>
                  </a:lnTo>
                  <a:lnTo>
                    <a:pt x="34671" y="151460"/>
                  </a:lnTo>
                  <a:lnTo>
                    <a:pt x="34671" y="118427"/>
                  </a:lnTo>
                  <a:lnTo>
                    <a:pt x="37325" y="114465"/>
                  </a:lnTo>
                  <a:lnTo>
                    <a:pt x="38658" y="111823"/>
                  </a:lnTo>
                  <a:lnTo>
                    <a:pt x="41313" y="111823"/>
                  </a:lnTo>
                  <a:lnTo>
                    <a:pt x="42633" y="113144"/>
                  </a:lnTo>
                  <a:lnTo>
                    <a:pt x="43967" y="113144"/>
                  </a:lnTo>
                  <a:lnTo>
                    <a:pt x="43967" y="130987"/>
                  </a:lnTo>
                  <a:lnTo>
                    <a:pt x="44094" y="189776"/>
                  </a:lnTo>
                  <a:lnTo>
                    <a:pt x="44538" y="233260"/>
                  </a:lnTo>
                  <a:lnTo>
                    <a:pt x="46659" y="274015"/>
                  </a:lnTo>
                  <a:lnTo>
                    <a:pt x="65227" y="291515"/>
                  </a:lnTo>
                  <a:lnTo>
                    <a:pt x="74536" y="284911"/>
                  </a:lnTo>
                  <a:lnTo>
                    <a:pt x="81178" y="280949"/>
                  </a:lnTo>
                  <a:lnTo>
                    <a:pt x="83832" y="279628"/>
                  </a:lnTo>
                  <a:lnTo>
                    <a:pt x="84505" y="278307"/>
                  </a:lnTo>
                  <a:lnTo>
                    <a:pt x="86487" y="274345"/>
                  </a:lnTo>
                  <a:lnTo>
                    <a:pt x="86487" y="279628"/>
                  </a:lnTo>
                  <a:lnTo>
                    <a:pt x="93675" y="282168"/>
                  </a:lnTo>
                  <a:lnTo>
                    <a:pt x="101117" y="285076"/>
                  </a:lnTo>
                  <a:lnTo>
                    <a:pt x="108546" y="287248"/>
                  </a:lnTo>
                  <a:lnTo>
                    <a:pt x="130340" y="160705"/>
                  </a:lnTo>
                  <a:lnTo>
                    <a:pt x="130340" y="148818"/>
                  </a:lnTo>
                  <a:lnTo>
                    <a:pt x="130340" y="123710"/>
                  </a:lnTo>
                  <a:lnTo>
                    <a:pt x="131673" y="122389"/>
                  </a:lnTo>
                  <a:lnTo>
                    <a:pt x="132994" y="122389"/>
                  </a:lnTo>
                  <a:lnTo>
                    <a:pt x="132994" y="118427"/>
                  </a:lnTo>
                  <a:lnTo>
                    <a:pt x="144830" y="127723"/>
                  </a:lnTo>
                  <a:lnTo>
                    <a:pt x="157911" y="131305"/>
                  </a:lnTo>
                  <a:lnTo>
                    <a:pt x="171500" y="131432"/>
                  </a:lnTo>
                  <a:lnTo>
                    <a:pt x="184823" y="130314"/>
                  </a:lnTo>
                  <a:lnTo>
                    <a:pt x="191465" y="130314"/>
                  </a:lnTo>
                  <a:lnTo>
                    <a:pt x="197383" y="124434"/>
                  </a:lnTo>
                  <a:lnTo>
                    <a:pt x="200761" y="121069"/>
                  </a:lnTo>
                  <a:lnTo>
                    <a:pt x="202095" y="114465"/>
                  </a:lnTo>
                  <a:lnTo>
                    <a:pt x="202196" y="107137"/>
                  </a:lnTo>
                  <a:close/>
                </a:path>
                <a:path w="243839" h="292100">
                  <a:moveTo>
                    <a:pt x="220903" y="204139"/>
                  </a:moveTo>
                  <a:lnTo>
                    <a:pt x="213791" y="213639"/>
                  </a:lnTo>
                  <a:lnTo>
                    <a:pt x="212153" y="223875"/>
                  </a:lnTo>
                  <a:lnTo>
                    <a:pt x="212699" y="234632"/>
                  </a:lnTo>
                  <a:lnTo>
                    <a:pt x="212153" y="245618"/>
                  </a:lnTo>
                  <a:lnTo>
                    <a:pt x="210693" y="249631"/>
                  </a:lnTo>
                  <a:lnTo>
                    <a:pt x="213614" y="254990"/>
                  </a:lnTo>
                  <a:lnTo>
                    <a:pt x="215074" y="259003"/>
                  </a:lnTo>
                  <a:lnTo>
                    <a:pt x="216535" y="259003"/>
                  </a:lnTo>
                  <a:lnTo>
                    <a:pt x="219443" y="257670"/>
                  </a:lnTo>
                  <a:lnTo>
                    <a:pt x="220903" y="257670"/>
                  </a:lnTo>
                  <a:lnTo>
                    <a:pt x="220903" y="204139"/>
                  </a:lnTo>
                  <a:close/>
                </a:path>
                <a:path w="243839" h="292100">
                  <a:moveTo>
                    <a:pt x="243560" y="196862"/>
                  </a:moveTo>
                  <a:lnTo>
                    <a:pt x="243357" y="190271"/>
                  </a:lnTo>
                  <a:lnTo>
                    <a:pt x="243293" y="187871"/>
                  </a:lnTo>
                  <a:lnTo>
                    <a:pt x="240398" y="182346"/>
                  </a:lnTo>
                  <a:lnTo>
                    <a:pt x="234746" y="179781"/>
                  </a:lnTo>
                  <a:lnTo>
                    <a:pt x="232892" y="179768"/>
                  </a:lnTo>
                  <a:lnTo>
                    <a:pt x="232892" y="190271"/>
                  </a:lnTo>
                  <a:lnTo>
                    <a:pt x="232892" y="276085"/>
                  </a:lnTo>
                  <a:lnTo>
                    <a:pt x="160896" y="276085"/>
                  </a:lnTo>
                  <a:lnTo>
                    <a:pt x="159689" y="254508"/>
                  </a:lnTo>
                  <a:lnTo>
                    <a:pt x="156768" y="211848"/>
                  </a:lnTo>
                  <a:lnTo>
                    <a:pt x="155562" y="190271"/>
                  </a:lnTo>
                  <a:lnTo>
                    <a:pt x="232892" y="190271"/>
                  </a:lnTo>
                  <a:lnTo>
                    <a:pt x="232892" y="179768"/>
                  </a:lnTo>
                  <a:lnTo>
                    <a:pt x="226225" y="179705"/>
                  </a:lnTo>
                  <a:lnTo>
                    <a:pt x="216890" y="181025"/>
                  </a:lnTo>
                  <a:lnTo>
                    <a:pt x="207568" y="179705"/>
                  </a:lnTo>
                  <a:lnTo>
                    <a:pt x="202234" y="179705"/>
                  </a:lnTo>
                  <a:lnTo>
                    <a:pt x="201193" y="169481"/>
                  </a:lnTo>
                  <a:lnTo>
                    <a:pt x="199898" y="160388"/>
                  </a:lnTo>
                  <a:lnTo>
                    <a:pt x="198107" y="152031"/>
                  </a:lnTo>
                  <a:lnTo>
                    <a:pt x="195567" y="144056"/>
                  </a:lnTo>
                  <a:lnTo>
                    <a:pt x="195567" y="142735"/>
                  </a:lnTo>
                  <a:lnTo>
                    <a:pt x="176898" y="142735"/>
                  </a:lnTo>
                  <a:lnTo>
                    <a:pt x="176898" y="145376"/>
                  </a:lnTo>
                  <a:lnTo>
                    <a:pt x="175336" y="153339"/>
                  </a:lnTo>
                  <a:lnTo>
                    <a:pt x="174396" y="161544"/>
                  </a:lnTo>
                  <a:lnTo>
                    <a:pt x="173710" y="170256"/>
                  </a:lnTo>
                  <a:lnTo>
                    <a:pt x="172897" y="179705"/>
                  </a:lnTo>
                  <a:lnTo>
                    <a:pt x="164896" y="179705"/>
                  </a:lnTo>
                  <a:lnTo>
                    <a:pt x="158229" y="181025"/>
                  </a:lnTo>
                  <a:lnTo>
                    <a:pt x="148894" y="181025"/>
                  </a:lnTo>
                  <a:lnTo>
                    <a:pt x="143573" y="184988"/>
                  </a:lnTo>
                  <a:lnTo>
                    <a:pt x="144907" y="194233"/>
                  </a:lnTo>
                  <a:lnTo>
                    <a:pt x="146011" y="216674"/>
                  </a:lnTo>
                  <a:lnTo>
                    <a:pt x="147104" y="236474"/>
                  </a:lnTo>
                  <a:lnTo>
                    <a:pt x="148463" y="256603"/>
                  </a:lnTo>
                  <a:lnTo>
                    <a:pt x="150114" y="276085"/>
                  </a:lnTo>
                  <a:lnTo>
                    <a:pt x="150228" y="281368"/>
                  </a:lnTo>
                  <a:lnTo>
                    <a:pt x="156895" y="287972"/>
                  </a:lnTo>
                  <a:lnTo>
                    <a:pt x="235559" y="287972"/>
                  </a:lnTo>
                  <a:lnTo>
                    <a:pt x="239560" y="285330"/>
                  </a:lnTo>
                  <a:lnTo>
                    <a:pt x="239560" y="276085"/>
                  </a:lnTo>
                  <a:lnTo>
                    <a:pt x="240436" y="254508"/>
                  </a:lnTo>
                  <a:lnTo>
                    <a:pt x="241096" y="235813"/>
                  </a:lnTo>
                  <a:lnTo>
                    <a:pt x="241998" y="216674"/>
                  </a:lnTo>
                  <a:lnTo>
                    <a:pt x="243560" y="196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505455" y="3305555"/>
            <a:ext cx="1463040" cy="489584"/>
            <a:chOff x="2505455" y="3305555"/>
            <a:chExt cx="1463040" cy="489584"/>
          </a:xfrm>
        </p:grpSpPr>
        <p:sp>
          <p:nvSpPr>
            <p:cNvPr id="22" name="object 22"/>
            <p:cNvSpPr/>
            <p:nvPr/>
          </p:nvSpPr>
          <p:spPr>
            <a:xfrm>
              <a:off x="2505455" y="3305555"/>
              <a:ext cx="1463040" cy="489584"/>
            </a:xfrm>
            <a:custGeom>
              <a:avLst/>
              <a:gdLst/>
              <a:ahLst/>
              <a:cxnLst/>
              <a:rect l="l" t="t" r="r" b="b"/>
              <a:pathLst>
                <a:path w="1463039" h="489585">
                  <a:moveTo>
                    <a:pt x="1463039" y="0"/>
                  </a:moveTo>
                  <a:lnTo>
                    <a:pt x="0" y="0"/>
                  </a:lnTo>
                  <a:lnTo>
                    <a:pt x="18215" y="50687"/>
                  </a:lnTo>
                  <a:lnTo>
                    <a:pt x="36676" y="100078"/>
                  </a:lnTo>
                  <a:lnTo>
                    <a:pt x="55364" y="148190"/>
                  </a:lnTo>
                  <a:lnTo>
                    <a:pt x="74262" y="195042"/>
                  </a:lnTo>
                  <a:lnTo>
                    <a:pt x="93351" y="240650"/>
                  </a:lnTo>
                  <a:lnTo>
                    <a:pt x="112613" y="285034"/>
                  </a:lnTo>
                  <a:lnTo>
                    <a:pt x="132031" y="328211"/>
                  </a:lnTo>
                  <a:lnTo>
                    <a:pt x="151586" y="370198"/>
                  </a:lnTo>
                  <a:lnTo>
                    <a:pt x="171260" y="411014"/>
                  </a:lnTo>
                  <a:lnTo>
                    <a:pt x="191036" y="450677"/>
                  </a:lnTo>
                  <a:lnTo>
                    <a:pt x="210896" y="489204"/>
                  </a:lnTo>
                  <a:lnTo>
                    <a:pt x="1256118" y="489204"/>
                  </a:lnTo>
                  <a:lnTo>
                    <a:pt x="1280034" y="441285"/>
                  </a:lnTo>
                  <a:lnTo>
                    <a:pt x="1303233" y="393016"/>
                  </a:lnTo>
                  <a:lnTo>
                    <a:pt x="1325716" y="344445"/>
                  </a:lnTo>
                  <a:lnTo>
                    <a:pt x="1347482" y="295620"/>
                  </a:lnTo>
                  <a:lnTo>
                    <a:pt x="1368532" y="246587"/>
                  </a:lnTo>
                  <a:lnTo>
                    <a:pt x="1388866" y="197397"/>
                  </a:lnTo>
                  <a:lnTo>
                    <a:pt x="1408484" y="148094"/>
                  </a:lnTo>
                  <a:lnTo>
                    <a:pt x="1427386" y="98729"/>
                  </a:lnTo>
                  <a:lnTo>
                    <a:pt x="1445571" y="49348"/>
                  </a:lnTo>
                  <a:lnTo>
                    <a:pt x="1463039" y="0"/>
                  </a:lnTo>
                  <a:close/>
                </a:path>
              </a:pathLst>
            </a:custGeom>
            <a:solidFill>
              <a:srgbClr val="4D48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92285" y="3351288"/>
              <a:ext cx="329565" cy="315595"/>
            </a:xfrm>
            <a:custGeom>
              <a:avLst/>
              <a:gdLst/>
              <a:ahLst/>
              <a:cxnLst/>
              <a:rect l="l" t="t" r="r" b="b"/>
              <a:pathLst>
                <a:path w="329564" h="315595">
                  <a:moveTo>
                    <a:pt x="134023" y="95999"/>
                  </a:moveTo>
                  <a:lnTo>
                    <a:pt x="39535" y="95999"/>
                  </a:lnTo>
                  <a:lnTo>
                    <a:pt x="57480" y="102857"/>
                  </a:lnTo>
                  <a:lnTo>
                    <a:pt x="88277" y="105143"/>
                  </a:lnTo>
                  <a:lnTo>
                    <a:pt x="118313" y="102857"/>
                  </a:lnTo>
                  <a:lnTo>
                    <a:pt x="134023" y="95999"/>
                  </a:lnTo>
                  <a:close/>
                </a:path>
                <a:path w="329564" h="315595">
                  <a:moveTo>
                    <a:pt x="135547" y="239268"/>
                  </a:moveTo>
                  <a:lnTo>
                    <a:pt x="39535" y="239268"/>
                  </a:lnTo>
                  <a:lnTo>
                    <a:pt x="57124" y="244805"/>
                  </a:lnTo>
                  <a:lnTo>
                    <a:pt x="87541" y="246875"/>
                  </a:lnTo>
                  <a:lnTo>
                    <a:pt x="117944" y="245135"/>
                  </a:lnTo>
                  <a:lnTo>
                    <a:pt x="135547" y="239268"/>
                  </a:lnTo>
                  <a:close/>
                </a:path>
                <a:path w="329564" h="315595">
                  <a:moveTo>
                    <a:pt x="173609" y="121399"/>
                  </a:moveTo>
                  <a:lnTo>
                    <a:pt x="173050" y="71374"/>
                  </a:lnTo>
                  <a:lnTo>
                    <a:pt x="166408" y="40601"/>
                  </a:lnTo>
                  <a:lnTo>
                    <a:pt x="166408" y="269303"/>
                  </a:lnTo>
                  <a:lnTo>
                    <a:pt x="163753" y="273291"/>
                  </a:lnTo>
                  <a:lnTo>
                    <a:pt x="160274" y="273291"/>
                  </a:lnTo>
                  <a:lnTo>
                    <a:pt x="160274" y="292061"/>
                  </a:lnTo>
                  <a:lnTo>
                    <a:pt x="157784" y="298538"/>
                  </a:lnTo>
                  <a:lnTo>
                    <a:pt x="152311" y="302018"/>
                  </a:lnTo>
                  <a:lnTo>
                    <a:pt x="143840" y="302514"/>
                  </a:lnTo>
                  <a:lnTo>
                    <a:pt x="32346" y="302514"/>
                  </a:lnTo>
                  <a:lnTo>
                    <a:pt x="23863" y="301459"/>
                  </a:lnTo>
                  <a:lnTo>
                    <a:pt x="18249" y="298043"/>
                  </a:lnTo>
                  <a:lnTo>
                    <a:pt x="15367" y="291871"/>
                  </a:lnTo>
                  <a:lnTo>
                    <a:pt x="15087" y="282587"/>
                  </a:lnTo>
                  <a:lnTo>
                    <a:pt x="159778" y="282587"/>
                  </a:lnTo>
                  <a:lnTo>
                    <a:pt x="160274" y="292061"/>
                  </a:lnTo>
                  <a:lnTo>
                    <a:pt x="160274" y="273291"/>
                  </a:lnTo>
                  <a:lnTo>
                    <a:pt x="13766" y="273291"/>
                  </a:lnTo>
                  <a:lnTo>
                    <a:pt x="11112" y="269303"/>
                  </a:lnTo>
                  <a:lnTo>
                    <a:pt x="11112" y="79336"/>
                  </a:lnTo>
                  <a:lnTo>
                    <a:pt x="16421" y="71374"/>
                  </a:lnTo>
                  <a:lnTo>
                    <a:pt x="163753" y="71374"/>
                  </a:lnTo>
                  <a:lnTo>
                    <a:pt x="163842" y="121399"/>
                  </a:lnTo>
                  <a:lnTo>
                    <a:pt x="163918" y="140119"/>
                  </a:lnTo>
                  <a:lnTo>
                    <a:pt x="164312" y="173748"/>
                  </a:lnTo>
                  <a:lnTo>
                    <a:pt x="165087" y="206870"/>
                  </a:lnTo>
                  <a:lnTo>
                    <a:pt x="165087" y="260007"/>
                  </a:lnTo>
                  <a:lnTo>
                    <a:pt x="166408" y="269303"/>
                  </a:lnTo>
                  <a:lnTo>
                    <a:pt x="166408" y="40601"/>
                  </a:lnTo>
                  <a:lnTo>
                    <a:pt x="165087" y="36830"/>
                  </a:lnTo>
                  <a:lnTo>
                    <a:pt x="164033" y="34175"/>
                  </a:lnTo>
                  <a:lnTo>
                    <a:pt x="163728" y="33413"/>
                  </a:lnTo>
                  <a:lnTo>
                    <a:pt x="162394" y="30022"/>
                  </a:lnTo>
                  <a:lnTo>
                    <a:pt x="159943" y="25806"/>
                  </a:lnTo>
                  <a:lnTo>
                    <a:pt x="159943" y="54279"/>
                  </a:lnTo>
                  <a:lnTo>
                    <a:pt x="159778" y="62077"/>
                  </a:lnTo>
                  <a:lnTo>
                    <a:pt x="52070" y="61518"/>
                  </a:lnTo>
                  <a:lnTo>
                    <a:pt x="16421" y="60744"/>
                  </a:lnTo>
                  <a:lnTo>
                    <a:pt x="14757" y="50914"/>
                  </a:lnTo>
                  <a:lnTo>
                    <a:pt x="16090" y="44805"/>
                  </a:lnTo>
                  <a:lnTo>
                    <a:pt x="20904" y="41694"/>
                  </a:lnTo>
                  <a:lnTo>
                    <a:pt x="29692" y="40817"/>
                  </a:lnTo>
                  <a:lnTo>
                    <a:pt x="146494" y="40817"/>
                  </a:lnTo>
                  <a:lnTo>
                    <a:pt x="155295" y="42646"/>
                  </a:lnTo>
                  <a:lnTo>
                    <a:pt x="159118" y="47472"/>
                  </a:lnTo>
                  <a:lnTo>
                    <a:pt x="159943" y="54279"/>
                  </a:lnTo>
                  <a:lnTo>
                    <a:pt x="159943" y="25806"/>
                  </a:lnTo>
                  <a:lnTo>
                    <a:pt x="158445" y="23215"/>
                  </a:lnTo>
                  <a:lnTo>
                    <a:pt x="154711" y="17678"/>
                  </a:lnTo>
                  <a:lnTo>
                    <a:pt x="147828" y="7607"/>
                  </a:lnTo>
                  <a:lnTo>
                    <a:pt x="146494" y="7620"/>
                  </a:lnTo>
                  <a:lnTo>
                    <a:pt x="146494" y="24879"/>
                  </a:lnTo>
                  <a:lnTo>
                    <a:pt x="142519" y="27533"/>
                  </a:lnTo>
                  <a:lnTo>
                    <a:pt x="139865" y="32842"/>
                  </a:lnTo>
                  <a:lnTo>
                    <a:pt x="135877" y="32842"/>
                  </a:lnTo>
                  <a:lnTo>
                    <a:pt x="128917" y="33413"/>
                  </a:lnTo>
                  <a:lnTo>
                    <a:pt x="121945" y="33350"/>
                  </a:lnTo>
                  <a:lnTo>
                    <a:pt x="114985" y="33032"/>
                  </a:lnTo>
                  <a:lnTo>
                    <a:pt x="108013" y="32842"/>
                  </a:lnTo>
                  <a:lnTo>
                    <a:pt x="101066" y="33058"/>
                  </a:lnTo>
                  <a:lnTo>
                    <a:pt x="87655" y="33972"/>
                  </a:lnTo>
                  <a:lnTo>
                    <a:pt x="81457" y="34175"/>
                  </a:lnTo>
                  <a:lnTo>
                    <a:pt x="77863" y="32969"/>
                  </a:lnTo>
                  <a:lnTo>
                    <a:pt x="77482" y="32842"/>
                  </a:lnTo>
                  <a:lnTo>
                    <a:pt x="73494" y="28867"/>
                  </a:lnTo>
                  <a:lnTo>
                    <a:pt x="69519" y="26200"/>
                  </a:lnTo>
                  <a:lnTo>
                    <a:pt x="73494" y="23545"/>
                  </a:lnTo>
                  <a:lnTo>
                    <a:pt x="76149" y="18237"/>
                  </a:lnTo>
                  <a:lnTo>
                    <a:pt x="80137" y="18237"/>
                  </a:lnTo>
                  <a:lnTo>
                    <a:pt x="94284" y="17678"/>
                  </a:lnTo>
                  <a:lnTo>
                    <a:pt x="108673" y="17741"/>
                  </a:lnTo>
                  <a:lnTo>
                    <a:pt x="137210" y="18237"/>
                  </a:lnTo>
                  <a:lnTo>
                    <a:pt x="139865" y="18237"/>
                  </a:lnTo>
                  <a:lnTo>
                    <a:pt x="146494" y="24879"/>
                  </a:lnTo>
                  <a:lnTo>
                    <a:pt x="146494" y="7620"/>
                  </a:lnTo>
                  <a:lnTo>
                    <a:pt x="110490" y="7785"/>
                  </a:lnTo>
                  <a:lnTo>
                    <a:pt x="89776" y="8178"/>
                  </a:lnTo>
                  <a:lnTo>
                    <a:pt x="68186" y="8940"/>
                  </a:lnTo>
                  <a:lnTo>
                    <a:pt x="64198" y="8940"/>
                  </a:lnTo>
                  <a:lnTo>
                    <a:pt x="58889" y="14249"/>
                  </a:lnTo>
                  <a:lnTo>
                    <a:pt x="58953" y="27254"/>
                  </a:lnTo>
                  <a:lnTo>
                    <a:pt x="54419" y="31851"/>
                  </a:lnTo>
                  <a:lnTo>
                    <a:pt x="47142" y="32969"/>
                  </a:lnTo>
                  <a:lnTo>
                    <a:pt x="38989" y="32842"/>
                  </a:lnTo>
                  <a:lnTo>
                    <a:pt x="21031" y="33604"/>
                  </a:lnTo>
                  <a:lnTo>
                    <a:pt x="9791" y="38836"/>
                  </a:lnTo>
                  <a:lnTo>
                    <a:pt x="3530" y="50038"/>
                  </a:lnTo>
                  <a:lnTo>
                    <a:pt x="495" y="68719"/>
                  </a:lnTo>
                  <a:lnTo>
                    <a:pt x="393" y="106006"/>
                  </a:lnTo>
                  <a:lnTo>
                    <a:pt x="330" y="121399"/>
                  </a:lnTo>
                  <a:lnTo>
                    <a:pt x="0" y="170345"/>
                  </a:lnTo>
                  <a:lnTo>
                    <a:pt x="25" y="221957"/>
                  </a:lnTo>
                  <a:lnTo>
                    <a:pt x="495" y="258686"/>
                  </a:lnTo>
                  <a:lnTo>
                    <a:pt x="1155" y="268681"/>
                  </a:lnTo>
                  <a:lnTo>
                    <a:pt x="2819" y="278777"/>
                  </a:lnTo>
                  <a:lnTo>
                    <a:pt x="4965" y="289140"/>
                  </a:lnTo>
                  <a:lnTo>
                    <a:pt x="7124" y="299859"/>
                  </a:lnTo>
                  <a:lnTo>
                    <a:pt x="9779" y="309156"/>
                  </a:lnTo>
                  <a:lnTo>
                    <a:pt x="13766" y="311823"/>
                  </a:lnTo>
                  <a:lnTo>
                    <a:pt x="119748" y="312381"/>
                  </a:lnTo>
                  <a:lnTo>
                    <a:pt x="151815" y="311823"/>
                  </a:lnTo>
                  <a:lnTo>
                    <a:pt x="172783" y="279133"/>
                  </a:lnTo>
                  <a:lnTo>
                    <a:pt x="173240" y="221957"/>
                  </a:lnTo>
                  <a:lnTo>
                    <a:pt x="173532" y="173748"/>
                  </a:lnTo>
                  <a:lnTo>
                    <a:pt x="173609" y="121399"/>
                  </a:lnTo>
                  <a:close/>
                </a:path>
                <a:path w="329564" h="315595">
                  <a:moveTo>
                    <a:pt x="298615" y="210299"/>
                  </a:moveTo>
                  <a:lnTo>
                    <a:pt x="282702" y="205727"/>
                  </a:lnTo>
                  <a:lnTo>
                    <a:pt x="258495" y="204203"/>
                  </a:lnTo>
                  <a:lnTo>
                    <a:pt x="234530" y="205727"/>
                  </a:lnTo>
                  <a:lnTo>
                    <a:pt x="219367" y="210299"/>
                  </a:lnTo>
                  <a:lnTo>
                    <a:pt x="235267" y="214871"/>
                  </a:lnTo>
                  <a:lnTo>
                    <a:pt x="259486" y="216395"/>
                  </a:lnTo>
                  <a:lnTo>
                    <a:pt x="283438" y="214871"/>
                  </a:lnTo>
                  <a:lnTo>
                    <a:pt x="298615" y="210299"/>
                  </a:lnTo>
                  <a:close/>
                </a:path>
                <a:path w="329564" h="315595">
                  <a:moveTo>
                    <a:pt x="298615" y="97955"/>
                  </a:moveTo>
                  <a:lnTo>
                    <a:pt x="297421" y="90589"/>
                  </a:lnTo>
                  <a:lnTo>
                    <a:pt x="294106" y="84086"/>
                  </a:lnTo>
                  <a:lnTo>
                    <a:pt x="289039" y="78308"/>
                  </a:lnTo>
                  <a:lnTo>
                    <a:pt x="282613" y="73139"/>
                  </a:lnTo>
                  <a:lnTo>
                    <a:pt x="279946" y="75755"/>
                  </a:lnTo>
                  <a:lnTo>
                    <a:pt x="277279" y="75755"/>
                  </a:lnTo>
                  <a:lnTo>
                    <a:pt x="281279" y="81838"/>
                  </a:lnTo>
                  <a:lnTo>
                    <a:pt x="289280" y="94500"/>
                  </a:lnTo>
                  <a:lnTo>
                    <a:pt x="293281" y="100571"/>
                  </a:lnTo>
                  <a:lnTo>
                    <a:pt x="295948" y="99263"/>
                  </a:lnTo>
                  <a:lnTo>
                    <a:pt x="297281" y="99263"/>
                  </a:lnTo>
                  <a:lnTo>
                    <a:pt x="298615" y="97955"/>
                  </a:lnTo>
                  <a:close/>
                </a:path>
                <a:path w="329564" h="315595">
                  <a:moveTo>
                    <a:pt x="329095" y="116713"/>
                  </a:moveTo>
                  <a:lnTo>
                    <a:pt x="328663" y="112737"/>
                  </a:lnTo>
                  <a:lnTo>
                    <a:pt x="326948" y="97205"/>
                  </a:lnTo>
                  <a:lnTo>
                    <a:pt x="320865" y="80073"/>
                  </a:lnTo>
                  <a:lnTo>
                    <a:pt x="319874" y="78486"/>
                  </a:lnTo>
                  <a:lnTo>
                    <a:pt x="319874" y="293128"/>
                  </a:lnTo>
                  <a:lnTo>
                    <a:pt x="318554" y="297103"/>
                  </a:lnTo>
                  <a:lnTo>
                    <a:pt x="314490" y="302564"/>
                  </a:lnTo>
                  <a:lnTo>
                    <a:pt x="311975" y="306387"/>
                  </a:lnTo>
                  <a:lnTo>
                    <a:pt x="301434" y="298424"/>
                  </a:lnTo>
                  <a:lnTo>
                    <a:pt x="297484" y="294449"/>
                  </a:lnTo>
                  <a:lnTo>
                    <a:pt x="292214" y="283845"/>
                  </a:lnTo>
                  <a:lnTo>
                    <a:pt x="289153" y="295757"/>
                  </a:lnTo>
                  <a:lnTo>
                    <a:pt x="282511" y="302564"/>
                  </a:lnTo>
                  <a:lnTo>
                    <a:pt x="273138" y="305650"/>
                  </a:lnTo>
                  <a:lnTo>
                    <a:pt x="261924" y="306387"/>
                  </a:lnTo>
                  <a:lnTo>
                    <a:pt x="250939" y="305638"/>
                  </a:lnTo>
                  <a:lnTo>
                    <a:pt x="249377" y="305066"/>
                  </a:lnTo>
                  <a:lnTo>
                    <a:pt x="242176" y="302399"/>
                  </a:lnTo>
                  <a:lnTo>
                    <a:pt x="236372" y="295186"/>
                  </a:lnTo>
                  <a:lnTo>
                    <a:pt x="234276" y="282511"/>
                  </a:lnTo>
                  <a:lnTo>
                    <a:pt x="231648" y="283845"/>
                  </a:lnTo>
                  <a:lnTo>
                    <a:pt x="230327" y="283845"/>
                  </a:lnTo>
                  <a:lnTo>
                    <a:pt x="229006" y="285165"/>
                  </a:lnTo>
                  <a:lnTo>
                    <a:pt x="229006" y="294449"/>
                  </a:lnTo>
                  <a:lnTo>
                    <a:pt x="226377" y="297103"/>
                  </a:lnTo>
                  <a:lnTo>
                    <a:pt x="215836" y="305066"/>
                  </a:lnTo>
                  <a:lnTo>
                    <a:pt x="207937" y="305066"/>
                  </a:lnTo>
                  <a:lnTo>
                    <a:pt x="202666" y="297103"/>
                  </a:lnTo>
                  <a:lnTo>
                    <a:pt x="202666" y="291795"/>
                  </a:lnTo>
                  <a:lnTo>
                    <a:pt x="202031" y="283845"/>
                  </a:lnTo>
                  <a:lnTo>
                    <a:pt x="201904" y="281914"/>
                  </a:lnTo>
                  <a:lnTo>
                    <a:pt x="201688" y="273227"/>
                  </a:lnTo>
                  <a:lnTo>
                    <a:pt x="201930" y="263817"/>
                  </a:lnTo>
                  <a:lnTo>
                    <a:pt x="202666" y="254660"/>
                  </a:lnTo>
                  <a:lnTo>
                    <a:pt x="202666" y="250685"/>
                  </a:lnTo>
                  <a:lnTo>
                    <a:pt x="207937" y="244055"/>
                  </a:lnTo>
                  <a:lnTo>
                    <a:pt x="318554" y="244055"/>
                  </a:lnTo>
                  <a:lnTo>
                    <a:pt x="318643" y="263817"/>
                  </a:lnTo>
                  <a:lnTo>
                    <a:pt x="318719" y="270078"/>
                  </a:lnTo>
                  <a:lnTo>
                    <a:pt x="319112" y="281914"/>
                  </a:lnTo>
                  <a:lnTo>
                    <a:pt x="319874" y="293128"/>
                  </a:lnTo>
                  <a:lnTo>
                    <a:pt x="319874" y="78486"/>
                  </a:lnTo>
                  <a:lnTo>
                    <a:pt x="318554" y="76352"/>
                  </a:lnTo>
                  <a:lnTo>
                    <a:pt x="318554" y="112737"/>
                  </a:lnTo>
                  <a:lnTo>
                    <a:pt x="317246" y="112737"/>
                  </a:lnTo>
                  <a:lnTo>
                    <a:pt x="317246" y="122021"/>
                  </a:lnTo>
                  <a:lnTo>
                    <a:pt x="317246" y="233438"/>
                  </a:lnTo>
                  <a:lnTo>
                    <a:pt x="202666" y="233438"/>
                  </a:lnTo>
                  <a:lnTo>
                    <a:pt x="202476" y="207784"/>
                  </a:lnTo>
                  <a:lnTo>
                    <a:pt x="202171" y="182372"/>
                  </a:lnTo>
                  <a:lnTo>
                    <a:pt x="202107" y="156959"/>
                  </a:lnTo>
                  <a:lnTo>
                    <a:pt x="202666" y="131305"/>
                  </a:lnTo>
                  <a:lnTo>
                    <a:pt x="202666" y="128651"/>
                  </a:lnTo>
                  <a:lnTo>
                    <a:pt x="207937" y="122021"/>
                  </a:lnTo>
                  <a:lnTo>
                    <a:pt x="317246" y="122021"/>
                  </a:lnTo>
                  <a:lnTo>
                    <a:pt x="317246" y="112737"/>
                  </a:lnTo>
                  <a:lnTo>
                    <a:pt x="203987" y="112737"/>
                  </a:lnTo>
                  <a:lnTo>
                    <a:pt x="206514" y="90919"/>
                  </a:lnTo>
                  <a:lnTo>
                    <a:pt x="216331" y="71450"/>
                  </a:lnTo>
                  <a:lnTo>
                    <a:pt x="230835" y="57708"/>
                  </a:lnTo>
                  <a:lnTo>
                    <a:pt x="247446" y="53047"/>
                  </a:lnTo>
                  <a:lnTo>
                    <a:pt x="275259" y="52552"/>
                  </a:lnTo>
                  <a:lnTo>
                    <a:pt x="288366" y="55473"/>
                  </a:lnTo>
                  <a:lnTo>
                    <a:pt x="314769" y="86372"/>
                  </a:lnTo>
                  <a:lnTo>
                    <a:pt x="318554" y="112737"/>
                  </a:lnTo>
                  <a:lnTo>
                    <a:pt x="318554" y="76352"/>
                  </a:lnTo>
                  <a:lnTo>
                    <a:pt x="311315" y="64668"/>
                  </a:lnTo>
                  <a:lnTo>
                    <a:pt x="300697" y="52552"/>
                  </a:lnTo>
                  <a:lnTo>
                    <a:pt x="298805" y="50393"/>
                  </a:lnTo>
                  <a:lnTo>
                    <a:pt x="294855" y="46418"/>
                  </a:lnTo>
                  <a:lnTo>
                    <a:pt x="292874" y="42443"/>
                  </a:lnTo>
                  <a:lnTo>
                    <a:pt x="290906" y="38468"/>
                  </a:lnTo>
                  <a:lnTo>
                    <a:pt x="290906" y="33159"/>
                  </a:lnTo>
                  <a:lnTo>
                    <a:pt x="289610" y="13982"/>
                  </a:lnTo>
                  <a:lnTo>
                    <a:pt x="288709" y="11849"/>
                  </a:lnTo>
                  <a:lnTo>
                    <a:pt x="285470" y="4140"/>
                  </a:lnTo>
                  <a:lnTo>
                    <a:pt x="280365" y="2349"/>
                  </a:lnTo>
                  <a:lnTo>
                    <a:pt x="280365" y="11938"/>
                  </a:lnTo>
                  <a:lnTo>
                    <a:pt x="280365" y="42443"/>
                  </a:lnTo>
                  <a:lnTo>
                    <a:pt x="243497" y="42443"/>
                  </a:lnTo>
                  <a:lnTo>
                    <a:pt x="240550" y="24612"/>
                  </a:lnTo>
                  <a:lnTo>
                    <a:pt x="243662" y="15240"/>
                  </a:lnTo>
                  <a:lnTo>
                    <a:pt x="255905" y="11849"/>
                  </a:lnTo>
                  <a:lnTo>
                    <a:pt x="280365" y="11938"/>
                  </a:lnTo>
                  <a:lnTo>
                    <a:pt x="280365" y="2349"/>
                  </a:lnTo>
                  <a:lnTo>
                    <a:pt x="275158" y="508"/>
                  </a:lnTo>
                  <a:lnTo>
                    <a:pt x="255346" y="0"/>
                  </a:lnTo>
                  <a:lnTo>
                    <a:pt x="242404" y="330"/>
                  </a:lnTo>
                  <a:lnTo>
                    <a:pt x="235750" y="2641"/>
                  </a:lnTo>
                  <a:lnTo>
                    <a:pt x="233299" y="8953"/>
                  </a:lnTo>
                  <a:lnTo>
                    <a:pt x="233159" y="13982"/>
                  </a:lnTo>
                  <a:lnTo>
                    <a:pt x="233057" y="24612"/>
                  </a:lnTo>
                  <a:lnTo>
                    <a:pt x="233197" y="29133"/>
                  </a:lnTo>
                  <a:lnTo>
                    <a:pt x="232956" y="36791"/>
                  </a:lnTo>
                  <a:lnTo>
                    <a:pt x="230733" y="43967"/>
                  </a:lnTo>
                  <a:lnTo>
                    <a:pt x="225056" y="50393"/>
                  </a:lnTo>
                  <a:lnTo>
                    <a:pt x="210667" y="64312"/>
                  </a:lnTo>
                  <a:lnTo>
                    <a:pt x="200863" y="80238"/>
                  </a:lnTo>
                  <a:lnTo>
                    <a:pt x="195249" y="98145"/>
                  </a:lnTo>
                  <a:lnTo>
                    <a:pt x="193573" y="116713"/>
                  </a:lnTo>
                  <a:lnTo>
                    <a:pt x="193459" y="293128"/>
                  </a:lnTo>
                  <a:lnTo>
                    <a:pt x="195160" y="304647"/>
                  </a:lnTo>
                  <a:lnTo>
                    <a:pt x="200202" y="311696"/>
                  </a:lnTo>
                  <a:lnTo>
                    <a:pt x="208445" y="314756"/>
                  </a:lnTo>
                  <a:lnTo>
                    <a:pt x="219786" y="314350"/>
                  </a:lnTo>
                  <a:lnTo>
                    <a:pt x="226377" y="313016"/>
                  </a:lnTo>
                  <a:lnTo>
                    <a:pt x="234276" y="314350"/>
                  </a:lnTo>
                  <a:lnTo>
                    <a:pt x="285635" y="314350"/>
                  </a:lnTo>
                  <a:lnTo>
                    <a:pt x="293535" y="313016"/>
                  </a:lnTo>
                  <a:lnTo>
                    <a:pt x="301434" y="314350"/>
                  </a:lnTo>
                  <a:lnTo>
                    <a:pt x="327774" y="244055"/>
                  </a:lnTo>
                  <a:lnTo>
                    <a:pt x="327774" y="233438"/>
                  </a:lnTo>
                  <a:lnTo>
                    <a:pt x="327774" y="200279"/>
                  </a:lnTo>
                  <a:lnTo>
                    <a:pt x="327444" y="158496"/>
                  </a:lnTo>
                  <a:lnTo>
                    <a:pt x="327774" y="137604"/>
                  </a:lnTo>
                  <a:lnTo>
                    <a:pt x="328752" y="122021"/>
                  </a:lnTo>
                  <a:lnTo>
                    <a:pt x="329095" y="1167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325629" y="2622805"/>
            <a:ext cx="1828800" cy="508000"/>
            <a:chOff x="2325629" y="2622805"/>
            <a:chExt cx="1828800" cy="508000"/>
          </a:xfrm>
        </p:grpSpPr>
        <p:sp>
          <p:nvSpPr>
            <p:cNvPr id="25" name="object 25"/>
            <p:cNvSpPr/>
            <p:nvPr/>
          </p:nvSpPr>
          <p:spPr>
            <a:xfrm>
              <a:off x="2325629" y="2622805"/>
              <a:ext cx="1828800" cy="508000"/>
            </a:xfrm>
            <a:custGeom>
              <a:avLst/>
              <a:gdLst/>
              <a:ahLst/>
              <a:cxnLst/>
              <a:rect l="l" t="t" r="r" b="b"/>
              <a:pathLst>
                <a:path w="1828800" h="508000">
                  <a:moveTo>
                    <a:pt x="1828800" y="0"/>
                  </a:moveTo>
                  <a:lnTo>
                    <a:pt x="0" y="0"/>
                  </a:lnTo>
                  <a:lnTo>
                    <a:pt x="10578" y="54920"/>
                  </a:lnTo>
                  <a:lnTo>
                    <a:pt x="21610" y="108894"/>
                  </a:lnTo>
                  <a:lnTo>
                    <a:pt x="33072" y="161927"/>
                  </a:lnTo>
                  <a:lnTo>
                    <a:pt x="44939" y="214028"/>
                  </a:lnTo>
                  <a:lnTo>
                    <a:pt x="57188" y="265204"/>
                  </a:lnTo>
                  <a:lnTo>
                    <a:pt x="69795" y="315464"/>
                  </a:lnTo>
                  <a:lnTo>
                    <a:pt x="82736" y="364815"/>
                  </a:lnTo>
                  <a:lnTo>
                    <a:pt x="95988" y="413264"/>
                  </a:lnTo>
                  <a:lnTo>
                    <a:pt x="109527" y="460821"/>
                  </a:lnTo>
                  <a:lnTo>
                    <a:pt x="123329" y="507491"/>
                  </a:lnTo>
                  <a:lnTo>
                    <a:pt x="1700161" y="507491"/>
                  </a:lnTo>
                  <a:lnTo>
                    <a:pt x="1716079" y="454257"/>
                  </a:lnTo>
                  <a:lnTo>
                    <a:pt x="1731234" y="401404"/>
                  </a:lnTo>
                  <a:lnTo>
                    <a:pt x="1745656" y="348998"/>
                  </a:lnTo>
                  <a:lnTo>
                    <a:pt x="1759379" y="297101"/>
                  </a:lnTo>
                  <a:lnTo>
                    <a:pt x="1772434" y="245778"/>
                  </a:lnTo>
                  <a:lnTo>
                    <a:pt x="1784852" y="195092"/>
                  </a:lnTo>
                  <a:lnTo>
                    <a:pt x="1796666" y="145108"/>
                  </a:lnTo>
                  <a:lnTo>
                    <a:pt x="1807907" y="95888"/>
                  </a:lnTo>
                  <a:lnTo>
                    <a:pt x="1818608" y="47498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9A1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01344" y="2668013"/>
              <a:ext cx="312420" cy="332740"/>
            </a:xfrm>
            <a:custGeom>
              <a:avLst/>
              <a:gdLst/>
              <a:ahLst/>
              <a:cxnLst/>
              <a:rect l="l" t="t" r="r" b="b"/>
              <a:pathLst>
                <a:path w="312420" h="332739">
                  <a:moveTo>
                    <a:pt x="42302" y="321309"/>
                  </a:moveTo>
                  <a:lnTo>
                    <a:pt x="35672" y="321309"/>
                  </a:lnTo>
                  <a:lnTo>
                    <a:pt x="22401" y="323849"/>
                  </a:lnTo>
                  <a:lnTo>
                    <a:pt x="22401" y="330199"/>
                  </a:lnTo>
                  <a:lnTo>
                    <a:pt x="27709" y="331469"/>
                  </a:lnTo>
                  <a:lnTo>
                    <a:pt x="31684" y="332739"/>
                  </a:lnTo>
                  <a:lnTo>
                    <a:pt x="293165" y="332739"/>
                  </a:lnTo>
                  <a:lnTo>
                    <a:pt x="297153" y="330199"/>
                  </a:lnTo>
                  <a:lnTo>
                    <a:pt x="302461" y="328929"/>
                  </a:lnTo>
                  <a:lnTo>
                    <a:pt x="302461" y="327659"/>
                  </a:lnTo>
                  <a:lnTo>
                    <a:pt x="214904" y="327659"/>
                  </a:lnTo>
                  <a:lnTo>
                    <a:pt x="202919" y="326389"/>
                  </a:lnTo>
                  <a:lnTo>
                    <a:pt x="198931" y="326389"/>
                  </a:lnTo>
                  <a:lnTo>
                    <a:pt x="197604" y="325119"/>
                  </a:lnTo>
                  <a:lnTo>
                    <a:pt x="70178" y="325119"/>
                  </a:lnTo>
                  <a:lnTo>
                    <a:pt x="68857" y="323849"/>
                  </a:lnTo>
                  <a:lnTo>
                    <a:pt x="70178" y="322579"/>
                  </a:lnTo>
                  <a:lnTo>
                    <a:pt x="54252" y="322579"/>
                  </a:lnTo>
                  <a:lnTo>
                    <a:pt x="42302" y="321309"/>
                  </a:lnTo>
                  <a:close/>
                </a:path>
                <a:path w="312420" h="332739">
                  <a:moveTo>
                    <a:pt x="263017" y="285749"/>
                  </a:moveTo>
                  <a:lnTo>
                    <a:pt x="244054" y="285749"/>
                  </a:lnTo>
                  <a:lnTo>
                    <a:pt x="249362" y="288289"/>
                  </a:lnTo>
                  <a:lnTo>
                    <a:pt x="249362" y="290829"/>
                  </a:lnTo>
                  <a:lnTo>
                    <a:pt x="250361" y="299719"/>
                  </a:lnTo>
                  <a:lnTo>
                    <a:pt x="251356" y="307339"/>
                  </a:lnTo>
                  <a:lnTo>
                    <a:pt x="252352" y="317499"/>
                  </a:lnTo>
                  <a:lnTo>
                    <a:pt x="253350" y="326389"/>
                  </a:lnTo>
                  <a:lnTo>
                    <a:pt x="239871" y="326389"/>
                  </a:lnTo>
                  <a:lnTo>
                    <a:pt x="227139" y="327659"/>
                  </a:lnTo>
                  <a:lnTo>
                    <a:pt x="302461" y="327659"/>
                  </a:lnTo>
                  <a:lnTo>
                    <a:pt x="302461" y="323849"/>
                  </a:lnTo>
                  <a:lnTo>
                    <a:pt x="294498" y="323849"/>
                  </a:lnTo>
                  <a:lnTo>
                    <a:pt x="286535" y="322579"/>
                  </a:lnTo>
                  <a:lnTo>
                    <a:pt x="270610" y="322579"/>
                  </a:lnTo>
                  <a:lnTo>
                    <a:pt x="266622" y="318769"/>
                  </a:lnTo>
                  <a:lnTo>
                    <a:pt x="265301" y="311149"/>
                  </a:lnTo>
                  <a:lnTo>
                    <a:pt x="263017" y="285749"/>
                  </a:lnTo>
                  <a:close/>
                </a:path>
                <a:path w="312420" h="332739">
                  <a:moveTo>
                    <a:pt x="190661" y="273049"/>
                  </a:moveTo>
                  <a:lnTo>
                    <a:pt x="177696" y="273049"/>
                  </a:lnTo>
                  <a:lnTo>
                    <a:pt x="181671" y="276859"/>
                  </a:lnTo>
                  <a:lnTo>
                    <a:pt x="181737" y="288289"/>
                  </a:lnTo>
                  <a:lnTo>
                    <a:pt x="181900" y="294639"/>
                  </a:lnTo>
                  <a:lnTo>
                    <a:pt x="182503" y="304799"/>
                  </a:lnTo>
                  <a:lnTo>
                    <a:pt x="183354" y="314959"/>
                  </a:lnTo>
                  <a:lnTo>
                    <a:pt x="184326" y="325119"/>
                  </a:lnTo>
                  <a:lnTo>
                    <a:pt x="197604" y="325119"/>
                  </a:lnTo>
                  <a:lnTo>
                    <a:pt x="193622" y="321309"/>
                  </a:lnTo>
                  <a:lnTo>
                    <a:pt x="193622" y="318769"/>
                  </a:lnTo>
                  <a:lnTo>
                    <a:pt x="192088" y="311149"/>
                  </a:lnTo>
                  <a:lnTo>
                    <a:pt x="191300" y="302259"/>
                  </a:lnTo>
                  <a:lnTo>
                    <a:pt x="191009" y="294639"/>
                  </a:lnTo>
                  <a:lnTo>
                    <a:pt x="190968" y="285749"/>
                  </a:lnTo>
                  <a:lnTo>
                    <a:pt x="263017" y="285749"/>
                  </a:lnTo>
                  <a:lnTo>
                    <a:pt x="262104" y="275589"/>
                  </a:lnTo>
                  <a:lnTo>
                    <a:pt x="190968" y="275589"/>
                  </a:lnTo>
                  <a:lnTo>
                    <a:pt x="190661" y="273049"/>
                  </a:lnTo>
                  <a:close/>
                </a:path>
                <a:path w="312420" h="332739">
                  <a:moveTo>
                    <a:pt x="115314" y="19049"/>
                  </a:moveTo>
                  <a:lnTo>
                    <a:pt x="99388" y="19049"/>
                  </a:lnTo>
                  <a:lnTo>
                    <a:pt x="104697" y="26669"/>
                  </a:lnTo>
                  <a:lnTo>
                    <a:pt x="108672" y="31749"/>
                  </a:lnTo>
                  <a:lnTo>
                    <a:pt x="111326" y="35559"/>
                  </a:lnTo>
                  <a:lnTo>
                    <a:pt x="113980" y="41909"/>
                  </a:lnTo>
                  <a:lnTo>
                    <a:pt x="117968" y="45719"/>
                  </a:lnTo>
                  <a:lnTo>
                    <a:pt x="123691" y="54609"/>
                  </a:lnTo>
                  <a:lnTo>
                    <a:pt x="88409" y="81279"/>
                  </a:lnTo>
                  <a:lnTo>
                    <a:pt x="79475" y="83819"/>
                  </a:lnTo>
                  <a:lnTo>
                    <a:pt x="66203" y="88899"/>
                  </a:lnTo>
                  <a:lnTo>
                    <a:pt x="62215" y="92709"/>
                  </a:lnTo>
                  <a:lnTo>
                    <a:pt x="60894" y="95249"/>
                  </a:lnTo>
                  <a:lnTo>
                    <a:pt x="66203" y="102869"/>
                  </a:lnTo>
                  <a:lnTo>
                    <a:pt x="68857" y="114299"/>
                  </a:lnTo>
                  <a:lnTo>
                    <a:pt x="71512" y="119379"/>
                  </a:lnTo>
                  <a:lnTo>
                    <a:pt x="71423" y="125729"/>
                  </a:lnTo>
                  <a:lnTo>
                    <a:pt x="68315" y="170179"/>
                  </a:lnTo>
                  <a:lnTo>
                    <a:pt x="61430" y="261619"/>
                  </a:lnTo>
                  <a:lnTo>
                    <a:pt x="58240" y="307339"/>
                  </a:lnTo>
                  <a:lnTo>
                    <a:pt x="56907" y="317499"/>
                  </a:lnTo>
                  <a:lnTo>
                    <a:pt x="54252" y="322579"/>
                  </a:lnTo>
                  <a:lnTo>
                    <a:pt x="70178" y="322579"/>
                  </a:lnTo>
                  <a:lnTo>
                    <a:pt x="69411" y="293369"/>
                  </a:lnTo>
                  <a:lnTo>
                    <a:pt x="73994" y="279399"/>
                  </a:lnTo>
                  <a:lnTo>
                    <a:pt x="88284" y="273049"/>
                  </a:lnTo>
                  <a:lnTo>
                    <a:pt x="190661" y="273049"/>
                  </a:lnTo>
                  <a:lnTo>
                    <a:pt x="189127" y="260349"/>
                  </a:lnTo>
                  <a:lnTo>
                    <a:pt x="71512" y="260349"/>
                  </a:lnTo>
                  <a:lnTo>
                    <a:pt x="75487" y="214629"/>
                  </a:lnTo>
                  <a:lnTo>
                    <a:pt x="182476" y="214629"/>
                  </a:lnTo>
                  <a:lnTo>
                    <a:pt x="181241" y="205739"/>
                  </a:lnTo>
                  <a:lnTo>
                    <a:pt x="180862" y="201929"/>
                  </a:lnTo>
                  <a:lnTo>
                    <a:pt x="101065" y="201929"/>
                  </a:lnTo>
                  <a:lnTo>
                    <a:pt x="76820" y="200659"/>
                  </a:lnTo>
                  <a:lnTo>
                    <a:pt x="78048" y="177799"/>
                  </a:lnTo>
                  <a:lnTo>
                    <a:pt x="78974" y="161289"/>
                  </a:lnTo>
                  <a:lnTo>
                    <a:pt x="80365" y="140969"/>
                  </a:lnTo>
                  <a:lnTo>
                    <a:pt x="82011" y="123189"/>
                  </a:lnTo>
                  <a:lnTo>
                    <a:pt x="82129" y="120649"/>
                  </a:lnTo>
                  <a:lnTo>
                    <a:pt x="88758" y="116839"/>
                  </a:lnTo>
                  <a:lnTo>
                    <a:pt x="176894" y="116839"/>
                  </a:lnTo>
                  <a:lnTo>
                    <a:pt x="179017" y="106679"/>
                  </a:lnTo>
                  <a:lnTo>
                    <a:pt x="184326" y="99059"/>
                  </a:lnTo>
                  <a:lnTo>
                    <a:pt x="183005" y="96519"/>
                  </a:lnTo>
                  <a:lnTo>
                    <a:pt x="179017" y="91439"/>
                  </a:lnTo>
                  <a:lnTo>
                    <a:pt x="172388" y="88899"/>
                  </a:lnTo>
                  <a:lnTo>
                    <a:pt x="165746" y="87629"/>
                  </a:lnTo>
                  <a:lnTo>
                    <a:pt x="129906" y="87629"/>
                  </a:lnTo>
                  <a:lnTo>
                    <a:pt x="133497" y="69849"/>
                  </a:lnTo>
                  <a:lnTo>
                    <a:pt x="133727" y="59689"/>
                  </a:lnTo>
                  <a:lnTo>
                    <a:pt x="129726" y="49529"/>
                  </a:lnTo>
                  <a:lnTo>
                    <a:pt x="120623" y="36829"/>
                  </a:lnTo>
                  <a:lnTo>
                    <a:pt x="119289" y="33019"/>
                  </a:lnTo>
                  <a:lnTo>
                    <a:pt x="117968" y="30479"/>
                  </a:lnTo>
                  <a:lnTo>
                    <a:pt x="116635" y="26669"/>
                  </a:lnTo>
                  <a:lnTo>
                    <a:pt x="115314" y="21589"/>
                  </a:lnTo>
                  <a:lnTo>
                    <a:pt x="115314" y="19049"/>
                  </a:lnTo>
                  <a:close/>
                </a:path>
                <a:path w="312420" h="332739">
                  <a:moveTo>
                    <a:pt x="258961" y="242569"/>
                  </a:moveTo>
                  <a:lnTo>
                    <a:pt x="246708" y="242569"/>
                  </a:lnTo>
                  <a:lnTo>
                    <a:pt x="246916" y="250189"/>
                  </a:lnTo>
                  <a:lnTo>
                    <a:pt x="247833" y="266699"/>
                  </a:lnTo>
                  <a:lnTo>
                    <a:pt x="248042" y="275589"/>
                  </a:lnTo>
                  <a:lnTo>
                    <a:pt x="262104" y="275589"/>
                  </a:lnTo>
                  <a:lnTo>
                    <a:pt x="258961" y="242569"/>
                  </a:lnTo>
                  <a:close/>
                </a:path>
                <a:path w="312420" h="332739">
                  <a:moveTo>
                    <a:pt x="182476" y="214629"/>
                  </a:moveTo>
                  <a:lnTo>
                    <a:pt x="159754" y="214629"/>
                  </a:lnTo>
                  <a:lnTo>
                    <a:pt x="172219" y="219709"/>
                  </a:lnTo>
                  <a:lnTo>
                    <a:pt x="176470" y="233679"/>
                  </a:lnTo>
                  <a:lnTo>
                    <a:pt x="176363" y="260349"/>
                  </a:lnTo>
                  <a:lnTo>
                    <a:pt x="189127" y="260349"/>
                  </a:lnTo>
                  <a:lnTo>
                    <a:pt x="187978" y="250189"/>
                  </a:lnTo>
                  <a:lnTo>
                    <a:pt x="186980" y="242569"/>
                  </a:lnTo>
                  <a:lnTo>
                    <a:pt x="258961" y="242569"/>
                  </a:lnTo>
                  <a:lnTo>
                    <a:pt x="257631" y="228599"/>
                  </a:lnTo>
                  <a:lnTo>
                    <a:pt x="203725" y="228599"/>
                  </a:lnTo>
                  <a:lnTo>
                    <a:pt x="190968" y="227329"/>
                  </a:lnTo>
                  <a:lnTo>
                    <a:pt x="188314" y="227329"/>
                  </a:lnTo>
                  <a:lnTo>
                    <a:pt x="183005" y="222249"/>
                  </a:lnTo>
                  <a:lnTo>
                    <a:pt x="183005" y="218439"/>
                  </a:lnTo>
                  <a:lnTo>
                    <a:pt x="182476" y="214629"/>
                  </a:lnTo>
                  <a:close/>
                </a:path>
                <a:path w="312420" h="332739">
                  <a:moveTo>
                    <a:pt x="252461" y="162559"/>
                  </a:moveTo>
                  <a:lnTo>
                    <a:pt x="236091" y="162559"/>
                  </a:lnTo>
                  <a:lnTo>
                    <a:pt x="238061" y="179069"/>
                  </a:lnTo>
                  <a:lnTo>
                    <a:pt x="239907" y="195579"/>
                  </a:lnTo>
                  <a:lnTo>
                    <a:pt x="241506" y="210819"/>
                  </a:lnTo>
                  <a:lnTo>
                    <a:pt x="242733" y="227329"/>
                  </a:lnTo>
                  <a:lnTo>
                    <a:pt x="229233" y="227329"/>
                  </a:lnTo>
                  <a:lnTo>
                    <a:pt x="216355" y="228599"/>
                  </a:lnTo>
                  <a:lnTo>
                    <a:pt x="257631" y="228599"/>
                  </a:lnTo>
                  <a:lnTo>
                    <a:pt x="254986" y="200659"/>
                  </a:lnTo>
                  <a:lnTo>
                    <a:pt x="252017" y="167639"/>
                  </a:lnTo>
                  <a:lnTo>
                    <a:pt x="252017" y="163829"/>
                  </a:lnTo>
                  <a:lnTo>
                    <a:pt x="252461" y="162559"/>
                  </a:lnTo>
                  <a:close/>
                </a:path>
                <a:path w="312420" h="332739">
                  <a:moveTo>
                    <a:pt x="176894" y="116839"/>
                  </a:moveTo>
                  <a:lnTo>
                    <a:pt x="155128" y="116839"/>
                  </a:lnTo>
                  <a:lnTo>
                    <a:pt x="161771" y="120649"/>
                  </a:lnTo>
                  <a:lnTo>
                    <a:pt x="161771" y="123189"/>
                  </a:lnTo>
                  <a:lnTo>
                    <a:pt x="164525" y="142239"/>
                  </a:lnTo>
                  <a:lnTo>
                    <a:pt x="166908" y="162559"/>
                  </a:lnTo>
                  <a:lnTo>
                    <a:pt x="169043" y="181609"/>
                  </a:lnTo>
                  <a:lnTo>
                    <a:pt x="171054" y="201929"/>
                  </a:lnTo>
                  <a:lnTo>
                    <a:pt x="180862" y="201929"/>
                  </a:lnTo>
                  <a:lnTo>
                    <a:pt x="179851" y="191769"/>
                  </a:lnTo>
                  <a:lnTo>
                    <a:pt x="178710" y="177799"/>
                  </a:lnTo>
                  <a:lnTo>
                    <a:pt x="177696" y="162559"/>
                  </a:lnTo>
                  <a:lnTo>
                    <a:pt x="252461" y="162559"/>
                  </a:lnTo>
                  <a:lnTo>
                    <a:pt x="254684" y="156209"/>
                  </a:lnTo>
                  <a:lnTo>
                    <a:pt x="258582" y="144779"/>
                  </a:lnTo>
                  <a:lnTo>
                    <a:pt x="258000" y="138429"/>
                  </a:lnTo>
                  <a:lnTo>
                    <a:pt x="256146" y="137159"/>
                  </a:lnTo>
                  <a:lnTo>
                    <a:pt x="193622" y="137159"/>
                  </a:lnTo>
                  <a:lnTo>
                    <a:pt x="185659" y="134619"/>
                  </a:lnTo>
                  <a:lnTo>
                    <a:pt x="176363" y="133349"/>
                  </a:lnTo>
                  <a:lnTo>
                    <a:pt x="175042" y="130809"/>
                  </a:lnTo>
                  <a:lnTo>
                    <a:pt x="173709" y="125729"/>
                  </a:lnTo>
                  <a:lnTo>
                    <a:pt x="176363" y="119379"/>
                  </a:lnTo>
                  <a:lnTo>
                    <a:pt x="176894" y="116839"/>
                  </a:lnTo>
                  <a:close/>
                </a:path>
                <a:path w="312420" h="332739">
                  <a:moveTo>
                    <a:pt x="274585" y="73659"/>
                  </a:moveTo>
                  <a:lnTo>
                    <a:pt x="252017" y="73659"/>
                  </a:lnTo>
                  <a:lnTo>
                    <a:pt x="259195" y="76199"/>
                  </a:lnTo>
                  <a:lnTo>
                    <a:pt x="266622" y="78739"/>
                  </a:lnTo>
                  <a:lnTo>
                    <a:pt x="274048" y="82549"/>
                  </a:lnTo>
                  <a:lnTo>
                    <a:pt x="281227" y="86359"/>
                  </a:lnTo>
                  <a:lnTo>
                    <a:pt x="285202" y="88899"/>
                  </a:lnTo>
                  <a:lnTo>
                    <a:pt x="293165" y="100329"/>
                  </a:lnTo>
                  <a:lnTo>
                    <a:pt x="294498" y="105409"/>
                  </a:lnTo>
                  <a:lnTo>
                    <a:pt x="297153" y="107949"/>
                  </a:lnTo>
                  <a:lnTo>
                    <a:pt x="303646" y="118109"/>
                  </a:lnTo>
                  <a:lnTo>
                    <a:pt x="305284" y="125729"/>
                  </a:lnTo>
                  <a:lnTo>
                    <a:pt x="302192" y="133349"/>
                  </a:lnTo>
                  <a:lnTo>
                    <a:pt x="294498" y="139699"/>
                  </a:lnTo>
                  <a:lnTo>
                    <a:pt x="290510" y="144779"/>
                  </a:lnTo>
                  <a:lnTo>
                    <a:pt x="286535" y="147319"/>
                  </a:lnTo>
                  <a:lnTo>
                    <a:pt x="294931" y="148589"/>
                  </a:lnTo>
                  <a:lnTo>
                    <a:pt x="301961" y="147319"/>
                  </a:lnTo>
                  <a:lnTo>
                    <a:pt x="307250" y="144779"/>
                  </a:lnTo>
                  <a:lnTo>
                    <a:pt x="310424" y="138429"/>
                  </a:lnTo>
                  <a:lnTo>
                    <a:pt x="311917" y="132079"/>
                  </a:lnTo>
                  <a:lnTo>
                    <a:pt x="312332" y="125729"/>
                  </a:lnTo>
                  <a:lnTo>
                    <a:pt x="312249" y="121919"/>
                  </a:lnTo>
                  <a:lnTo>
                    <a:pt x="294498" y="86359"/>
                  </a:lnTo>
                  <a:lnTo>
                    <a:pt x="281227" y="77469"/>
                  </a:lnTo>
                  <a:lnTo>
                    <a:pt x="274585" y="73659"/>
                  </a:lnTo>
                  <a:close/>
                </a:path>
                <a:path w="312420" h="332739">
                  <a:moveTo>
                    <a:pt x="238915" y="63499"/>
                  </a:moveTo>
                  <a:lnTo>
                    <a:pt x="229230" y="68579"/>
                  </a:lnTo>
                  <a:lnTo>
                    <a:pt x="220165" y="77469"/>
                  </a:lnTo>
                  <a:lnTo>
                    <a:pt x="217511" y="85089"/>
                  </a:lnTo>
                  <a:lnTo>
                    <a:pt x="214857" y="86359"/>
                  </a:lnTo>
                  <a:lnTo>
                    <a:pt x="202204" y="95249"/>
                  </a:lnTo>
                  <a:lnTo>
                    <a:pt x="194281" y="106679"/>
                  </a:lnTo>
                  <a:lnTo>
                    <a:pt x="191338" y="120649"/>
                  </a:lnTo>
                  <a:lnTo>
                    <a:pt x="193622" y="137159"/>
                  </a:lnTo>
                  <a:lnTo>
                    <a:pt x="256146" y="137159"/>
                  </a:lnTo>
                  <a:lnTo>
                    <a:pt x="252439" y="134619"/>
                  </a:lnTo>
                  <a:lnTo>
                    <a:pt x="241400" y="133349"/>
                  </a:lnTo>
                  <a:lnTo>
                    <a:pt x="218989" y="133349"/>
                  </a:lnTo>
                  <a:lnTo>
                    <a:pt x="212042" y="132079"/>
                  </a:lnTo>
                  <a:lnTo>
                    <a:pt x="206835" y="129539"/>
                  </a:lnTo>
                  <a:lnTo>
                    <a:pt x="204239" y="121919"/>
                  </a:lnTo>
                  <a:lnTo>
                    <a:pt x="204098" y="113029"/>
                  </a:lnTo>
                  <a:lnTo>
                    <a:pt x="206070" y="105409"/>
                  </a:lnTo>
                  <a:lnTo>
                    <a:pt x="210778" y="100329"/>
                  </a:lnTo>
                  <a:lnTo>
                    <a:pt x="218844" y="95249"/>
                  </a:lnTo>
                  <a:lnTo>
                    <a:pt x="224153" y="93979"/>
                  </a:lnTo>
                  <a:lnTo>
                    <a:pt x="226807" y="87629"/>
                  </a:lnTo>
                  <a:lnTo>
                    <a:pt x="230782" y="85089"/>
                  </a:lnTo>
                  <a:lnTo>
                    <a:pt x="237424" y="81279"/>
                  </a:lnTo>
                  <a:lnTo>
                    <a:pt x="245387" y="73659"/>
                  </a:lnTo>
                  <a:lnTo>
                    <a:pt x="274585" y="73659"/>
                  </a:lnTo>
                  <a:lnTo>
                    <a:pt x="270610" y="71119"/>
                  </a:lnTo>
                  <a:lnTo>
                    <a:pt x="266622" y="71119"/>
                  </a:lnTo>
                  <a:lnTo>
                    <a:pt x="262647" y="69849"/>
                  </a:lnTo>
                  <a:lnTo>
                    <a:pt x="249846" y="64769"/>
                  </a:lnTo>
                  <a:lnTo>
                    <a:pt x="238915" y="63499"/>
                  </a:lnTo>
                  <a:close/>
                </a:path>
                <a:path w="312420" h="332739">
                  <a:moveTo>
                    <a:pt x="62303" y="0"/>
                  </a:moveTo>
                  <a:lnTo>
                    <a:pt x="50934" y="0"/>
                  </a:lnTo>
                  <a:lnTo>
                    <a:pt x="40562" y="5079"/>
                  </a:lnTo>
                  <a:lnTo>
                    <a:pt x="31684" y="12699"/>
                  </a:lnTo>
                  <a:lnTo>
                    <a:pt x="27709" y="20319"/>
                  </a:lnTo>
                  <a:lnTo>
                    <a:pt x="22401" y="25399"/>
                  </a:lnTo>
                  <a:lnTo>
                    <a:pt x="15759" y="29209"/>
                  </a:lnTo>
                  <a:lnTo>
                    <a:pt x="3835" y="43179"/>
                  </a:lnTo>
                  <a:lnTo>
                    <a:pt x="0" y="60959"/>
                  </a:lnTo>
                  <a:lnTo>
                    <a:pt x="4377" y="77469"/>
                  </a:lnTo>
                  <a:lnTo>
                    <a:pt x="17092" y="90169"/>
                  </a:lnTo>
                  <a:lnTo>
                    <a:pt x="23520" y="93979"/>
                  </a:lnTo>
                  <a:lnTo>
                    <a:pt x="30695" y="95249"/>
                  </a:lnTo>
                  <a:lnTo>
                    <a:pt x="38368" y="93979"/>
                  </a:lnTo>
                  <a:lnTo>
                    <a:pt x="46289" y="87629"/>
                  </a:lnTo>
                  <a:lnTo>
                    <a:pt x="40981" y="87629"/>
                  </a:lnTo>
                  <a:lnTo>
                    <a:pt x="38327" y="86359"/>
                  </a:lnTo>
                  <a:lnTo>
                    <a:pt x="38327" y="81279"/>
                  </a:lnTo>
                  <a:lnTo>
                    <a:pt x="29738" y="78739"/>
                  </a:lnTo>
                  <a:lnTo>
                    <a:pt x="22396" y="76199"/>
                  </a:lnTo>
                  <a:lnTo>
                    <a:pt x="17047" y="69849"/>
                  </a:lnTo>
                  <a:lnTo>
                    <a:pt x="14438" y="60959"/>
                  </a:lnTo>
                  <a:lnTo>
                    <a:pt x="13961" y="52069"/>
                  </a:lnTo>
                  <a:lnTo>
                    <a:pt x="16594" y="43179"/>
                  </a:lnTo>
                  <a:lnTo>
                    <a:pt x="22460" y="36829"/>
                  </a:lnTo>
                  <a:lnTo>
                    <a:pt x="31684" y="31749"/>
                  </a:lnTo>
                  <a:lnTo>
                    <a:pt x="35672" y="29209"/>
                  </a:lnTo>
                  <a:lnTo>
                    <a:pt x="38327" y="24129"/>
                  </a:lnTo>
                  <a:lnTo>
                    <a:pt x="44956" y="17779"/>
                  </a:lnTo>
                  <a:lnTo>
                    <a:pt x="46289" y="11429"/>
                  </a:lnTo>
                  <a:lnTo>
                    <a:pt x="48944" y="10159"/>
                  </a:lnTo>
                  <a:lnTo>
                    <a:pt x="61057" y="7619"/>
                  </a:lnTo>
                  <a:lnTo>
                    <a:pt x="80728" y="7619"/>
                  </a:lnTo>
                  <a:lnTo>
                    <a:pt x="74166" y="3809"/>
                  </a:lnTo>
                  <a:lnTo>
                    <a:pt x="62303" y="0"/>
                  </a:lnTo>
                  <a:close/>
                </a:path>
                <a:path w="312420" h="332739">
                  <a:moveTo>
                    <a:pt x="156790" y="86359"/>
                  </a:moveTo>
                  <a:lnTo>
                    <a:pt x="147831" y="86359"/>
                  </a:lnTo>
                  <a:lnTo>
                    <a:pt x="138869" y="87629"/>
                  </a:lnTo>
                  <a:lnTo>
                    <a:pt x="165746" y="87629"/>
                  </a:lnTo>
                  <a:lnTo>
                    <a:pt x="156790" y="86359"/>
                  </a:lnTo>
                  <a:close/>
                </a:path>
                <a:path w="312420" h="332739">
                  <a:moveTo>
                    <a:pt x="123277" y="0"/>
                  </a:moveTo>
                  <a:lnTo>
                    <a:pt x="112660" y="0"/>
                  </a:lnTo>
                  <a:lnTo>
                    <a:pt x="108672" y="3809"/>
                  </a:lnTo>
                  <a:lnTo>
                    <a:pt x="99923" y="8889"/>
                  </a:lnTo>
                  <a:lnTo>
                    <a:pt x="91419" y="10159"/>
                  </a:lnTo>
                  <a:lnTo>
                    <a:pt x="115314" y="10159"/>
                  </a:lnTo>
                  <a:lnTo>
                    <a:pt x="120623" y="11429"/>
                  </a:lnTo>
                  <a:lnTo>
                    <a:pt x="127252" y="11429"/>
                  </a:lnTo>
                  <a:lnTo>
                    <a:pt x="133894" y="12699"/>
                  </a:lnTo>
                  <a:lnTo>
                    <a:pt x="137869" y="13969"/>
                  </a:lnTo>
                  <a:lnTo>
                    <a:pt x="140523" y="19049"/>
                  </a:lnTo>
                  <a:lnTo>
                    <a:pt x="143178" y="19049"/>
                  </a:lnTo>
                  <a:lnTo>
                    <a:pt x="154815" y="21589"/>
                  </a:lnTo>
                  <a:lnTo>
                    <a:pt x="161597" y="27939"/>
                  </a:lnTo>
                  <a:lnTo>
                    <a:pt x="166140" y="38099"/>
                  </a:lnTo>
                  <a:lnTo>
                    <a:pt x="171054" y="45719"/>
                  </a:lnTo>
                  <a:lnTo>
                    <a:pt x="173481" y="53339"/>
                  </a:lnTo>
                  <a:lnTo>
                    <a:pt x="170557" y="58419"/>
                  </a:lnTo>
                  <a:lnTo>
                    <a:pt x="164898" y="63499"/>
                  </a:lnTo>
                  <a:lnTo>
                    <a:pt x="159116" y="68579"/>
                  </a:lnTo>
                  <a:lnTo>
                    <a:pt x="159116" y="72389"/>
                  </a:lnTo>
                  <a:lnTo>
                    <a:pt x="166540" y="73659"/>
                  </a:lnTo>
                  <a:lnTo>
                    <a:pt x="172720" y="72389"/>
                  </a:lnTo>
                  <a:lnTo>
                    <a:pt x="177406" y="67309"/>
                  </a:lnTo>
                  <a:lnTo>
                    <a:pt x="180351" y="62229"/>
                  </a:lnTo>
                  <a:lnTo>
                    <a:pt x="180866" y="55879"/>
                  </a:lnTo>
                  <a:lnTo>
                    <a:pt x="180514" y="49529"/>
                  </a:lnTo>
                  <a:lnTo>
                    <a:pt x="158950" y="12699"/>
                  </a:lnTo>
                  <a:lnTo>
                    <a:pt x="131240" y="1269"/>
                  </a:lnTo>
                  <a:lnTo>
                    <a:pt x="123277" y="0"/>
                  </a:lnTo>
                  <a:close/>
                </a:path>
                <a:path w="312420" h="332739">
                  <a:moveTo>
                    <a:pt x="80728" y="7619"/>
                  </a:moveTo>
                  <a:lnTo>
                    <a:pt x="61057" y="7619"/>
                  </a:lnTo>
                  <a:lnTo>
                    <a:pt x="72172" y="11429"/>
                  </a:lnTo>
                  <a:lnTo>
                    <a:pt x="83287" y="17779"/>
                  </a:lnTo>
                  <a:lnTo>
                    <a:pt x="95400" y="20319"/>
                  </a:lnTo>
                  <a:lnTo>
                    <a:pt x="99388" y="19049"/>
                  </a:lnTo>
                  <a:lnTo>
                    <a:pt x="115314" y="19049"/>
                  </a:lnTo>
                  <a:lnTo>
                    <a:pt x="115314" y="10159"/>
                  </a:lnTo>
                  <a:lnTo>
                    <a:pt x="91419" y="10159"/>
                  </a:lnTo>
                  <a:lnTo>
                    <a:pt x="82915" y="8889"/>
                  </a:lnTo>
                  <a:lnTo>
                    <a:pt x="80728" y="7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237234" y="1935481"/>
            <a:ext cx="2018030" cy="512445"/>
            <a:chOff x="2237234" y="1935481"/>
            <a:chExt cx="2018030" cy="512445"/>
          </a:xfrm>
        </p:grpSpPr>
        <p:sp>
          <p:nvSpPr>
            <p:cNvPr id="28" name="object 28"/>
            <p:cNvSpPr/>
            <p:nvPr/>
          </p:nvSpPr>
          <p:spPr>
            <a:xfrm>
              <a:off x="2237234" y="1935481"/>
              <a:ext cx="2018030" cy="512445"/>
            </a:xfrm>
            <a:custGeom>
              <a:avLst/>
              <a:gdLst/>
              <a:ahLst/>
              <a:cxnLst/>
              <a:rect l="l" t="t" r="r" b="b"/>
              <a:pathLst>
                <a:path w="2018029" h="512444">
                  <a:moveTo>
                    <a:pt x="2017776" y="0"/>
                  </a:moveTo>
                  <a:lnTo>
                    <a:pt x="0" y="0"/>
                  </a:lnTo>
                  <a:lnTo>
                    <a:pt x="4175" y="54422"/>
                  </a:lnTo>
                  <a:lnTo>
                    <a:pt x="8740" y="108130"/>
                  </a:lnTo>
                  <a:lnTo>
                    <a:pt x="13686" y="161124"/>
                  </a:lnTo>
                  <a:lnTo>
                    <a:pt x="19007" y="213402"/>
                  </a:lnTo>
                  <a:lnTo>
                    <a:pt x="24693" y="264966"/>
                  </a:lnTo>
                  <a:lnTo>
                    <a:pt x="30737" y="315815"/>
                  </a:lnTo>
                  <a:lnTo>
                    <a:pt x="37131" y="365949"/>
                  </a:lnTo>
                  <a:lnTo>
                    <a:pt x="43866" y="415369"/>
                  </a:lnTo>
                  <a:lnTo>
                    <a:pt x="50936" y="464074"/>
                  </a:lnTo>
                  <a:lnTo>
                    <a:pt x="58331" y="512063"/>
                  </a:lnTo>
                  <a:lnTo>
                    <a:pt x="1950161" y="512063"/>
                  </a:lnTo>
                  <a:lnTo>
                    <a:pt x="1983657" y="303664"/>
                  </a:lnTo>
                  <a:lnTo>
                    <a:pt x="2004352" y="141908"/>
                  </a:lnTo>
                  <a:lnTo>
                    <a:pt x="2014855" y="37213"/>
                  </a:lnTo>
                  <a:lnTo>
                    <a:pt x="2017776" y="0"/>
                  </a:lnTo>
                  <a:close/>
                </a:path>
              </a:pathLst>
            </a:custGeom>
            <a:solidFill>
              <a:srgbClr val="491B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23063" y="1999484"/>
              <a:ext cx="267970" cy="320040"/>
            </a:xfrm>
            <a:custGeom>
              <a:avLst/>
              <a:gdLst/>
              <a:ahLst/>
              <a:cxnLst/>
              <a:rect l="l" t="t" r="r" b="b"/>
              <a:pathLst>
                <a:path w="267970" h="320039">
                  <a:moveTo>
                    <a:pt x="185216" y="0"/>
                  </a:moveTo>
                  <a:lnTo>
                    <a:pt x="173227" y="0"/>
                  </a:lnTo>
                  <a:lnTo>
                    <a:pt x="148243" y="583"/>
                  </a:lnTo>
                  <a:lnTo>
                    <a:pt x="98275" y="750"/>
                  </a:lnTo>
                  <a:lnTo>
                    <a:pt x="73291" y="1333"/>
                  </a:lnTo>
                  <a:lnTo>
                    <a:pt x="66624" y="1333"/>
                  </a:lnTo>
                  <a:lnTo>
                    <a:pt x="57302" y="6642"/>
                  </a:lnTo>
                  <a:lnTo>
                    <a:pt x="30151" y="36023"/>
                  </a:lnTo>
                  <a:lnTo>
                    <a:pt x="5333" y="66408"/>
                  </a:lnTo>
                  <a:lnTo>
                    <a:pt x="1333" y="75691"/>
                  </a:lnTo>
                  <a:lnTo>
                    <a:pt x="1379" y="91630"/>
                  </a:lnTo>
                  <a:lnTo>
                    <a:pt x="1503" y="116865"/>
                  </a:lnTo>
                  <a:lnTo>
                    <a:pt x="1828" y="158026"/>
                  </a:lnTo>
                  <a:lnTo>
                    <a:pt x="1888" y="197537"/>
                  </a:lnTo>
                  <a:lnTo>
                    <a:pt x="1333" y="235051"/>
                  </a:lnTo>
                  <a:lnTo>
                    <a:pt x="0" y="248335"/>
                  </a:lnTo>
                  <a:lnTo>
                    <a:pt x="5333" y="250990"/>
                  </a:lnTo>
                  <a:lnTo>
                    <a:pt x="90614" y="250990"/>
                  </a:lnTo>
                  <a:lnTo>
                    <a:pt x="90614" y="293484"/>
                  </a:lnTo>
                  <a:lnTo>
                    <a:pt x="91572" y="306597"/>
                  </a:lnTo>
                  <a:lnTo>
                    <a:pt x="95280" y="314729"/>
                  </a:lnTo>
                  <a:lnTo>
                    <a:pt x="102985" y="318878"/>
                  </a:lnTo>
                  <a:lnTo>
                    <a:pt x="115938" y="320039"/>
                  </a:lnTo>
                  <a:lnTo>
                    <a:pt x="242519" y="320039"/>
                  </a:lnTo>
                  <a:lnTo>
                    <a:pt x="254346" y="318133"/>
                  </a:lnTo>
                  <a:lnTo>
                    <a:pt x="262177" y="313734"/>
                  </a:lnTo>
                  <a:lnTo>
                    <a:pt x="264546" y="309422"/>
                  </a:lnTo>
                  <a:lnTo>
                    <a:pt x="102603" y="309422"/>
                  </a:lnTo>
                  <a:lnTo>
                    <a:pt x="98615" y="304114"/>
                  </a:lnTo>
                  <a:lnTo>
                    <a:pt x="98615" y="241693"/>
                  </a:lnTo>
                  <a:lnTo>
                    <a:pt x="13334" y="241693"/>
                  </a:lnTo>
                  <a:lnTo>
                    <a:pt x="10667" y="237705"/>
                  </a:lnTo>
                  <a:lnTo>
                    <a:pt x="10567" y="132803"/>
                  </a:lnTo>
                  <a:lnTo>
                    <a:pt x="10501" y="125328"/>
                  </a:lnTo>
                  <a:lnTo>
                    <a:pt x="10105" y="108543"/>
                  </a:lnTo>
                  <a:lnTo>
                    <a:pt x="9334" y="91630"/>
                  </a:lnTo>
                  <a:lnTo>
                    <a:pt x="9334" y="79679"/>
                  </a:lnTo>
                  <a:lnTo>
                    <a:pt x="13334" y="75691"/>
                  </a:lnTo>
                  <a:lnTo>
                    <a:pt x="65968" y="75691"/>
                  </a:lnTo>
                  <a:lnTo>
                    <a:pt x="67957" y="73037"/>
                  </a:lnTo>
                  <a:lnTo>
                    <a:pt x="67957" y="67876"/>
                  </a:lnTo>
                  <a:lnTo>
                    <a:pt x="38373" y="67876"/>
                  </a:lnTo>
                  <a:lnTo>
                    <a:pt x="19989" y="62420"/>
                  </a:lnTo>
                  <a:lnTo>
                    <a:pt x="28196" y="52479"/>
                  </a:lnTo>
                  <a:lnTo>
                    <a:pt x="36650" y="42665"/>
                  </a:lnTo>
                  <a:lnTo>
                    <a:pt x="45101" y="33098"/>
                  </a:lnTo>
                  <a:lnTo>
                    <a:pt x="53301" y="23901"/>
                  </a:lnTo>
                  <a:lnTo>
                    <a:pt x="67957" y="23901"/>
                  </a:lnTo>
                  <a:lnTo>
                    <a:pt x="67957" y="13284"/>
                  </a:lnTo>
                  <a:lnTo>
                    <a:pt x="70624" y="9296"/>
                  </a:lnTo>
                  <a:lnTo>
                    <a:pt x="189217" y="9296"/>
                  </a:lnTo>
                  <a:lnTo>
                    <a:pt x="189217" y="3987"/>
                  </a:lnTo>
                  <a:lnTo>
                    <a:pt x="185216" y="0"/>
                  </a:lnTo>
                  <a:close/>
                </a:path>
                <a:path w="267970" h="320039">
                  <a:moveTo>
                    <a:pt x="267842" y="143421"/>
                  </a:moveTo>
                  <a:lnTo>
                    <a:pt x="257174" y="143421"/>
                  </a:lnTo>
                  <a:lnTo>
                    <a:pt x="259841" y="148729"/>
                  </a:lnTo>
                  <a:lnTo>
                    <a:pt x="259841" y="290829"/>
                  </a:lnTo>
                  <a:lnTo>
                    <a:pt x="259008" y="299339"/>
                  </a:lnTo>
                  <a:lnTo>
                    <a:pt x="256176" y="305107"/>
                  </a:lnTo>
                  <a:lnTo>
                    <a:pt x="250846" y="308385"/>
                  </a:lnTo>
                  <a:lnTo>
                    <a:pt x="242519" y="309422"/>
                  </a:lnTo>
                  <a:lnTo>
                    <a:pt x="264546" y="309422"/>
                  </a:lnTo>
                  <a:lnTo>
                    <a:pt x="266509" y="305848"/>
                  </a:lnTo>
                  <a:lnTo>
                    <a:pt x="267842" y="293484"/>
                  </a:lnTo>
                  <a:lnTo>
                    <a:pt x="267842" y="143421"/>
                  </a:lnTo>
                  <a:close/>
                </a:path>
                <a:path w="267970" h="320039">
                  <a:moveTo>
                    <a:pt x="62966" y="241131"/>
                  </a:moveTo>
                  <a:lnTo>
                    <a:pt x="49974" y="241193"/>
                  </a:lnTo>
                  <a:lnTo>
                    <a:pt x="23990" y="241693"/>
                  </a:lnTo>
                  <a:lnTo>
                    <a:pt x="75958" y="241693"/>
                  </a:lnTo>
                  <a:lnTo>
                    <a:pt x="62966" y="241131"/>
                  </a:lnTo>
                  <a:close/>
                </a:path>
                <a:path w="267970" h="320039">
                  <a:moveTo>
                    <a:pt x="263842" y="102260"/>
                  </a:moveTo>
                  <a:lnTo>
                    <a:pt x="95948" y="102260"/>
                  </a:lnTo>
                  <a:lnTo>
                    <a:pt x="91947" y="104914"/>
                  </a:lnTo>
                  <a:lnTo>
                    <a:pt x="91888" y="125328"/>
                  </a:lnTo>
                  <a:lnTo>
                    <a:pt x="91773" y="141863"/>
                  </a:lnTo>
                  <a:lnTo>
                    <a:pt x="91447" y="170645"/>
                  </a:lnTo>
                  <a:lnTo>
                    <a:pt x="91385" y="197537"/>
                  </a:lnTo>
                  <a:lnTo>
                    <a:pt x="91947" y="224434"/>
                  </a:lnTo>
                  <a:lnTo>
                    <a:pt x="91323" y="232360"/>
                  </a:lnTo>
                  <a:lnTo>
                    <a:pt x="88949" y="238045"/>
                  </a:lnTo>
                  <a:lnTo>
                    <a:pt x="84077" y="241240"/>
                  </a:lnTo>
                  <a:lnTo>
                    <a:pt x="75958" y="241693"/>
                  </a:lnTo>
                  <a:lnTo>
                    <a:pt x="98615" y="241693"/>
                  </a:lnTo>
                  <a:lnTo>
                    <a:pt x="98615" y="146075"/>
                  </a:lnTo>
                  <a:lnTo>
                    <a:pt x="103936" y="143421"/>
                  </a:lnTo>
                  <a:lnTo>
                    <a:pt x="267842" y="143421"/>
                  </a:lnTo>
                  <a:lnTo>
                    <a:pt x="267842" y="132803"/>
                  </a:lnTo>
                  <a:lnTo>
                    <a:pt x="102603" y="132803"/>
                  </a:lnTo>
                  <a:lnTo>
                    <a:pt x="100609" y="121077"/>
                  </a:lnTo>
                  <a:lnTo>
                    <a:pt x="101611" y="114707"/>
                  </a:lnTo>
                  <a:lnTo>
                    <a:pt x="107105" y="112074"/>
                  </a:lnTo>
                  <a:lnTo>
                    <a:pt x="118592" y="111556"/>
                  </a:lnTo>
                  <a:lnTo>
                    <a:pt x="267842" y="111556"/>
                  </a:lnTo>
                  <a:lnTo>
                    <a:pt x="267842" y="106235"/>
                  </a:lnTo>
                  <a:lnTo>
                    <a:pt x="263842" y="102260"/>
                  </a:lnTo>
                  <a:close/>
                </a:path>
                <a:path w="267970" h="320039">
                  <a:moveTo>
                    <a:pt x="267842" y="111556"/>
                  </a:moveTo>
                  <a:lnTo>
                    <a:pt x="242519" y="111556"/>
                  </a:lnTo>
                  <a:lnTo>
                    <a:pt x="253263" y="111888"/>
                  </a:lnTo>
                  <a:lnTo>
                    <a:pt x="258510" y="114212"/>
                  </a:lnTo>
                  <a:lnTo>
                    <a:pt x="259733" y="120392"/>
                  </a:lnTo>
                  <a:lnTo>
                    <a:pt x="259702" y="121077"/>
                  </a:lnTo>
                  <a:lnTo>
                    <a:pt x="258508" y="132803"/>
                  </a:lnTo>
                  <a:lnTo>
                    <a:pt x="267842" y="132803"/>
                  </a:lnTo>
                  <a:lnTo>
                    <a:pt x="267842" y="111556"/>
                  </a:lnTo>
                  <a:close/>
                </a:path>
                <a:path w="267970" h="320039">
                  <a:moveTo>
                    <a:pt x="189217" y="9296"/>
                  </a:moveTo>
                  <a:lnTo>
                    <a:pt x="177228" y="9296"/>
                  </a:lnTo>
                  <a:lnTo>
                    <a:pt x="181228" y="13284"/>
                  </a:lnTo>
                  <a:lnTo>
                    <a:pt x="181228" y="98272"/>
                  </a:lnTo>
                  <a:lnTo>
                    <a:pt x="177228" y="102260"/>
                  </a:lnTo>
                  <a:lnTo>
                    <a:pt x="191884" y="102260"/>
                  </a:lnTo>
                  <a:lnTo>
                    <a:pt x="189217" y="98272"/>
                  </a:lnTo>
                  <a:lnTo>
                    <a:pt x="189104" y="75691"/>
                  </a:lnTo>
                  <a:lnTo>
                    <a:pt x="188987" y="66236"/>
                  </a:lnTo>
                  <a:lnTo>
                    <a:pt x="188828" y="57377"/>
                  </a:lnTo>
                  <a:lnTo>
                    <a:pt x="188707" y="48369"/>
                  </a:lnTo>
                  <a:lnTo>
                    <a:pt x="188711" y="31876"/>
                  </a:lnTo>
                  <a:lnTo>
                    <a:pt x="189217" y="15938"/>
                  </a:lnTo>
                  <a:lnTo>
                    <a:pt x="189217" y="9296"/>
                  </a:lnTo>
                  <a:close/>
                </a:path>
                <a:path w="267970" h="320039">
                  <a:moveTo>
                    <a:pt x="216073" y="101697"/>
                  </a:moveTo>
                  <a:lnTo>
                    <a:pt x="203873" y="102260"/>
                  </a:lnTo>
                  <a:lnTo>
                    <a:pt x="253174" y="102260"/>
                  </a:lnTo>
                  <a:lnTo>
                    <a:pt x="228523" y="101760"/>
                  </a:lnTo>
                  <a:lnTo>
                    <a:pt x="216073" y="101697"/>
                  </a:lnTo>
                  <a:close/>
                </a:path>
                <a:path w="267970" h="320039">
                  <a:moveTo>
                    <a:pt x="65390" y="76462"/>
                  </a:moveTo>
                  <a:lnTo>
                    <a:pt x="44995" y="76462"/>
                  </a:lnTo>
                  <a:lnTo>
                    <a:pt x="51968" y="77025"/>
                  </a:lnTo>
                  <a:lnTo>
                    <a:pt x="63969" y="78358"/>
                  </a:lnTo>
                  <a:lnTo>
                    <a:pt x="65390" y="76462"/>
                  </a:lnTo>
                  <a:close/>
                </a:path>
                <a:path w="267970" h="320039">
                  <a:moveTo>
                    <a:pt x="65968" y="75691"/>
                  </a:moveTo>
                  <a:lnTo>
                    <a:pt x="13334" y="75691"/>
                  </a:lnTo>
                  <a:lnTo>
                    <a:pt x="25323" y="77025"/>
                  </a:lnTo>
                  <a:lnTo>
                    <a:pt x="31546" y="76837"/>
                  </a:lnTo>
                  <a:lnTo>
                    <a:pt x="38146" y="76525"/>
                  </a:lnTo>
                  <a:lnTo>
                    <a:pt x="65390" y="76462"/>
                  </a:lnTo>
                  <a:lnTo>
                    <a:pt x="65968" y="75691"/>
                  </a:lnTo>
                  <a:close/>
                </a:path>
                <a:path w="267970" h="320039">
                  <a:moveTo>
                    <a:pt x="67957" y="23901"/>
                  </a:moveTo>
                  <a:lnTo>
                    <a:pt x="53301" y="23901"/>
                  </a:lnTo>
                  <a:lnTo>
                    <a:pt x="54635" y="25234"/>
                  </a:lnTo>
                  <a:lnTo>
                    <a:pt x="55968" y="25234"/>
                  </a:lnTo>
                  <a:lnTo>
                    <a:pt x="57302" y="26568"/>
                  </a:lnTo>
                  <a:lnTo>
                    <a:pt x="57302" y="31876"/>
                  </a:lnTo>
                  <a:lnTo>
                    <a:pt x="58635" y="35864"/>
                  </a:lnTo>
                  <a:lnTo>
                    <a:pt x="57302" y="41173"/>
                  </a:lnTo>
                  <a:lnTo>
                    <a:pt x="56156" y="57377"/>
                  </a:lnTo>
                  <a:lnTo>
                    <a:pt x="50138" y="66236"/>
                  </a:lnTo>
                  <a:lnTo>
                    <a:pt x="38373" y="67876"/>
                  </a:lnTo>
                  <a:lnTo>
                    <a:pt x="67957" y="67876"/>
                  </a:lnTo>
                  <a:lnTo>
                    <a:pt x="67957" y="239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5">
            <a:extLst>
              <a:ext uri="{FF2B5EF4-FFF2-40B4-BE49-F238E27FC236}">
                <a16:creationId xmlns:a16="http://schemas.microsoft.com/office/drawing/2014/main" id="{797FFC02-4E2C-2921-F83D-4AA61A627959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34905" y="6382511"/>
            <a:ext cx="5322570" cy="445134"/>
            <a:chOff x="3434905" y="6382511"/>
            <a:chExt cx="5322570" cy="445134"/>
          </a:xfrm>
        </p:grpSpPr>
        <p:sp>
          <p:nvSpPr>
            <p:cNvPr id="3" name="object 3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40108" y="196596"/>
            <a:ext cx="1706288" cy="175396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805" y="571501"/>
            <a:ext cx="5579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404F2E"/>
                </a:solidFill>
              </a:rPr>
              <a:t>Potraviny </a:t>
            </a:r>
            <a:r>
              <a:rPr dirty="0">
                <a:solidFill>
                  <a:srgbClr val="404F2E"/>
                </a:solidFill>
              </a:rPr>
              <a:t>a </a:t>
            </a:r>
            <a:r>
              <a:rPr spc="-10" dirty="0">
                <a:solidFill>
                  <a:srgbClr val="404F2E"/>
                </a:solidFill>
              </a:rPr>
              <a:t>obehové </a:t>
            </a:r>
            <a:r>
              <a:rPr spc="-20" dirty="0">
                <a:solidFill>
                  <a:srgbClr val="404F2E"/>
                </a:solidFill>
              </a:rPr>
              <a:t>hospodárstvo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5071" y="2222518"/>
            <a:ext cx="10939780" cy="32048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Skúmaním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skutočných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nákladov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súčasného prístupu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lineárny model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)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malým poľnohospodárom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môžeme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preskúmať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katalytickú úlohu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potravinárskeho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sektora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ako môžeme využiť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príležitosť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zmenu neefektívneho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potravinového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systému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prostredníctvom troch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ambícií: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Calibri"/>
              <a:cs typeface="Calibri"/>
            </a:endParaRPr>
          </a:p>
          <a:p>
            <a:pPr marL="12700" marR="655955">
              <a:lnSpc>
                <a:spcPct val="124800"/>
              </a:lnSpc>
              <a:spcBef>
                <a:spcPts val="5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1.Propagácia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potravín pestovaných </a:t>
            </a:r>
            <a:r>
              <a:rPr sz="2400" b="1" spc="-25" dirty="0">
                <a:solidFill>
                  <a:srgbClr val="5F210F"/>
                </a:solidFill>
                <a:latin typeface="Calibri"/>
                <a:cs typeface="Calibri"/>
              </a:rPr>
              <a:t>regeneratívnym spôsobom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v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prípade potreby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lokálne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2.Pestovanie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marketing vašich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produktov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zdravších možností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(pre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ľudí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planétu) 3.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Čo najlepšie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využitie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produktov/potravín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minimalizácia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odpadu.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7BABE528-AFE2-72EA-3FD1-686F9EA1749C}"/>
              </a:ext>
            </a:extLst>
          </p:cNvPr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384290" cy="6856730"/>
            <a:chOff x="0" y="0"/>
            <a:chExt cx="638429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384290" cy="6856730"/>
            </a:xfrm>
            <a:custGeom>
              <a:avLst/>
              <a:gdLst/>
              <a:ahLst/>
              <a:cxnLst/>
              <a:rect l="l" t="t" r="r" b="b"/>
              <a:pathLst>
                <a:path w="6384290" h="6856730">
                  <a:moveTo>
                    <a:pt x="6384036" y="0"/>
                  </a:moveTo>
                  <a:lnTo>
                    <a:pt x="0" y="0"/>
                  </a:lnTo>
                  <a:lnTo>
                    <a:pt x="0" y="6856476"/>
                  </a:lnTo>
                  <a:lnTo>
                    <a:pt x="6384036" y="6856476"/>
                  </a:lnTo>
                  <a:lnTo>
                    <a:pt x="6384036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378" y="4781717"/>
              <a:ext cx="4245058" cy="14054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0868" y="4971503"/>
              <a:ext cx="210820" cy="54610"/>
            </a:xfrm>
            <a:custGeom>
              <a:avLst/>
              <a:gdLst/>
              <a:ahLst/>
              <a:cxnLst/>
              <a:rect l="l" t="t" r="r" b="b"/>
              <a:pathLst>
                <a:path w="210820" h="54610">
                  <a:moveTo>
                    <a:pt x="58534" y="22910"/>
                  </a:moveTo>
                  <a:lnTo>
                    <a:pt x="56337" y="14198"/>
                  </a:lnTo>
                  <a:lnTo>
                    <a:pt x="50482" y="6883"/>
                  </a:lnTo>
                  <a:lnTo>
                    <a:pt x="42075" y="1866"/>
                  </a:lnTo>
                  <a:lnTo>
                    <a:pt x="32232" y="0"/>
                  </a:lnTo>
                  <a:lnTo>
                    <a:pt x="24599" y="711"/>
                  </a:lnTo>
                  <a:lnTo>
                    <a:pt x="16967" y="4292"/>
                  </a:lnTo>
                  <a:lnTo>
                    <a:pt x="5092" y="14312"/>
                  </a:lnTo>
                  <a:lnTo>
                    <a:pt x="850" y="20764"/>
                  </a:lnTo>
                  <a:lnTo>
                    <a:pt x="850" y="27203"/>
                  </a:lnTo>
                  <a:lnTo>
                    <a:pt x="0" y="33655"/>
                  </a:lnTo>
                  <a:lnTo>
                    <a:pt x="4241" y="40093"/>
                  </a:lnTo>
                  <a:lnTo>
                    <a:pt x="11874" y="43675"/>
                  </a:lnTo>
                  <a:lnTo>
                    <a:pt x="17538" y="46380"/>
                  </a:lnTo>
                  <a:lnTo>
                    <a:pt x="24066" y="48069"/>
                  </a:lnTo>
                  <a:lnTo>
                    <a:pt x="31089" y="48818"/>
                  </a:lnTo>
                  <a:lnTo>
                    <a:pt x="38176" y="48691"/>
                  </a:lnTo>
                  <a:lnTo>
                    <a:pt x="47561" y="46583"/>
                  </a:lnTo>
                  <a:lnTo>
                    <a:pt x="54076" y="41440"/>
                  </a:lnTo>
                  <a:lnTo>
                    <a:pt x="57734" y="33489"/>
                  </a:lnTo>
                  <a:lnTo>
                    <a:pt x="58534" y="22910"/>
                  </a:lnTo>
                  <a:close/>
                </a:path>
                <a:path w="210820" h="54610">
                  <a:moveTo>
                    <a:pt x="210388" y="37236"/>
                  </a:moveTo>
                  <a:lnTo>
                    <a:pt x="209943" y="27635"/>
                  </a:lnTo>
                  <a:lnTo>
                    <a:pt x="204343" y="18973"/>
                  </a:lnTo>
                  <a:lnTo>
                    <a:pt x="194754" y="12458"/>
                  </a:lnTo>
                  <a:lnTo>
                    <a:pt x="182397" y="9309"/>
                  </a:lnTo>
                  <a:lnTo>
                    <a:pt x="175602" y="9309"/>
                  </a:lnTo>
                  <a:lnTo>
                    <a:pt x="173062" y="10020"/>
                  </a:lnTo>
                  <a:lnTo>
                    <a:pt x="171361" y="10020"/>
                  </a:lnTo>
                  <a:lnTo>
                    <a:pt x="169672" y="10731"/>
                  </a:lnTo>
                  <a:lnTo>
                    <a:pt x="168821" y="10731"/>
                  </a:lnTo>
                  <a:lnTo>
                    <a:pt x="167119" y="11455"/>
                  </a:lnTo>
                  <a:lnTo>
                    <a:pt x="162026" y="15748"/>
                  </a:lnTo>
                  <a:lnTo>
                    <a:pt x="159486" y="20053"/>
                  </a:lnTo>
                  <a:lnTo>
                    <a:pt x="157784" y="25057"/>
                  </a:lnTo>
                  <a:lnTo>
                    <a:pt x="156095" y="32943"/>
                  </a:lnTo>
                  <a:lnTo>
                    <a:pt x="157784" y="39382"/>
                  </a:lnTo>
                  <a:lnTo>
                    <a:pt x="187477" y="54419"/>
                  </a:lnTo>
                  <a:lnTo>
                    <a:pt x="196430" y="54356"/>
                  </a:lnTo>
                  <a:lnTo>
                    <a:pt x="203073" y="50660"/>
                  </a:lnTo>
                  <a:lnTo>
                    <a:pt x="207645" y="44551"/>
                  </a:lnTo>
                  <a:lnTo>
                    <a:pt x="210388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52252"/>
              <a:ext cx="1184275" cy="724535"/>
            </a:xfrm>
            <a:custGeom>
              <a:avLst/>
              <a:gdLst/>
              <a:ahLst/>
              <a:cxnLst/>
              <a:rect l="l" t="t" r="r" b="b"/>
              <a:pathLst>
                <a:path w="1184275" h="724535">
                  <a:moveTo>
                    <a:pt x="62776" y="17856"/>
                  </a:moveTo>
                  <a:lnTo>
                    <a:pt x="61074" y="12128"/>
                  </a:lnTo>
                  <a:lnTo>
                    <a:pt x="56832" y="8547"/>
                  </a:lnTo>
                  <a:lnTo>
                    <a:pt x="54292" y="5676"/>
                  </a:lnTo>
                  <a:lnTo>
                    <a:pt x="51739" y="4241"/>
                  </a:lnTo>
                  <a:lnTo>
                    <a:pt x="47498" y="2819"/>
                  </a:lnTo>
                  <a:lnTo>
                    <a:pt x="44107" y="1384"/>
                  </a:lnTo>
                  <a:lnTo>
                    <a:pt x="39865" y="660"/>
                  </a:lnTo>
                  <a:lnTo>
                    <a:pt x="35623" y="660"/>
                  </a:lnTo>
                  <a:lnTo>
                    <a:pt x="29019" y="0"/>
                  </a:lnTo>
                  <a:lnTo>
                    <a:pt x="0" y="12839"/>
                  </a:lnTo>
                  <a:lnTo>
                    <a:pt x="0" y="25019"/>
                  </a:lnTo>
                  <a:lnTo>
                    <a:pt x="24599" y="51511"/>
                  </a:lnTo>
                  <a:lnTo>
                    <a:pt x="27990" y="52946"/>
                  </a:lnTo>
                  <a:lnTo>
                    <a:pt x="35623" y="52946"/>
                  </a:lnTo>
                  <a:lnTo>
                    <a:pt x="42405" y="51511"/>
                  </a:lnTo>
                  <a:lnTo>
                    <a:pt x="49199" y="47929"/>
                  </a:lnTo>
                  <a:lnTo>
                    <a:pt x="55130" y="41490"/>
                  </a:lnTo>
                  <a:lnTo>
                    <a:pt x="60223" y="36474"/>
                  </a:lnTo>
                  <a:lnTo>
                    <a:pt x="61925" y="29311"/>
                  </a:lnTo>
                  <a:lnTo>
                    <a:pt x="62776" y="23583"/>
                  </a:lnTo>
                  <a:lnTo>
                    <a:pt x="62776" y="17856"/>
                  </a:lnTo>
                  <a:close/>
                </a:path>
                <a:path w="1184275" h="724535">
                  <a:moveTo>
                    <a:pt x="209232" y="90373"/>
                  </a:moveTo>
                  <a:lnTo>
                    <a:pt x="207518" y="80073"/>
                  </a:lnTo>
                  <a:lnTo>
                    <a:pt x="200875" y="70700"/>
                  </a:lnTo>
                  <a:lnTo>
                    <a:pt x="190017" y="63690"/>
                  </a:lnTo>
                  <a:lnTo>
                    <a:pt x="180314" y="61099"/>
                  </a:lnTo>
                  <a:lnTo>
                    <a:pt x="170929" y="61722"/>
                  </a:lnTo>
                  <a:lnTo>
                    <a:pt x="162826" y="65303"/>
                  </a:lnTo>
                  <a:lnTo>
                    <a:pt x="156933" y="71564"/>
                  </a:lnTo>
                  <a:lnTo>
                    <a:pt x="153517" y="82842"/>
                  </a:lnTo>
                  <a:lnTo>
                    <a:pt x="155663" y="93052"/>
                  </a:lnTo>
                  <a:lnTo>
                    <a:pt x="162902" y="102184"/>
                  </a:lnTo>
                  <a:lnTo>
                    <a:pt x="174752" y="110236"/>
                  </a:lnTo>
                  <a:lnTo>
                    <a:pt x="183934" y="113106"/>
                  </a:lnTo>
                  <a:lnTo>
                    <a:pt x="192252" y="111671"/>
                  </a:lnTo>
                  <a:lnTo>
                    <a:pt x="199440" y="107022"/>
                  </a:lnTo>
                  <a:lnTo>
                    <a:pt x="205295" y="100215"/>
                  </a:lnTo>
                  <a:lnTo>
                    <a:pt x="209232" y="90373"/>
                  </a:lnTo>
                  <a:close/>
                </a:path>
                <a:path w="1184275" h="724535">
                  <a:moveTo>
                    <a:pt x="347814" y="184721"/>
                  </a:moveTo>
                  <a:lnTo>
                    <a:pt x="329996" y="158229"/>
                  </a:lnTo>
                  <a:lnTo>
                    <a:pt x="329145" y="158229"/>
                  </a:lnTo>
                  <a:lnTo>
                    <a:pt x="328295" y="157505"/>
                  </a:lnTo>
                  <a:lnTo>
                    <a:pt x="326605" y="156794"/>
                  </a:lnTo>
                  <a:lnTo>
                    <a:pt x="321195" y="153936"/>
                  </a:lnTo>
                  <a:lnTo>
                    <a:pt x="315150" y="152222"/>
                  </a:lnTo>
                  <a:lnTo>
                    <a:pt x="290296" y="171564"/>
                  </a:lnTo>
                  <a:lnTo>
                    <a:pt x="291820" y="178993"/>
                  </a:lnTo>
                  <a:lnTo>
                    <a:pt x="321513" y="203339"/>
                  </a:lnTo>
                  <a:lnTo>
                    <a:pt x="330263" y="204444"/>
                  </a:lnTo>
                  <a:lnTo>
                    <a:pt x="338048" y="201904"/>
                  </a:lnTo>
                  <a:lnTo>
                    <a:pt x="343941" y="196697"/>
                  </a:lnTo>
                  <a:lnTo>
                    <a:pt x="346964" y="189738"/>
                  </a:lnTo>
                  <a:lnTo>
                    <a:pt x="347814" y="184721"/>
                  </a:lnTo>
                  <a:close/>
                </a:path>
                <a:path w="1184275" h="724535">
                  <a:moveTo>
                    <a:pt x="503897" y="270662"/>
                  </a:moveTo>
                  <a:lnTo>
                    <a:pt x="503059" y="267081"/>
                  </a:lnTo>
                  <a:lnTo>
                    <a:pt x="501357" y="264223"/>
                  </a:lnTo>
                  <a:lnTo>
                    <a:pt x="499656" y="260642"/>
                  </a:lnTo>
                  <a:lnTo>
                    <a:pt x="496265" y="258483"/>
                  </a:lnTo>
                  <a:lnTo>
                    <a:pt x="493725" y="256336"/>
                  </a:lnTo>
                  <a:lnTo>
                    <a:pt x="488632" y="254190"/>
                  </a:lnTo>
                  <a:lnTo>
                    <a:pt x="485241" y="252044"/>
                  </a:lnTo>
                  <a:lnTo>
                    <a:pt x="481850" y="250609"/>
                  </a:lnTo>
                  <a:lnTo>
                    <a:pt x="474586" y="248208"/>
                  </a:lnTo>
                  <a:lnTo>
                    <a:pt x="468274" y="248551"/>
                  </a:lnTo>
                  <a:lnTo>
                    <a:pt x="463232" y="251714"/>
                  </a:lnTo>
                  <a:lnTo>
                    <a:pt x="459790" y="257771"/>
                  </a:lnTo>
                  <a:lnTo>
                    <a:pt x="458089" y="262788"/>
                  </a:lnTo>
                  <a:lnTo>
                    <a:pt x="457250" y="267804"/>
                  </a:lnTo>
                  <a:lnTo>
                    <a:pt x="458939" y="272808"/>
                  </a:lnTo>
                  <a:lnTo>
                    <a:pt x="461810" y="279438"/>
                  </a:lnTo>
                  <a:lnTo>
                    <a:pt x="467207" y="284988"/>
                  </a:lnTo>
                  <a:lnTo>
                    <a:pt x="474218" y="288925"/>
                  </a:lnTo>
                  <a:lnTo>
                    <a:pt x="481850" y="290715"/>
                  </a:lnTo>
                  <a:lnTo>
                    <a:pt x="492874" y="290715"/>
                  </a:lnTo>
                  <a:lnTo>
                    <a:pt x="499656" y="284988"/>
                  </a:lnTo>
                  <a:lnTo>
                    <a:pt x="503059" y="277825"/>
                  </a:lnTo>
                  <a:lnTo>
                    <a:pt x="503897" y="274243"/>
                  </a:lnTo>
                  <a:lnTo>
                    <a:pt x="503897" y="270662"/>
                  </a:lnTo>
                  <a:close/>
                </a:path>
                <a:path w="1184275" h="724535">
                  <a:moveTo>
                    <a:pt x="654227" y="356006"/>
                  </a:moveTo>
                  <a:lnTo>
                    <a:pt x="624052" y="333502"/>
                  </a:lnTo>
                  <a:lnTo>
                    <a:pt x="615581" y="335762"/>
                  </a:lnTo>
                  <a:lnTo>
                    <a:pt x="609092" y="340842"/>
                  </a:lnTo>
                  <a:lnTo>
                    <a:pt x="605574" y="348361"/>
                  </a:lnTo>
                  <a:lnTo>
                    <a:pt x="605066" y="356870"/>
                  </a:lnTo>
                  <a:lnTo>
                    <a:pt x="607428" y="364718"/>
                  </a:lnTo>
                  <a:lnTo>
                    <a:pt x="612495" y="370205"/>
                  </a:lnTo>
                  <a:lnTo>
                    <a:pt x="620979" y="372681"/>
                  </a:lnTo>
                  <a:lnTo>
                    <a:pt x="631367" y="371729"/>
                  </a:lnTo>
                  <a:lnTo>
                    <a:pt x="642073" y="367690"/>
                  </a:lnTo>
                  <a:lnTo>
                    <a:pt x="651510" y="360895"/>
                  </a:lnTo>
                  <a:lnTo>
                    <a:pt x="654227" y="356006"/>
                  </a:lnTo>
                  <a:close/>
                </a:path>
                <a:path w="1184275" h="724535">
                  <a:moveTo>
                    <a:pt x="782154" y="432523"/>
                  </a:moveTo>
                  <a:lnTo>
                    <a:pt x="756196" y="401078"/>
                  </a:lnTo>
                  <a:lnTo>
                    <a:pt x="748753" y="402170"/>
                  </a:lnTo>
                  <a:lnTo>
                    <a:pt x="742746" y="406069"/>
                  </a:lnTo>
                  <a:lnTo>
                    <a:pt x="738886" y="412470"/>
                  </a:lnTo>
                  <a:lnTo>
                    <a:pt x="738466" y="419201"/>
                  </a:lnTo>
                  <a:lnTo>
                    <a:pt x="740587" y="426605"/>
                  </a:lnTo>
                  <a:lnTo>
                    <a:pt x="744613" y="433209"/>
                  </a:lnTo>
                  <a:lnTo>
                    <a:pt x="749922" y="437527"/>
                  </a:lnTo>
                  <a:lnTo>
                    <a:pt x="756704" y="441109"/>
                  </a:lnTo>
                  <a:lnTo>
                    <a:pt x="763498" y="441833"/>
                  </a:lnTo>
                  <a:lnTo>
                    <a:pt x="770280" y="438962"/>
                  </a:lnTo>
                  <a:lnTo>
                    <a:pt x="776224" y="436092"/>
                  </a:lnTo>
                  <a:lnTo>
                    <a:pt x="782154" y="432523"/>
                  </a:lnTo>
                  <a:close/>
                </a:path>
                <a:path w="1184275" h="724535">
                  <a:moveTo>
                    <a:pt x="935177" y="519176"/>
                  </a:moveTo>
                  <a:lnTo>
                    <a:pt x="933335" y="510844"/>
                  </a:lnTo>
                  <a:lnTo>
                    <a:pt x="928065" y="504139"/>
                  </a:lnTo>
                  <a:lnTo>
                    <a:pt x="921575" y="500519"/>
                  </a:lnTo>
                  <a:lnTo>
                    <a:pt x="914920" y="499389"/>
                  </a:lnTo>
                  <a:lnTo>
                    <a:pt x="908265" y="500811"/>
                  </a:lnTo>
                  <a:lnTo>
                    <a:pt x="901776" y="504850"/>
                  </a:lnTo>
                  <a:lnTo>
                    <a:pt x="896226" y="512038"/>
                  </a:lnTo>
                  <a:lnTo>
                    <a:pt x="893711" y="519887"/>
                  </a:lnTo>
                  <a:lnTo>
                    <a:pt x="894372" y="527215"/>
                  </a:lnTo>
                  <a:lnTo>
                    <a:pt x="898372" y="532777"/>
                  </a:lnTo>
                  <a:lnTo>
                    <a:pt x="905535" y="536130"/>
                  </a:lnTo>
                  <a:lnTo>
                    <a:pt x="914285" y="537527"/>
                  </a:lnTo>
                  <a:lnTo>
                    <a:pt x="922718" y="536905"/>
                  </a:lnTo>
                  <a:lnTo>
                    <a:pt x="928916" y="534212"/>
                  </a:lnTo>
                  <a:lnTo>
                    <a:pt x="933678" y="527494"/>
                  </a:lnTo>
                  <a:lnTo>
                    <a:pt x="935177" y="519176"/>
                  </a:lnTo>
                  <a:close/>
                </a:path>
                <a:path w="1184275" h="724535">
                  <a:moveTo>
                    <a:pt x="1053617" y="624446"/>
                  </a:moveTo>
                  <a:lnTo>
                    <a:pt x="1022845" y="603770"/>
                  </a:lnTo>
                  <a:lnTo>
                    <a:pt x="1016292" y="605828"/>
                  </a:lnTo>
                  <a:lnTo>
                    <a:pt x="1009510" y="610133"/>
                  </a:lnTo>
                  <a:lnTo>
                    <a:pt x="1006970" y="621588"/>
                  </a:lnTo>
                  <a:lnTo>
                    <a:pt x="1011212" y="625170"/>
                  </a:lnTo>
                  <a:lnTo>
                    <a:pt x="1015453" y="629462"/>
                  </a:lnTo>
                  <a:lnTo>
                    <a:pt x="1023086" y="632333"/>
                  </a:lnTo>
                  <a:lnTo>
                    <a:pt x="1036662" y="633768"/>
                  </a:lnTo>
                  <a:lnTo>
                    <a:pt x="1043444" y="632333"/>
                  </a:lnTo>
                  <a:lnTo>
                    <a:pt x="1047686" y="629462"/>
                  </a:lnTo>
                  <a:lnTo>
                    <a:pt x="1053617" y="624446"/>
                  </a:lnTo>
                  <a:close/>
                </a:path>
                <a:path w="1184275" h="724535">
                  <a:moveTo>
                    <a:pt x="1184262" y="701802"/>
                  </a:moveTo>
                  <a:lnTo>
                    <a:pt x="1180871" y="696074"/>
                  </a:lnTo>
                  <a:lnTo>
                    <a:pt x="1175778" y="691057"/>
                  </a:lnTo>
                  <a:lnTo>
                    <a:pt x="1169276" y="687133"/>
                  </a:lnTo>
                  <a:lnTo>
                    <a:pt x="1161897" y="685952"/>
                  </a:lnTo>
                  <a:lnTo>
                    <a:pt x="1154671" y="687324"/>
                  </a:lnTo>
                  <a:lnTo>
                    <a:pt x="1148638" y="691057"/>
                  </a:lnTo>
                  <a:lnTo>
                    <a:pt x="1143546" y="694639"/>
                  </a:lnTo>
                  <a:lnTo>
                    <a:pt x="1141844" y="698931"/>
                  </a:lnTo>
                  <a:lnTo>
                    <a:pt x="1141844" y="707529"/>
                  </a:lnTo>
                  <a:lnTo>
                    <a:pt x="1144397" y="711822"/>
                  </a:lnTo>
                  <a:lnTo>
                    <a:pt x="1148638" y="716127"/>
                  </a:lnTo>
                  <a:lnTo>
                    <a:pt x="1155166" y="721614"/>
                  </a:lnTo>
                  <a:lnTo>
                    <a:pt x="1162100" y="724090"/>
                  </a:lnTo>
                  <a:lnTo>
                    <a:pt x="1169517" y="723468"/>
                  </a:lnTo>
                  <a:lnTo>
                    <a:pt x="1177480" y="719696"/>
                  </a:lnTo>
                  <a:lnTo>
                    <a:pt x="1181722" y="716838"/>
                  </a:lnTo>
                  <a:lnTo>
                    <a:pt x="1184262" y="712546"/>
                  </a:lnTo>
                  <a:lnTo>
                    <a:pt x="1184262" y="701802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2711" y="6496811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62172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14627" y="6414515"/>
            <a:ext cx="3557270" cy="443865"/>
            <a:chOff x="1214627" y="6414515"/>
            <a:chExt cx="3557270" cy="4438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627" y="6414515"/>
              <a:ext cx="441947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1208" y="6426707"/>
              <a:ext cx="440435" cy="43129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8136" y="1326705"/>
            <a:ext cx="5643880" cy="28238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57785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  <a:tab pos="3232785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Keď sa už raz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zapojíte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minimalizácie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odpadu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dôslednou revíziou procesov,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čas zamerať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obehovosť,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ste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nevyhnutný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odpad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nasmerovali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novému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životu.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Táto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pyramída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znázorňuje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kroky,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ktorými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potravinový odpad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nasmerovať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prospešnejším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výsledkom,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pričom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skládkovanie/spaľovanie 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úplne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konci!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2352" y="389916"/>
            <a:ext cx="5579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Potraviny </a:t>
            </a:r>
            <a:r>
              <a:rPr dirty="0"/>
              <a:t>a </a:t>
            </a:r>
            <a:r>
              <a:rPr spc="-10" dirty="0"/>
              <a:t>obehové </a:t>
            </a:r>
            <a:r>
              <a:rPr spc="-20" dirty="0"/>
              <a:t>hospodárstvo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5459069" y="594360"/>
            <a:ext cx="6742430" cy="6263640"/>
            <a:chOff x="5449823" y="594359"/>
            <a:chExt cx="6742430" cy="6263640"/>
          </a:xfrm>
        </p:grpSpPr>
        <p:sp>
          <p:nvSpPr>
            <p:cNvPr id="15" name="object 15"/>
            <p:cNvSpPr/>
            <p:nvPr/>
          </p:nvSpPr>
          <p:spPr>
            <a:xfrm>
              <a:off x="6359652" y="1171955"/>
              <a:ext cx="5518785" cy="836930"/>
            </a:xfrm>
            <a:custGeom>
              <a:avLst/>
              <a:gdLst/>
              <a:ahLst/>
              <a:cxnLst/>
              <a:rect l="l" t="t" r="r" b="b"/>
              <a:pathLst>
                <a:path w="5518784" h="836930">
                  <a:moveTo>
                    <a:pt x="5518404" y="0"/>
                  </a:moveTo>
                  <a:lnTo>
                    <a:pt x="5059705" y="836676"/>
                  </a:lnTo>
                  <a:lnTo>
                    <a:pt x="460451" y="836676"/>
                  </a:lnTo>
                  <a:lnTo>
                    <a:pt x="0" y="0"/>
                  </a:lnTo>
                  <a:lnTo>
                    <a:pt x="5518404" y="0"/>
                  </a:lnTo>
                  <a:close/>
                </a:path>
              </a:pathLst>
            </a:custGeom>
            <a:ln w="175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9823" y="594359"/>
              <a:ext cx="6742175" cy="626363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776950" y="1543079"/>
            <a:ext cx="2163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Zníženie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pri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zdroji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55818" y="2322206"/>
            <a:ext cx="2083446" cy="22169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16505" y="3231724"/>
            <a:ext cx="1387063" cy="18237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065430" y="3959381"/>
            <a:ext cx="1584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Priemyselné využitie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62674" y="4706616"/>
            <a:ext cx="3355340" cy="129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Kompostovanie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Calibri"/>
              <a:cs typeface="Calibri"/>
            </a:endParaRPr>
          </a:p>
          <a:p>
            <a:pPr marL="1186180">
              <a:lnSpc>
                <a:spcPct val="100000"/>
              </a:lnSpc>
            </a:pPr>
            <a:r>
              <a:rPr sz="2000" b="1" spc="-5" dirty="0">
                <a:solidFill>
                  <a:srgbClr val="6C6A39"/>
                </a:solidFill>
                <a:latin typeface="Calibri"/>
                <a:cs typeface="Calibri"/>
              </a:rPr>
              <a:t>Skládka/spaľovanie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384290" cy="6856730"/>
            <a:chOff x="0" y="0"/>
            <a:chExt cx="638429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384290" cy="6856730"/>
            </a:xfrm>
            <a:custGeom>
              <a:avLst/>
              <a:gdLst/>
              <a:ahLst/>
              <a:cxnLst/>
              <a:rect l="l" t="t" r="r" b="b"/>
              <a:pathLst>
                <a:path w="6384290" h="6856730">
                  <a:moveTo>
                    <a:pt x="6384036" y="0"/>
                  </a:moveTo>
                  <a:lnTo>
                    <a:pt x="0" y="0"/>
                  </a:lnTo>
                  <a:lnTo>
                    <a:pt x="0" y="6856476"/>
                  </a:lnTo>
                  <a:lnTo>
                    <a:pt x="6384036" y="6856476"/>
                  </a:lnTo>
                  <a:lnTo>
                    <a:pt x="6384036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378" y="4781717"/>
              <a:ext cx="4245058" cy="14054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0868" y="4971503"/>
              <a:ext cx="210820" cy="54610"/>
            </a:xfrm>
            <a:custGeom>
              <a:avLst/>
              <a:gdLst/>
              <a:ahLst/>
              <a:cxnLst/>
              <a:rect l="l" t="t" r="r" b="b"/>
              <a:pathLst>
                <a:path w="210820" h="54610">
                  <a:moveTo>
                    <a:pt x="58534" y="22910"/>
                  </a:moveTo>
                  <a:lnTo>
                    <a:pt x="56337" y="14198"/>
                  </a:lnTo>
                  <a:lnTo>
                    <a:pt x="50482" y="6883"/>
                  </a:lnTo>
                  <a:lnTo>
                    <a:pt x="42075" y="1866"/>
                  </a:lnTo>
                  <a:lnTo>
                    <a:pt x="32232" y="0"/>
                  </a:lnTo>
                  <a:lnTo>
                    <a:pt x="24599" y="711"/>
                  </a:lnTo>
                  <a:lnTo>
                    <a:pt x="16967" y="4292"/>
                  </a:lnTo>
                  <a:lnTo>
                    <a:pt x="5092" y="14312"/>
                  </a:lnTo>
                  <a:lnTo>
                    <a:pt x="850" y="20764"/>
                  </a:lnTo>
                  <a:lnTo>
                    <a:pt x="850" y="27203"/>
                  </a:lnTo>
                  <a:lnTo>
                    <a:pt x="0" y="33655"/>
                  </a:lnTo>
                  <a:lnTo>
                    <a:pt x="4241" y="40093"/>
                  </a:lnTo>
                  <a:lnTo>
                    <a:pt x="11874" y="43675"/>
                  </a:lnTo>
                  <a:lnTo>
                    <a:pt x="17538" y="46380"/>
                  </a:lnTo>
                  <a:lnTo>
                    <a:pt x="24066" y="48069"/>
                  </a:lnTo>
                  <a:lnTo>
                    <a:pt x="31089" y="48818"/>
                  </a:lnTo>
                  <a:lnTo>
                    <a:pt x="38176" y="48691"/>
                  </a:lnTo>
                  <a:lnTo>
                    <a:pt x="47561" y="46583"/>
                  </a:lnTo>
                  <a:lnTo>
                    <a:pt x="54076" y="41440"/>
                  </a:lnTo>
                  <a:lnTo>
                    <a:pt x="57734" y="33489"/>
                  </a:lnTo>
                  <a:lnTo>
                    <a:pt x="58534" y="22910"/>
                  </a:lnTo>
                  <a:close/>
                </a:path>
                <a:path w="210820" h="54610">
                  <a:moveTo>
                    <a:pt x="210388" y="37236"/>
                  </a:moveTo>
                  <a:lnTo>
                    <a:pt x="209943" y="27635"/>
                  </a:lnTo>
                  <a:lnTo>
                    <a:pt x="204343" y="18973"/>
                  </a:lnTo>
                  <a:lnTo>
                    <a:pt x="194754" y="12458"/>
                  </a:lnTo>
                  <a:lnTo>
                    <a:pt x="182397" y="9309"/>
                  </a:lnTo>
                  <a:lnTo>
                    <a:pt x="175602" y="9309"/>
                  </a:lnTo>
                  <a:lnTo>
                    <a:pt x="173062" y="10020"/>
                  </a:lnTo>
                  <a:lnTo>
                    <a:pt x="171361" y="10020"/>
                  </a:lnTo>
                  <a:lnTo>
                    <a:pt x="169672" y="10731"/>
                  </a:lnTo>
                  <a:lnTo>
                    <a:pt x="168821" y="10731"/>
                  </a:lnTo>
                  <a:lnTo>
                    <a:pt x="167119" y="11455"/>
                  </a:lnTo>
                  <a:lnTo>
                    <a:pt x="162026" y="15748"/>
                  </a:lnTo>
                  <a:lnTo>
                    <a:pt x="159486" y="20053"/>
                  </a:lnTo>
                  <a:lnTo>
                    <a:pt x="157784" y="25057"/>
                  </a:lnTo>
                  <a:lnTo>
                    <a:pt x="156095" y="32943"/>
                  </a:lnTo>
                  <a:lnTo>
                    <a:pt x="157784" y="39382"/>
                  </a:lnTo>
                  <a:lnTo>
                    <a:pt x="187477" y="54419"/>
                  </a:lnTo>
                  <a:lnTo>
                    <a:pt x="196430" y="54356"/>
                  </a:lnTo>
                  <a:lnTo>
                    <a:pt x="203073" y="50660"/>
                  </a:lnTo>
                  <a:lnTo>
                    <a:pt x="207645" y="44551"/>
                  </a:lnTo>
                  <a:lnTo>
                    <a:pt x="210388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52252"/>
              <a:ext cx="1184275" cy="724535"/>
            </a:xfrm>
            <a:custGeom>
              <a:avLst/>
              <a:gdLst/>
              <a:ahLst/>
              <a:cxnLst/>
              <a:rect l="l" t="t" r="r" b="b"/>
              <a:pathLst>
                <a:path w="1184275" h="724535">
                  <a:moveTo>
                    <a:pt x="62776" y="17856"/>
                  </a:moveTo>
                  <a:lnTo>
                    <a:pt x="61074" y="12128"/>
                  </a:lnTo>
                  <a:lnTo>
                    <a:pt x="56832" y="8547"/>
                  </a:lnTo>
                  <a:lnTo>
                    <a:pt x="54292" y="5676"/>
                  </a:lnTo>
                  <a:lnTo>
                    <a:pt x="51739" y="4241"/>
                  </a:lnTo>
                  <a:lnTo>
                    <a:pt x="47498" y="2819"/>
                  </a:lnTo>
                  <a:lnTo>
                    <a:pt x="44107" y="1384"/>
                  </a:lnTo>
                  <a:lnTo>
                    <a:pt x="39865" y="660"/>
                  </a:lnTo>
                  <a:lnTo>
                    <a:pt x="35623" y="660"/>
                  </a:lnTo>
                  <a:lnTo>
                    <a:pt x="29019" y="0"/>
                  </a:lnTo>
                  <a:lnTo>
                    <a:pt x="0" y="12839"/>
                  </a:lnTo>
                  <a:lnTo>
                    <a:pt x="0" y="25019"/>
                  </a:lnTo>
                  <a:lnTo>
                    <a:pt x="24599" y="51511"/>
                  </a:lnTo>
                  <a:lnTo>
                    <a:pt x="27990" y="52946"/>
                  </a:lnTo>
                  <a:lnTo>
                    <a:pt x="35623" y="52946"/>
                  </a:lnTo>
                  <a:lnTo>
                    <a:pt x="42405" y="51511"/>
                  </a:lnTo>
                  <a:lnTo>
                    <a:pt x="49199" y="47929"/>
                  </a:lnTo>
                  <a:lnTo>
                    <a:pt x="55130" y="41490"/>
                  </a:lnTo>
                  <a:lnTo>
                    <a:pt x="60223" y="36474"/>
                  </a:lnTo>
                  <a:lnTo>
                    <a:pt x="61925" y="29311"/>
                  </a:lnTo>
                  <a:lnTo>
                    <a:pt x="62776" y="23583"/>
                  </a:lnTo>
                  <a:lnTo>
                    <a:pt x="62776" y="17856"/>
                  </a:lnTo>
                  <a:close/>
                </a:path>
                <a:path w="1184275" h="724535">
                  <a:moveTo>
                    <a:pt x="209232" y="90373"/>
                  </a:moveTo>
                  <a:lnTo>
                    <a:pt x="207518" y="80073"/>
                  </a:lnTo>
                  <a:lnTo>
                    <a:pt x="200875" y="70700"/>
                  </a:lnTo>
                  <a:lnTo>
                    <a:pt x="190017" y="63690"/>
                  </a:lnTo>
                  <a:lnTo>
                    <a:pt x="180314" y="61099"/>
                  </a:lnTo>
                  <a:lnTo>
                    <a:pt x="170929" y="61722"/>
                  </a:lnTo>
                  <a:lnTo>
                    <a:pt x="162826" y="65303"/>
                  </a:lnTo>
                  <a:lnTo>
                    <a:pt x="156933" y="71564"/>
                  </a:lnTo>
                  <a:lnTo>
                    <a:pt x="153517" y="82842"/>
                  </a:lnTo>
                  <a:lnTo>
                    <a:pt x="155663" y="93052"/>
                  </a:lnTo>
                  <a:lnTo>
                    <a:pt x="162902" y="102184"/>
                  </a:lnTo>
                  <a:lnTo>
                    <a:pt x="174752" y="110236"/>
                  </a:lnTo>
                  <a:lnTo>
                    <a:pt x="183934" y="113106"/>
                  </a:lnTo>
                  <a:lnTo>
                    <a:pt x="192252" y="111671"/>
                  </a:lnTo>
                  <a:lnTo>
                    <a:pt x="199440" y="107022"/>
                  </a:lnTo>
                  <a:lnTo>
                    <a:pt x="205295" y="100215"/>
                  </a:lnTo>
                  <a:lnTo>
                    <a:pt x="209232" y="90373"/>
                  </a:lnTo>
                  <a:close/>
                </a:path>
                <a:path w="1184275" h="724535">
                  <a:moveTo>
                    <a:pt x="347814" y="184721"/>
                  </a:moveTo>
                  <a:lnTo>
                    <a:pt x="329996" y="158229"/>
                  </a:lnTo>
                  <a:lnTo>
                    <a:pt x="329145" y="158229"/>
                  </a:lnTo>
                  <a:lnTo>
                    <a:pt x="328295" y="157505"/>
                  </a:lnTo>
                  <a:lnTo>
                    <a:pt x="326605" y="156794"/>
                  </a:lnTo>
                  <a:lnTo>
                    <a:pt x="321195" y="153936"/>
                  </a:lnTo>
                  <a:lnTo>
                    <a:pt x="315150" y="152222"/>
                  </a:lnTo>
                  <a:lnTo>
                    <a:pt x="290296" y="171564"/>
                  </a:lnTo>
                  <a:lnTo>
                    <a:pt x="291820" y="178993"/>
                  </a:lnTo>
                  <a:lnTo>
                    <a:pt x="321513" y="203339"/>
                  </a:lnTo>
                  <a:lnTo>
                    <a:pt x="330263" y="204444"/>
                  </a:lnTo>
                  <a:lnTo>
                    <a:pt x="338048" y="201904"/>
                  </a:lnTo>
                  <a:lnTo>
                    <a:pt x="343941" y="196697"/>
                  </a:lnTo>
                  <a:lnTo>
                    <a:pt x="346964" y="189738"/>
                  </a:lnTo>
                  <a:lnTo>
                    <a:pt x="347814" y="184721"/>
                  </a:lnTo>
                  <a:close/>
                </a:path>
                <a:path w="1184275" h="724535">
                  <a:moveTo>
                    <a:pt x="503897" y="270662"/>
                  </a:moveTo>
                  <a:lnTo>
                    <a:pt x="503059" y="267081"/>
                  </a:lnTo>
                  <a:lnTo>
                    <a:pt x="501357" y="264223"/>
                  </a:lnTo>
                  <a:lnTo>
                    <a:pt x="499656" y="260642"/>
                  </a:lnTo>
                  <a:lnTo>
                    <a:pt x="496265" y="258483"/>
                  </a:lnTo>
                  <a:lnTo>
                    <a:pt x="493725" y="256336"/>
                  </a:lnTo>
                  <a:lnTo>
                    <a:pt x="488632" y="254190"/>
                  </a:lnTo>
                  <a:lnTo>
                    <a:pt x="485241" y="252044"/>
                  </a:lnTo>
                  <a:lnTo>
                    <a:pt x="481850" y="250609"/>
                  </a:lnTo>
                  <a:lnTo>
                    <a:pt x="474586" y="248208"/>
                  </a:lnTo>
                  <a:lnTo>
                    <a:pt x="468274" y="248551"/>
                  </a:lnTo>
                  <a:lnTo>
                    <a:pt x="463232" y="251714"/>
                  </a:lnTo>
                  <a:lnTo>
                    <a:pt x="459790" y="257771"/>
                  </a:lnTo>
                  <a:lnTo>
                    <a:pt x="458089" y="262788"/>
                  </a:lnTo>
                  <a:lnTo>
                    <a:pt x="457250" y="267804"/>
                  </a:lnTo>
                  <a:lnTo>
                    <a:pt x="458939" y="272808"/>
                  </a:lnTo>
                  <a:lnTo>
                    <a:pt x="461810" y="279438"/>
                  </a:lnTo>
                  <a:lnTo>
                    <a:pt x="467207" y="284988"/>
                  </a:lnTo>
                  <a:lnTo>
                    <a:pt x="474218" y="288925"/>
                  </a:lnTo>
                  <a:lnTo>
                    <a:pt x="481850" y="290715"/>
                  </a:lnTo>
                  <a:lnTo>
                    <a:pt x="492874" y="290715"/>
                  </a:lnTo>
                  <a:lnTo>
                    <a:pt x="499656" y="284988"/>
                  </a:lnTo>
                  <a:lnTo>
                    <a:pt x="503059" y="277825"/>
                  </a:lnTo>
                  <a:lnTo>
                    <a:pt x="503897" y="274243"/>
                  </a:lnTo>
                  <a:lnTo>
                    <a:pt x="503897" y="270662"/>
                  </a:lnTo>
                  <a:close/>
                </a:path>
                <a:path w="1184275" h="724535">
                  <a:moveTo>
                    <a:pt x="654227" y="356006"/>
                  </a:moveTo>
                  <a:lnTo>
                    <a:pt x="624052" y="333502"/>
                  </a:lnTo>
                  <a:lnTo>
                    <a:pt x="615581" y="335762"/>
                  </a:lnTo>
                  <a:lnTo>
                    <a:pt x="609092" y="340842"/>
                  </a:lnTo>
                  <a:lnTo>
                    <a:pt x="605574" y="348361"/>
                  </a:lnTo>
                  <a:lnTo>
                    <a:pt x="605066" y="356870"/>
                  </a:lnTo>
                  <a:lnTo>
                    <a:pt x="607428" y="364718"/>
                  </a:lnTo>
                  <a:lnTo>
                    <a:pt x="612495" y="370205"/>
                  </a:lnTo>
                  <a:lnTo>
                    <a:pt x="620979" y="372681"/>
                  </a:lnTo>
                  <a:lnTo>
                    <a:pt x="631367" y="371729"/>
                  </a:lnTo>
                  <a:lnTo>
                    <a:pt x="642073" y="367690"/>
                  </a:lnTo>
                  <a:lnTo>
                    <a:pt x="651510" y="360895"/>
                  </a:lnTo>
                  <a:lnTo>
                    <a:pt x="654227" y="356006"/>
                  </a:lnTo>
                  <a:close/>
                </a:path>
                <a:path w="1184275" h="724535">
                  <a:moveTo>
                    <a:pt x="782154" y="432523"/>
                  </a:moveTo>
                  <a:lnTo>
                    <a:pt x="756196" y="401078"/>
                  </a:lnTo>
                  <a:lnTo>
                    <a:pt x="748753" y="402170"/>
                  </a:lnTo>
                  <a:lnTo>
                    <a:pt x="742746" y="406069"/>
                  </a:lnTo>
                  <a:lnTo>
                    <a:pt x="738886" y="412470"/>
                  </a:lnTo>
                  <a:lnTo>
                    <a:pt x="738466" y="419201"/>
                  </a:lnTo>
                  <a:lnTo>
                    <a:pt x="740587" y="426605"/>
                  </a:lnTo>
                  <a:lnTo>
                    <a:pt x="744613" y="433209"/>
                  </a:lnTo>
                  <a:lnTo>
                    <a:pt x="749922" y="437527"/>
                  </a:lnTo>
                  <a:lnTo>
                    <a:pt x="756704" y="441109"/>
                  </a:lnTo>
                  <a:lnTo>
                    <a:pt x="763498" y="441833"/>
                  </a:lnTo>
                  <a:lnTo>
                    <a:pt x="770280" y="438962"/>
                  </a:lnTo>
                  <a:lnTo>
                    <a:pt x="776224" y="436092"/>
                  </a:lnTo>
                  <a:lnTo>
                    <a:pt x="782154" y="432523"/>
                  </a:lnTo>
                  <a:close/>
                </a:path>
                <a:path w="1184275" h="724535">
                  <a:moveTo>
                    <a:pt x="935177" y="519176"/>
                  </a:moveTo>
                  <a:lnTo>
                    <a:pt x="933335" y="510844"/>
                  </a:lnTo>
                  <a:lnTo>
                    <a:pt x="928065" y="504139"/>
                  </a:lnTo>
                  <a:lnTo>
                    <a:pt x="921575" y="500519"/>
                  </a:lnTo>
                  <a:lnTo>
                    <a:pt x="914920" y="499389"/>
                  </a:lnTo>
                  <a:lnTo>
                    <a:pt x="908265" y="500811"/>
                  </a:lnTo>
                  <a:lnTo>
                    <a:pt x="901776" y="504850"/>
                  </a:lnTo>
                  <a:lnTo>
                    <a:pt x="896226" y="512038"/>
                  </a:lnTo>
                  <a:lnTo>
                    <a:pt x="893711" y="519887"/>
                  </a:lnTo>
                  <a:lnTo>
                    <a:pt x="894372" y="527215"/>
                  </a:lnTo>
                  <a:lnTo>
                    <a:pt x="898372" y="532777"/>
                  </a:lnTo>
                  <a:lnTo>
                    <a:pt x="905535" y="536130"/>
                  </a:lnTo>
                  <a:lnTo>
                    <a:pt x="914285" y="537527"/>
                  </a:lnTo>
                  <a:lnTo>
                    <a:pt x="922718" y="536905"/>
                  </a:lnTo>
                  <a:lnTo>
                    <a:pt x="928916" y="534212"/>
                  </a:lnTo>
                  <a:lnTo>
                    <a:pt x="933678" y="527494"/>
                  </a:lnTo>
                  <a:lnTo>
                    <a:pt x="935177" y="519176"/>
                  </a:lnTo>
                  <a:close/>
                </a:path>
                <a:path w="1184275" h="724535">
                  <a:moveTo>
                    <a:pt x="1053617" y="624446"/>
                  </a:moveTo>
                  <a:lnTo>
                    <a:pt x="1022845" y="603770"/>
                  </a:lnTo>
                  <a:lnTo>
                    <a:pt x="1016292" y="605828"/>
                  </a:lnTo>
                  <a:lnTo>
                    <a:pt x="1009510" y="610133"/>
                  </a:lnTo>
                  <a:lnTo>
                    <a:pt x="1006970" y="621588"/>
                  </a:lnTo>
                  <a:lnTo>
                    <a:pt x="1011212" y="625170"/>
                  </a:lnTo>
                  <a:lnTo>
                    <a:pt x="1015453" y="629462"/>
                  </a:lnTo>
                  <a:lnTo>
                    <a:pt x="1023086" y="632333"/>
                  </a:lnTo>
                  <a:lnTo>
                    <a:pt x="1036662" y="633768"/>
                  </a:lnTo>
                  <a:lnTo>
                    <a:pt x="1043444" y="632333"/>
                  </a:lnTo>
                  <a:lnTo>
                    <a:pt x="1047686" y="629462"/>
                  </a:lnTo>
                  <a:lnTo>
                    <a:pt x="1053617" y="624446"/>
                  </a:lnTo>
                  <a:close/>
                </a:path>
                <a:path w="1184275" h="724535">
                  <a:moveTo>
                    <a:pt x="1184262" y="701802"/>
                  </a:moveTo>
                  <a:lnTo>
                    <a:pt x="1180871" y="696074"/>
                  </a:lnTo>
                  <a:lnTo>
                    <a:pt x="1175778" y="691057"/>
                  </a:lnTo>
                  <a:lnTo>
                    <a:pt x="1169276" y="687133"/>
                  </a:lnTo>
                  <a:lnTo>
                    <a:pt x="1161897" y="685952"/>
                  </a:lnTo>
                  <a:lnTo>
                    <a:pt x="1154671" y="687324"/>
                  </a:lnTo>
                  <a:lnTo>
                    <a:pt x="1148638" y="691057"/>
                  </a:lnTo>
                  <a:lnTo>
                    <a:pt x="1143546" y="694639"/>
                  </a:lnTo>
                  <a:lnTo>
                    <a:pt x="1141844" y="698931"/>
                  </a:lnTo>
                  <a:lnTo>
                    <a:pt x="1141844" y="707529"/>
                  </a:lnTo>
                  <a:lnTo>
                    <a:pt x="1144397" y="711822"/>
                  </a:lnTo>
                  <a:lnTo>
                    <a:pt x="1148638" y="716127"/>
                  </a:lnTo>
                  <a:lnTo>
                    <a:pt x="1155166" y="721614"/>
                  </a:lnTo>
                  <a:lnTo>
                    <a:pt x="1162100" y="724090"/>
                  </a:lnTo>
                  <a:lnTo>
                    <a:pt x="1169517" y="723468"/>
                  </a:lnTo>
                  <a:lnTo>
                    <a:pt x="1177480" y="719696"/>
                  </a:lnTo>
                  <a:lnTo>
                    <a:pt x="1181722" y="716838"/>
                  </a:lnTo>
                  <a:lnTo>
                    <a:pt x="1184262" y="712546"/>
                  </a:lnTo>
                  <a:lnTo>
                    <a:pt x="1184262" y="701802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2711" y="6496811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62172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14627" y="6414515"/>
            <a:ext cx="3557270" cy="443865"/>
            <a:chOff x="1214627" y="6414515"/>
            <a:chExt cx="3557270" cy="4438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627" y="6414515"/>
              <a:ext cx="441947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1208" y="6426707"/>
              <a:ext cx="440435" cy="43129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15783" y="5404103"/>
            <a:ext cx="2476500" cy="49834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2976" y="1402080"/>
            <a:ext cx="2340863" cy="7421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03007" y="2148840"/>
            <a:ext cx="1682495" cy="8000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20708" y="3111769"/>
            <a:ext cx="2127596" cy="42586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56646" y="4642303"/>
            <a:ext cx="1732335" cy="29807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72171" y="3966348"/>
            <a:ext cx="1674875" cy="46239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64280" y="6076188"/>
            <a:ext cx="1828788" cy="64922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810295" y="252816"/>
            <a:ext cx="50723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Kliknutím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jednotlivé logá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získate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viac informácií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každom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nasledujúcich bežne 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používaných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softvérov na prieskum...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2642" y="900360"/>
            <a:ext cx="5622925" cy="37363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60"/>
              </a:spcBef>
              <a:tabLst>
                <a:tab pos="196596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Použitie prieskumu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prieskum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oveľa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jednoduchšie, 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myslíte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umožňuje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získať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poznatky nielen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začiatku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podnikania, ale aj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preskúmať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potreby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motiváciu potenciálnych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existujúcich zákazníkov, pozitívne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negatívne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pocity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týkajúce 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vašich výrobkov/produktov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účinnosť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dosah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vašich propagačných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aktivít.</a:t>
            </a:r>
            <a:endParaRPr sz="2400">
              <a:latin typeface="Calibri"/>
              <a:cs typeface="Calibri"/>
            </a:endParaRPr>
          </a:p>
          <a:p>
            <a:pPr marL="12700" marR="22860">
              <a:lnSpc>
                <a:spcPts val="2300"/>
              </a:lnSpc>
              <a:spcBef>
                <a:spcPts val="1030"/>
              </a:spcBef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 súčasnosti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prieskumy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vykonávajú online, ale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farmárske trhy 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tiež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fantastickou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príležitosťou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prieskum.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733218" y="253598"/>
            <a:ext cx="2272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13A22"/>
                </a:solidFill>
              </a:rPr>
              <a:t>1. </a:t>
            </a:r>
            <a:r>
              <a:rPr spc="-10" dirty="0">
                <a:solidFill>
                  <a:srgbClr val="A13A22"/>
                </a:solidFill>
              </a:rPr>
              <a:t>Prieskumy...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4" y="4483608"/>
            <a:ext cx="7728584" cy="2374900"/>
            <a:chOff x="9144" y="4483608"/>
            <a:chExt cx="7728584" cy="23749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7" y="6385572"/>
              <a:ext cx="441947" cy="4419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31218" y="465000"/>
            <a:ext cx="4961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Od </a:t>
            </a:r>
            <a:r>
              <a:rPr spc="-45" dirty="0"/>
              <a:t>odpadu </a:t>
            </a:r>
            <a:r>
              <a:rPr spc="-20" dirty="0"/>
              <a:t>k </a:t>
            </a:r>
            <a:r>
              <a:rPr spc="-15" dirty="0"/>
              <a:t>zdrojom...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4015" y="1664984"/>
            <a:ext cx="11879580" cy="41706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70205" marR="7620" indent="-358140" algn="just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7084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Napriek znižovaniu množstva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odpadu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sa mu nedá vyhnúť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a preto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môžeme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prostredníctvom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obehového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hospodárstva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nájsť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tohto </a:t>
            </a:r>
            <a:r>
              <a:rPr sz="2400" b="1" spc="-20" dirty="0">
                <a:solidFill>
                  <a:srgbClr val="5F210F"/>
                </a:solidFill>
                <a:latin typeface="Calibri"/>
                <a:cs typeface="Calibri"/>
              </a:rPr>
              <a:t>odpadu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20" dirty="0">
                <a:solidFill>
                  <a:srgbClr val="5F210F"/>
                </a:solidFill>
                <a:latin typeface="Calibri"/>
                <a:cs typeface="Calibri"/>
              </a:rPr>
              <a:t>premeniť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ho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zdroj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4965" marR="5080" indent="-342900" algn="just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Hoci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spoločnosti, 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írsky sociálny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podnik </a:t>
            </a:r>
            <a:r>
              <a:rPr sz="2400" u="sng" spc="-1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Food </a:t>
            </a:r>
            <a:r>
              <a:rPr sz="24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Cloud,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ponúkajú </a:t>
            </a:r>
            <a:r>
              <a:rPr sz="2400" spc="5" dirty="0">
                <a:solidFill>
                  <a:srgbClr val="5F210F"/>
                </a:solidFill>
                <a:latin typeface="Calibri"/>
                <a:cs typeface="Calibri"/>
              </a:rPr>
              <a:t>služby, 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spájajú prebytočné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potraviny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charitatívnymi organizáciami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poskytujúcimi stravu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ľuďom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núdzi, spolupracujú predovšetkým s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veľkými maloobchodníkmi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prijímajú obmedzené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množstvo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potravín.</a:t>
            </a:r>
            <a:endParaRPr sz="2400">
              <a:latin typeface="Calibri"/>
              <a:cs typeface="Calibri"/>
            </a:endParaRPr>
          </a:p>
          <a:p>
            <a:pPr marL="355600" marR="65405" indent="-3429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  <a:tab pos="3994150" algn="l"/>
                <a:tab pos="7129145" algn="l"/>
                <a:tab pos="1141222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Lepšou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možnosťou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drobných pestovateľov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hľadať priamo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komunite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koho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ste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mohli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prebytočnú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produkciu opätovne využiť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Počas výluk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Covide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videli, 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potravinárske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zameriavajú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poskytovanie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stravy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zdravotníckych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pracovníkov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zraniteľných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členov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komunity.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Táto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iniciatíva bola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potrebná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nájdenie domovov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prebytočné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potraviny.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Calibri"/>
              <a:cs typeface="Calibri"/>
            </a:endParaRPr>
          </a:p>
          <a:p>
            <a:pPr marL="454025" algn="ctr">
              <a:lnSpc>
                <a:spcPct val="100000"/>
              </a:lnSpc>
              <a:spcBef>
                <a:spcPts val="5"/>
              </a:spcBef>
            </a:pP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Kde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komunite </a:t>
            </a: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presmerovať </a:t>
            </a:r>
            <a:r>
              <a:rPr sz="2800" b="1" spc="-20" dirty="0">
                <a:solidFill>
                  <a:srgbClr val="5F210F"/>
                </a:solidFill>
                <a:latin typeface="Calibri"/>
                <a:cs typeface="Calibri"/>
              </a:rPr>
              <a:t>potraviny?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1" y="6083811"/>
            <a:ext cx="1843402" cy="4117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23846" y="6086876"/>
            <a:ext cx="4575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Tento projekt bol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financovaný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podporou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Európskej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komisie.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Táto publikácia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[oznámenie]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vyjadruje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len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názory autora a Komisia nenesie zodpovednosť za akékoľvek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použitie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informácií,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ktoré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sú v nej obsiahnuté.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40311" y="4550105"/>
            <a:ext cx="344170" cy="343535"/>
          </a:xfrm>
          <a:custGeom>
            <a:avLst/>
            <a:gdLst/>
            <a:ahLst/>
            <a:cxnLst/>
            <a:rect l="l" t="t" r="r" b="b"/>
            <a:pathLst>
              <a:path w="344170" h="343535">
                <a:moveTo>
                  <a:pt x="343763" y="171132"/>
                </a:moveTo>
                <a:lnTo>
                  <a:pt x="337591" y="125704"/>
                </a:lnTo>
                <a:lnTo>
                  <a:pt x="320167" y="84848"/>
                </a:lnTo>
                <a:lnTo>
                  <a:pt x="315823" y="79273"/>
                </a:lnTo>
                <a:lnTo>
                  <a:pt x="315823" y="171132"/>
                </a:lnTo>
                <a:lnTo>
                  <a:pt x="312889" y="200228"/>
                </a:lnTo>
                <a:lnTo>
                  <a:pt x="311734" y="203923"/>
                </a:lnTo>
                <a:lnTo>
                  <a:pt x="304482" y="205994"/>
                </a:lnTo>
                <a:lnTo>
                  <a:pt x="304482" y="227317"/>
                </a:lnTo>
                <a:lnTo>
                  <a:pt x="273202" y="273113"/>
                </a:lnTo>
                <a:lnTo>
                  <a:pt x="227520" y="304368"/>
                </a:lnTo>
                <a:lnTo>
                  <a:pt x="206171" y="311048"/>
                </a:lnTo>
                <a:lnTo>
                  <a:pt x="214350" y="303149"/>
                </a:lnTo>
                <a:lnTo>
                  <a:pt x="240093" y="262458"/>
                </a:lnTo>
                <a:lnTo>
                  <a:pt x="247827" y="240055"/>
                </a:lnTo>
                <a:lnTo>
                  <a:pt x="248132" y="240017"/>
                </a:lnTo>
                <a:lnTo>
                  <a:pt x="285762" y="232613"/>
                </a:lnTo>
                <a:lnTo>
                  <a:pt x="304482" y="227317"/>
                </a:lnTo>
                <a:lnTo>
                  <a:pt x="304482" y="205994"/>
                </a:lnTo>
                <a:lnTo>
                  <a:pt x="281051" y="212648"/>
                </a:lnTo>
                <a:lnTo>
                  <a:pt x="255498" y="217754"/>
                </a:lnTo>
                <a:lnTo>
                  <a:pt x="260629" y="171132"/>
                </a:lnTo>
                <a:lnTo>
                  <a:pt x="255536" y="125222"/>
                </a:lnTo>
                <a:lnTo>
                  <a:pt x="281051" y="130314"/>
                </a:lnTo>
                <a:lnTo>
                  <a:pt x="311924" y="139103"/>
                </a:lnTo>
                <a:lnTo>
                  <a:pt x="312889" y="142138"/>
                </a:lnTo>
                <a:lnTo>
                  <a:pt x="315823" y="171132"/>
                </a:lnTo>
                <a:lnTo>
                  <a:pt x="315823" y="79273"/>
                </a:lnTo>
                <a:lnTo>
                  <a:pt x="304596" y="64846"/>
                </a:lnTo>
                <a:lnTo>
                  <a:pt x="304596" y="115697"/>
                </a:lnTo>
                <a:lnTo>
                  <a:pt x="285762" y="110350"/>
                </a:lnTo>
                <a:lnTo>
                  <a:pt x="248132" y="102933"/>
                </a:lnTo>
                <a:lnTo>
                  <a:pt x="247891" y="102908"/>
                </a:lnTo>
                <a:lnTo>
                  <a:pt x="240360" y="81191"/>
                </a:lnTo>
                <a:lnTo>
                  <a:pt x="240360" y="171132"/>
                </a:lnTo>
                <a:lnTo>
                  <a:pt x="235356" y="213156"/>
                </a:lnTo>
                <a:lnTo>
                  <a:pt x="232486" y="221335"/>
                </a:lnTo>
                <a:lnTo>
                  <a:pt x="225018" y="222224"/>
                </a:lnTo>
                <a:lnTo>
                  <a:pt x="225018" y="242697"/>
                </a:lnTo>
                <a:lnTo>
                  <a:pt x="221322" y="253288"/>
                </a:lnTo>
                <a:lnTo>
                  <a:pt x="198107" y="289890"/>
                </a:lnTo>
                <a:lnTo>
                  <a:pt x="171780" y="315341"/>
                </a:lnTo>
                <a:lnTo>
                  <a:pt x="144348" y="289890"/>
                </a:lnTo>
                <a:lnTo>
                  <a:pt x="136271" y="277545"/>
                </a:lnTo>
                <a:lnTo>
                  <a:pt x="136271" y="310781"/>
                </a:lnTo>
                <a:lnTo>
                  <a:pt x="91122" y="290969"/>
                </a:lnTo>
                <a:lnTo>
                  <a:pt x="52019" y="251866"/>
                </a:lnTo>
                <a:lnTo>
                  <a:pt x="38519" y="227101"/>
                </a:lnTo>
                <a:lnTo>
                  <a:pt x="58013" y="232613"/>
                </a:lnTo>
                <a:lnTo>
                  <a:pt x="93459" y="239598"/>
                </a:lnTo>
                <a:lnTo>
                  <a:pt x="101752" y="262724"/>
                </a:lnTo>
                <a:lnTo>
                  <a:pt x="128409" y="303441"/>
                </a:lnTo>
                <a:lnTo>
                  <a:pt x="136271" y="310781"/>
                </a:lnTo>
                <a:lnTo>
                  <a:pt x="136271" y="277545"/>
                </a:lnTo>
                <a:lnTo>
                  <a:pt x="120535" y="253466"/>
                </a:lnTo>
                <a:lnTo>
                  <a:pt x="116586" y="242443"/>
                </a:lnTo>
                <a:lnTo>
                  <a:pt x="133667" y="244411"/>
                </a:lnTo>
                <a:lnTo>
                  <a:pt x="171894" y="245872"/>
                </a:lnTo>
                <a:lnTo>
                  <a:pt x="210108" y="244411"/>
                </a:lnTo>
                <a:lnTo>
                  <a:pt x="225018" y="242697"/>
                </a:lnTo>
                <a:lnTo>
                  <a:pt x="225018" y="222224"/>
                </a:lnTo>
                <a:lnTo>
                  <a:pt x="208534" y="224167"/>
                </a:lnTo>
                <a:lnTo>
                  <a:pt x="171894" y="225615"/>
                </a:lnTo>
                <a:lnTo>
                  <a:pt x="135242" y="224167"/>
                </a:lnTo>
                <a:lnTo>
                  <a:pt x="108927" y="221056"/>
                </a:lnTo>
                <a:lnTo>
                  <a:pt x="106146" y="213245"/>
                </a:lnTo>
                <a:lnTo>
                  <a:pt x="101320" y="171132"/>
                </a:lnTo>
                <a:lnTo>
                  <a:pt x="106146" y="129400"/>
                </a:lnTo>
                <a:lnTo>
                  <a:pt x="108826" y="121920"/>
                </a:lnTo>
                <a:lnTo>
                  <a:pt x="135242" y="118783"/>
                </a:lnTo>
                <a:lnTo>
                  <a:pt x="171881" y="117348"/>
                </a:lnTo>
                <a:lnTo>
                  <a:pt x="208534" y="118783"/>
                </a:lnTo>
                <a:lnTo>
                  <a:pt x="232587" y="121640"/>
                </a:lnTo>
                <a:lnTo>
                  <a:pt x="235356" y="129501"/>
                </a:lnTo>
                <a:lnTo>
                  <a:pt x="240360" y="171132"/>
                </a:lnTo>
                <a:lnTo>
                  <a:pt x="240360" y="81191"/>
                </a:lnTo>
                <a:lnTo>
                  <a:pt x="240093" y="80416"/>
                </a:lnTo>
                <a:lnTo>
                  <a:pt x="225082" y="56743"/>
                </a:lnTo>
                <a:lnTo>
                  <a:pt x="225082" y="100279"/>
                </a:lnTo>
                <a:lnTo>
                  <a:pt x="210108" y="98539"/>
                </a:lnTo>
                <a:lnTo>
                  <a:pt x="171881" y="97091"/>
                </a:lnTo>
                <a:lnTo>
                  <a:pt x="133667" y="98539"/>
                </a:lnTo>
                <a:lnTo>
                  <a:pt x="116509" y="100533"/>
                </a:lnTo>
                <a:lnTo>
                  <a:pt x="120535" y="89319"/>
                </a:lnTo>
                <a:lnTo>
                  <a:pt x="144348" y="52768"/>
                </a:lnTo>
                <a:lnTo>
                  <a:pt x="171450" y="27330"/>
                </a:lnTo>
                <a:lnTo>
                  <a:pt x="198107" y="53060"/>
                </a:lnTo>
                <a:lnTo>
                  <a:pt x="221322" y="89573"/>
                </a:lnTo>
                <a:lnTo>
                  <a:pt x="225082" y="100279"/>
                </a:lnTo>
                <a:lnTo>
                  <a:pt x="225082" y="56743"/>
                </a:lnTo>
                <a:lnTo>
                  <a:pt x="214350" y="39801"/>
                </a:lnTo>
                <a:lnTo>
                  <a:pt x="206171" y="31915"/>
                </a:lnTo>
                <a:lnTo>
                  <a:pt x="227520" y="38582"/>
                </a:lnTo>
                <a:lnTo>
                  <a:pt x="273202" y="69850"/>
                </a:lnTo>
                <a:lnTo>
                  <a:pt x="304469" y="115252"/>
                </a:lnTo>
                <a:lnTo>
                  <a:pt x="304596" y="115697"/>
                </a:lnTo>
                <a:lnTo>
                  <a:pt x="304596" y="64846"/>
                </a:lnTo>
                <a:lnTo>
                  <a:pt x="293204" y="50203"/>
                </a:lnTo>
                <a:lnTo>
                  <a:pt x="263347" y="27241"/>
                </a:lnTo>
                <a:lnTo>
                  <a:pt x="258368" y="23406"/>
                </a:lnTo>
                <a:lnTo>
                  <a:pt x="217373" y="6121"/>
                </a:lnTo>
                <a:lnTo>
                  <a:pt x="171881" y="0"/>
                </a:lnTo>
                <a:lnTo>
                  <a:pt x="136271" y="4775"/>
                </a:lnTo>
                <a:lnTo>
                  <a:pt x="136271" y="32181"/>
                </a:lnTo>
                <a:lnTo>
                  <a:pt x="128409" y="39509"/>
                </a:lnTo>
                <a:lnTo>
                  <a:pt x="101752" y="80149"/>
                </a:lnTo>
                <a:lnTo>
                  <a:pt x="93383" y="103378"/>
                </a:lnTo>
                <a:lnTo>
                  <a:pt x="85623" y="104914"/>
                </a:lnTo>
                <a:lnTo>
                  <a:pt x="85623" y="217233"/>
                </a:lnTo>
                <a:lnTo>
                  <a:pt x="62725" y="212648"/>
                </a:lnTo>
                <a:lnTo>
                  <a:pt x="31254" y="203708"/>
                </a:lnTo>
                <a:lnTo>
                  <a:pt x="30175" y="200228"/>
                </a:lnTo>
                <a:lnTo>
                  <a:pt x="27254" y="171132"/>
                </a:lnTo>
                <a:lnTo>
                  <a:pt x="30175" y="142138"/>
                </a:lnTo>
                <a:lnTo>
                  <a:pt x="31051" y="139319"/>
                </a:lnTo>
                <a:lnTo>
                  <a:pt x="62725" y="130314"/>
                </a:lnTo>
                <a:lnTo>
                  <a:pt x="85585" y="125742"/>
                </a:lnTo>
                <a:lnTo>
                  <a:pt x="80352" y="171132"/>
                </a:lnTo>
                <a:lnTo>
                  <a:pt x="85623" y="217233"/>
                </a:lnTo>
                <a:lnTo>
                  <a:pt x="85623" y="104914"/>
                </a:lnTo>
                <a:lnTo>
                  <a:pt x="58013" y="110350"/>
                </a:lnTo>
                <a:lnTo>
                  <a:pt x="38392" y="115912"/>
                </a:lnTo>
                <a:lnTo>
                  <a:pt x="38608" y="115252"/>
                </a:lnTo>
                <a:lnTo>
                  <a:pt x="69875" y="69850"/>
                </a:lnTo>
                <a:lnTo>
                  <a:pt x="115646" y="38582"/>
                </a:lnTo>
                <a:lnTo>
                  <a:pt x="136271" y="32181"/>
                </a:lnTo>
                <a:lnTo>
                  <a:pt x="136271" y="4775"/>
                </a:lnTo>
                <a:lnTo>
                  <a:pt x="85090" y="23406"/>
                </a:lnTo>
                <a:lnTo>
                  <a:pt x="50317" y="50203"/>
                </a:lnTo>
                <a:lnTo>
                  <a:pt x="23444" y="84848"/>
                </a:lnTo>
                <a:lnTo>
                  <a:pt x="6134" y="125704"/>
                </a:lnTo>
                <a:lnTo>
                  <a:pt x="0" y="171132"/>
                </a:lnTo>
                <a:lnTo>
                  <a:pt x="6134" y="216839"/>
                </a:lnTo>
                <a:lnTo>
                  <a:pt x="23444" y="257898"/>
                </a:lnTo>
                <a:lnTo>
                  <a:pt x="50317" y="292671"/>
                </a:lnTo>
                <a:lnTo>
                  <a:pt x="85090" y="319519"/>
                </a:lnTo>
                <a:lnTo>
                  <a:pt x="126161" y="336829"/>
                </a:lnTo>
                <a:lnTo>
                  <a:pt x="171881" y="342963"/>
                </a:lnTo>
                <a:lnTo>
                  <a:pt x="217373" y="336829"/>
                </a:lnTo>
                <a:lnTo>
                  <a:pt x="258368" y="319519"/>
                </a:lnTo>
                <a:lnTo>
                  <a:pt x="293204" y="292671"/>
                </a:lnTo>
                <a:lnTo>
                  <a:pt x="320167" y="257898"/>
                </a:lnTo>
                <a:lnTo>
                  <a:pt x="337591" y="216839"/>
                </a:lnTo>
                <a:lnTo>
                  <a:pt x="343763" y="171132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856" y="0"/>
            <a:ext cx="2628899" cy="35036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5331" y="6679824"/>
            <a:ext cx="149482" cy="1380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4935" y="6463636"/>
            <a:ext cx="118401" cy="1388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0389" y="6159668"/>
            <a:ext cx="112846" cy="1459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31162" y="5585369"/>
            <a:ext cx="110378" cy="1026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1154" y="5870428"/>
            <a:ext cx="101986" cy="11014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1219" y="5014646"/>
            <a:ext cx="106710" cy="909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55931" y="5387964"/>
            <a:ext cx="96030" cy="1057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49282" y="5237849"/>
            <a:ext cx="94208" cy="1002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0580" y="5049375"/>
            <a:ext cx="97824" cy="9234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1898" y="4953757"/>
            <a:ext cx="102877" cy="859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5923" y="5121928"/>
            <a:ext cx="95161" cy="7599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370" y="4885284"/>
            <a:ext cx="82006" cy="7836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016" y="3584540"/>
            <a:ext cx="67163" cy="64743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93080" y="3647376"/>
            <a:ext cx="59055" cy="65405"/>
          </a:xfrm>
          <a:custGeom>
            <a:avLst/>
            <a:gdLst/>
            <a:ahLst/>
            <a:cxnLst/>
            <a:rect l="l" t="t" r="r" b="b"/>
            <a:pathLst>
              <a:path w="59054" h="65404">
                <a:moveTo>
                  <a:pt x="23514" y="61998"/>
                </a:moveTo>
                <a:lnTo>
                  <a:pt x="0" y="27825"/>
                </a:lnTo>
                <a:lnTo>
                  <a:pt x="1401" y="21103"/>
                </a:lnTo>
                <a:lnTo>
                  <a:pt x="22304" y="0"/>
                </a:lnTo>
                <a:lnTo>
                  <a:pt x="23206" y="303"/>
                </a:lnTo>
                <a:lnTo>
                  <a:pt x="25315" y="4"/>
                </a:lnTo>
                <a:lnTo>
                  <a:pt x="27119" y="612"/>
                </a:lnTo>
                <a:lnTo>
                  <a:pt x="30131" y="617"/>
                </a:lnTo>
                <a:lnTo>
                  <a:pt x="37347" y="3048"/>
                </a:lnTo>
                <a:lnTo>
                  <a:pt x="49150" y="11473"/>
                </a:lnTo>
                <a:lnTo>
                  <a:pt x="56562" y="23151"/>
                </a:lnTo>
                <a:lnTo>
                  <a:pt x="58829" y="36126"/>
                </a:lnTo>
                <a:lnTo>
                  <a:pt x="55199" y="48439"/>
                </a:lnTo>
                <a:lnTo>
                  <a:pt x="49160" y="56723"/>
                </a:lnTo>
                <a:lnTo>
                  <a:pt x="41692" y="62821"/>
                </a:lnTo>
                <a:lnTo>
                  <a:pt x="33056" y="65118"/>
                </a:lnTo>
                <a:lnTo>
                  <a:pt x="23514" y="61998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982" y="3733214"/>
            <a:ext cx="59690" cy="64769"/>
          </a:xfrm>
          <a:custGeom>
            <a:avLst/>
            <a:gdLst/>
            <a:ahLst/>
            <a:cxnLst/>
            <a:rect l="l" t="t" r="r" b="b"/>
            <a:pathLst>
              <a:path w="59690" h="64770">
                <a:moveTo>
                  <a:pt x="32249" y="62923"/>
                </a:moveTo>
                <a:lnTo>
                  <a:pt x="909" y="29758"/>
                </a:lnTo>
                <a:lnTo>
                  <a:pt x="0" y="21137"/>
                </a:lnTo>
                <a:lnTo>
                  <a:pt x="1684" y="13201"/>
                </a:lnTo>
                <a:lnTo>
                  <a:pt x="6016" y="6631"/>
                </a:lnTo>
                <a:lnTo>
                  <a:pt x="12929" y="1670"/>
                </a:lnTo>
                <a:lnTo>
                  <a:pt x="20051" y="0"/>
                </a:lnTo>
                <a:lnTo>
                  <a:pt x="27386" y="1051"/>
                </a:lnTo>
                <a:lnTo>
                  <a:pt x="34937" y="4257"/>
                </a:lnTo>
                <a:lnTo>
                  <a:pt x="36436" y="5771"/>
                </a:lnTo>
                <a:lnTo>
                  <a:pt x="40044" y="6987"/>
                </a:lnTo>
                <a:lnTo>
                  <a:pt x="48820" y="14755"/>
                </a:lnTo>
                <a:lnTo>
                  <a:pt x="55576" y="25724"/>
                </a:lnTo>
                <a:lnTo>
                  <a:pt x="59335" y="37765"/>
                </a:lnTo>
                <a:lnTo>
                  <a:pt x="59118" y="48751"/>
                </a:lnTo>
                <a:lnTo>
                  <a:pt x="54681" y="56706"/>
                </a:lnTo>
                <a:lnTo>
                  <a:pt x="48024" y="62305"/>
                </a:lnTo>
                <a:lnTo>
                  <a:pt x="40197" y="64669"/>
                </a:lnTo>
                <a:lnTo>
                  <a:pt x="32249" y="62923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960" y="3972225"/>
            <a:ext cx="52069" cy="49530"/>
          </a:xfrm>
          <a:custGeom>
            <a:avLst/>
            <a:gdLst/>
            <a:ahLst/>
            <a:cxnLst/>
            <a:rect l="l" t="t" r="r" b="b"/>
            <a:pathLst>
              <a:path w="52070" h="49529">
                <a:moveTo>
                  <a:pt x="8761" y="46972"/>
                </a:moveTo>
                <a:lnTo>
                  <a:pt x="3156" y="40131"/>
                </a:lnTo>
                <a:lnTo>
                  <a:pt x="108" y="30174"/>
                </a:lnTo>
                <a:lnTo>
                  <a:pt x="0" y="19315"/>
                </a:lnTo>
                <a:lnTo>
                  <a:pt x="3216" y="9766"/>
                </a:lnTo>
                <a:lnTo>
                  <a:pt x="10131" y="3308"/>
                </a:lnTo>
                <a:lnTo>
                  <a:pt x="18810" y="0"/>
                </a:lnTo>
                <a:lnTo>
                  <a:pt x="28205" y="151"/>
                </a:lnTo>
                <a:lnTo>
                  <a:pt x="37273" y="4074"/>
                </a:lnTo>
                <a:lnTo>
                  <a:pt x="45844" y="11473"/>
                </a:lnTo>
                <a:lnTo>
                  <a:pt x="50716" y="18951"/>
                </a:lnTo>
                <a:lnTo>
                  <a:pt x="51693" y="26254"/>
                </a:lnTo>
                <a:lnTo>
                  <a:pt x="48578" y="33124"/>
                </a:lnTo>
                <a:lnTo>
                  <a:pt x="39403" y="41960"/>
                </a:lnTo>
                <a:lnTo>
                  <a:pt x="28746" y="47647"/>
                </a:lnTo>
                <a:lnTo>
                  <a:pt x="18051" y="49534"/>
                </a:lnTo>
                <a:lnTo>
                  <a:pt x="8761" y="46972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878" y="3859000"/>
            <a:ext cx="49530" cy="52069"/>
          </a:xfrm>
          <a:custGeom>
            <a:avLst/>
            <a:gdLst/>
            <a:ahLst/>
            <a:cxnLst/>
            <a:rect l="l" t="t" r="r" b="b"/>
            <a:pathLst>
              <a:path w="49529" h="52070">
                <a:moveTo>
                  <a:pt x="18899" y="50653"/>
                </a:moveTo>
                <a:lnTo>
                  <a:pt x="0" y="20527"/>
                </a:lnTo>
                <a:lnTo>
                  <a:pt x="28" y="14479"/>
                </a:lnTo>
                <a:lnTo>
                  <a:pt x="2828" y="6587"/>
                </a:lnTo>
                <a:lnTo>
                  <a:pt x="7731" y="1676"/>
                </a:lnTo>
                <a:lnTo>
                  <a:pt x="14369" y="0"/>
                </a:lnTo>
                <a:lnTo>
                  <a:pt x="22373" y="1813"/>
                </a:lnTo>
                <a:lnTo>
                  <a:pt x="26578" y="4239"/>
                </a:lnTo>
                <a:lnTo>
                  <a:pt x="30186" y="5454"/>
                </a:lnTo>
                <a:lnTo>
                  <a:pt x="34390" y="7880"/>
                </a:lnTo>
                <a:lnTo>
                  <a:pt x="36194" y="8488"/>
                </a:lnTo>
                <a:lnTo>
                  <a:pt x="37693" y="10002"/>
                </a:lnTo>
                <a:lnTo>
                  <a:pt x="39497" y="10610"/>
                </a:lnTo>
                <a:lnTo>
                  <a:pt x="44519" y="16198"/>
                </a:lnTo>
                <a:lnTo>
                  <a:pt x="47759" y="22606"/>
                </a:lnTo>
                <a:lnTo>
                  <a:pt x="49021" y="29295"/>
                </a:lnTo>
                <a:lnTo>
                  <a:pt x="48110" y="35725"/>
                </a:lnTo>
                <a:lnTo>
                  <a:pt x="44909" y="41966"/>
                </a:lnTo>
                <a:lnTo>
                  <a:pt x="40077" y="46901"/>
                </a:lnTo>
                <a:lnTo>
                  <a:pt x="33897" y="50247"/>
                </a:lnTo>
                <a:lnTo>
                  <a:pt x="26653" y="51719"/>
                </a:lnTo>
                <a:lnTo>
                  <a:pt x="18899" y="50653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3445" y="4601754"/>
            <a:ext cx="46990" cy="45085"/>
          </a:xfrm>
          <a:custGeom>
            <a:avLst/>
            <a:gdLst/>
            <a:ahLst/>
            <a:cxnLst/>
            <a:rect l="l" t="t" r="r" b="b"/>
            <a:pathLst>
              <a:path w="46990" h="45085">
                <a:moveTo>
                  <a:pt x="21812" y="44787"/>
                </a:moveTo>
                <a:lnTo>
                  <a:pt x="12680" y="40496"/>
                </a:lnTo>
                <a:lnTo>
                  <a:pt x="4668" y="32323"/>
                </a:lnTo>
                <a:lnTo>
                  <a:pt x="807" y="25011"/>
                </a:lnTo>
                <a:lnTo>
                  <a:pt x="0" y="16741"/>
                </a:lnTo>
                <a:lnTo>
                  <a:pt x="2239" y="8929"/>
                </a:lnTo>
                <a:lnTo>
                  <a:pt x="7518" y="2992"/>
                </a:lnTo>
                <a:lnTo>
                  <a:pt x="15306" y="0"/>
                </a:lnTo>
                <a:lnTo>
                  <a:pt x="24998" y="298"/>
                </a:lnTo>
                <a:lnTo>
                  <a:pt x="34449" y="3545"/>
                </a:lnTo>
                <a:lnTo>
                  <a:pt x="41517" y="9397"/>
                </a:lnTo>
                <a:lnTo>
                  <a:pt x="45737" y="17413"/>
                </a:lnTo>
                <a:lnTo>
                  <a:pt x="46821" y="26077"/>
                </a:lnTo>
                <a:lnTo>
                  <a:pt x="44914" y="34111"/>
                </a:lnTo>
                <a:lnTo>
                  <a:pt x="40166" y="40242"/>
                </a:lnTo>
                <a:lnTo>
                  <a:pt x="31246" y="44826"/>
                </a:lnTo>
                <a:lnTo>
                  <a:pt x="21812" y="44787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3684" y="4065725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5" h="52070">
                <a:moveTo>
                  <a:pt x="21623" y="51990"/>
                </a:moveTo>
                <a:lnTo>
                  <a:pt x="0" y="18958"/>
                </a:lnTo>
                <a:lnTo>
                  <a:pt x="2244" y="11132"/>
                </a:lnTo>
                <a:lnTo>
                  <a:pt x="7422" y="3679"/>
                </a:lnTo>
                <a:lnTo>
                  <a:pt x="14531" y="0"/>
                </a:lnTo>
                <a:lnTo>
                  <a:pt x="22580" y="234"/>
                </a:lnTo>
                <a:lnTo>
                  <a:pt x="43386" y="35088"/>
                </a:lnTo>
                <a:lnTo>
                  <a:pt x="42746" y="42950"/>
                </a:lnTo>
                <a:lnTo>
                  <a:pt x="36404" y="46872"/>
                </a:lnTo>
                <a:lnTo>
                  <a:pt x="29464" y="49583"/>
                </a:lnTo>
                <a:lnTo>
                  <a:pt x="21623" y="51990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0413" y="4186586"/>
            <a:ext cx="43180" cy="47625"/>
          </a:xfrm>
          <a:custGeom>
            <a:avLst/>
            <a:gdLst/>
            <a:ahLst/>
            <a:cxnLst/>
            <a:rect l="l" t="t" r="r" b="b"/>
            <a:pathLst>
              <a:path w="43180" h="47625">
                <a:moveTo>
                  <a:pt x="14250" y="46905"/>
                </a:moveTo>
                <a:lnTo>
                  <a:pt x="6736" y="43869"/>
                </a:lnTo>
                <a:lnTo>
                  <a:pt x="1795" y="36967"/>
                </a:lnTo>
                <a:lnTo>
                  <a:pt x="0" y="27717"/>
                </a:lnTo>
                <a:lnTo>
                  <a:pt x="1313" y="17621"/>
                </a:lnTo>
                <a:lnTo>
                  <a:pt x="5701" y="8182"/>
                </a:lnTo>
                <a:lnTo>
                  <a:pt x="12085" y="2602"/>
                </a:lnTo>
                <a:lnTo>
                  <a:pt x="18878" y="0"/>
                </a:lnTo>
                <a:lnTo>
                  <a:pt x="25938" y="516"/>
                </a:lnTo>
                <a:lnTo>
                  <a:pt x="33124" y="4294"/>
                </a:lnTo>
                <a:lnTo>
                  <a:pt x="39571" y="11987"/>
                </a:lnTo>
                <a:lnTo>
                  <a:pt x="42901" y="22228"/>
                </a:lnTo>
                <a:lnTo>
                  <a:pt x="42728" y="32803"/>
                </a:lnTo>
                <a:lnTo>
                  <a:pt x="38668" y="41500"/>
                </a:lnTo>
                <a:lnTo>
                  <a:pt x="32137" y="45611"/>
                </a:lnTo>
                <a:lnTo>
                  <a:pt x="23357" y="47449"/>
                </a:lnTo>
                <a:lnTo>
                  <a:pt x="14250" y="4690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1218" y="4455548"/>
            <a:ext cx="43180" cy="48260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6288" y="47375"/>
                </a:moveTo>
                <a:lnTo>
                  <a:pt x="9055" y="42667"/>
                </a:lnTo>
                <a:lnTo>
                  <a:pt x="3027" y="33821"/>
                </a:lnTo>
                <a:lnTo>
                  <a:pt x="0" y="24313"/>
                </a:lnTo>
                <a:lnTo>
                  <a:pt x="666" y="15861"/>
                </a:lnTo>
                <a:lnTo>
                  <a:pt x="4883" y="8604"/>
                </a:lnTo>
                <a:lnTo>
                  <a:pt x="12511" y="2686"/>
                </a:lnTo>
                <a:lnTo>
                  <a:pt x="19803" y="0"/>
                </a:lnTo>
                <a:lnTo>
                  <a:pt x="27389" y="631"/>
                </a:lnTo>
                <a:lnTo>
                  <a:pt x="34229" y="4039"/>
                </a:lnTo>
                <a:lnTo>
                  <a:pt x="39279" y="9684"/>
                </a:lnTo>
                <a:lnTo>
                  <a:pt x="42490" y="20137"/>
                </a:lnTo>
                <a:lnTo>
                  <a:pt x="42684" y="29763"/>
                </a:lnTo>
                <a:lnTo>
                  <a:pt x="39780" y="37966"/>
                </a:lnTo>
                <a:lnTo>
                  <a:pt x="33694" y="44151"/>
                </a:lnTo>
                <a:lnTo>
                  <a:pt x="24557" y="47889"/>
                </a:lnTo>
                <a:lnTo>
                  <a:pt x="16288" y="4737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2158" y="4745110"/>
            <a:ext cx="41275" cy="46990"/>
          </a:xfrm>
          <a:custGeom>
            <a:avLst/>
            <a:gdLst/>
            <a:ahLst/>
            <a:cxnLst/>
            <a:rect l="l" t="t" r="r" b="b"/>
            <a:pathLst>
              <a:path w="41275" h="46989">
                <a:moveTo>
                  <a:pt x="17135" y="45774"/>
                </a:moveTo>
                <a:lnTo>
                  <a:pt x="10062" y="41987"/>
                </a:lnTo>
                <a:lnTo>
                  <a:pt x="4272" y="35509"/>
                </a:lnTo>
                <a:lnTo>
                  <a:pt x="753" y="25410"/>
                </a:lnTo>
                <a:lnTo>
                  <a:pt x="0" y="15769"/>
                </a:lnTo>
                <a:lnTo>
                  <a:pt x="1949" y="7607"/>
                </a:lnTo>
                <a:lnTo>
                  <a:pt x="6540" y="1944"/>
                </a:lnTo>
                <a:lnTo>
                  <a:pt x="14257" y="0"/>
                </a:lnTo>
                <a:lnTo>
                  <a:pt x="23932" y="1744"/>
                </a:lnTo>
                <a:lnTo>
                  <a:pt x="33029" y="6323"/>
                </a:lnTo>
                <a:lnTo>
                  <a:pt x="39011" y="12882"/>
                </a:lnTo>
                <a:lnTo>
                  <a:pt x="40781" y="20814"/>
                </a:lnTo>
                <a:lnTo>
                  <a:pt x="40058" y="30273"/>
                </a:lnTo>
                <a:lnTo>
                  <a:pt x="37194" y="38821"/>
                </a:lnTo>
                <a:lnTo>
                  <a:pt x="32539" y="44021"/>
                </a:lnTo>
                <a:lnTo>
                  <a:pt x="24843" y="46556"/>
                </a:lnTo>
                <a:lnTo>
                  <a:pt x="17135" y="45774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1280" y="4314777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18964" y="36365"/>
                </a:moveTo>
                <a:lnTo>
                  <a:pt x="9184" y="31856"/>
                </a:lnTo>
                <a:lnTo>
                  <a:pt x="1588" y="25337"/>
                </a:lnTo>
                <a:lnTo>
                  <a:pt x="0" y="19990"/>
                </a:lnTo>
                <a:lnTo>
                  <a:pt x="1156" y="13201"/>
                </a:lnTo>
                <a:lnTo>
                  <a:pt x="4515" y="6586"/>
                </a:lnTo>
                <a:lnTo>
                  <a:pt x="9530" y="1760"/>
                </a:lnTo>
                <a:lnTo>
                  <a:pt x="16573" y="0"/>
                </a:lnTo>
                <a:lnTo>
                  <a:pt x="25155" y="1218"/>
                </a:lnTo>
                <a:lnTo>
                  <a:pt x="33442" y="4988"/>
                </a:lnTo>
                <a:lnTo>
                  <a:pt x="39601" y="10881"/>
                </a:lnTo>
                <a:lnTo>
                  <a:pt x="43592" y="18599"/>
                </a:lnTo>
                <a:lnTo>
                  <a:pt x="44424" y="25631"/>
                </a:lnTo>
                <a:lnTo>
                  <a:pt x="42212" y="31638"/>
                </a:lnTo>
                <a:lnTo>
                  <a:pt x="37071" y="36280"/>
                </a:lnTo>
                <a:lnTo>
                  <a:pt x="28927" y="38096"/>
                </a:lnTo>
                <a:lnTo>
                  <a:pt x="18964" y="3636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08174" y="4907067"/>
            <a:ext cx="34925" cy="38735"/>
          </a:xfrm>
          <a:custGeom>
            <a:avLst/>
            <a:gdLst/>
            <a:ahLst/>
            <a:cxnLst/>
            <a:rect l="l" t="t" r="r" b="b"/>
            <a:pathLst>
              <a:path w="34925" h="38735">
                <a:moveTo>
                  <a:pt x="9016" y="36364"/>
                </a:moveTo>
                <a:lnTo>
                  <a:pt x="3503" y="32187"/>
                </a:lnTo>
                <a:lnTo>
                  <a:pt x="209" y="25335"/>
                </a:lnTo>
                <a:lnTo>
                  <a:pt x="0" y="16872"/>
                </a:lnTo>
                <a:lnTo>
                  <a:pt x="2556" y="8583"/>
                </a:lnTo>
                <a:lnTo>
                  <a:pt x="7560" y="2254"/>
                </a:lnTo>
                <a:lnTo>
                  <a:pt x="13231" y="0"/>
                </a:lnTo>
                <a:lnTo>
                  <a:pt x="19653" y="270"/>
                </a:lnTo>
                <a:lnTo>
                  <a:pt x="25895" y="2751"/>
                </a:lnTo>
                <a:lnTo>
                  <a:pt x="31026" y="7130"/>
                </a:lnTo>
                <a:lnTo>
                  <a:pt x="34447" y="14119"/>
                </a:lnTo>
                <a:lnTo>
                  <a:pt x="34792" y="17213"/>
                </a:lnTo>
                <a:lnTo>
                  <a:pt x="28651" y="35446"/>
                </a:lnTo>
                <a:lnTo>
                  <a:pt x="23464" y="37918"/>
                </a:lnTo>
                <a:lnTo>
                  <a:pt x="16121" y="38331"/>
                </a:lnTo>
                <a:lnTo>
                  <a:pt x="9016" y="36364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388339" y="4954146"/>
            <a:ext cx="35921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17"/>
              </a:rPr>
              <a:t>www.small-holders.eu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751278" y="685843"/>
            <a:ext cx="2605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45" dirty="0">
                <a:latin typeface="Calibri"/>
                <a:cs typeface="Calibri"/>
              </a:rPr>
              <a:t>Výborne</a:t>
            </a:r>
            <a:r>
              <a:rPr sz="4000" b="0" spc="-5" dirty="0">
                <a:latin typeface="Calibri"/>
                <a:cs typeface="Calibri"/>
              </a:rPr>
              <a:t>!!!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4546" y="1399075"/>
            <a:ext cx="6701155" cy="2164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93345" marR="87630" indent="-635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Práve </a:t>
            </a:r>
            <a:r>
              <a:rPr sz="2400" spc="-70" dirty="0">
                <a:solidFill>
                  <a:srgbClr val="A13A22"/>
                </a:solidFill>
                <a:latin typeface="Calibri"/>
                <a:cs typeface="Calibri"/>
              </a:rPr>
              <a:t>ste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dokončili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modul 3. Dúfame, že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ste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získali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hlbšie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poznatky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z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oblasti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spotrebiteľských </a:t>
            </a:r>
            <a:r>
              <a:rPr sz="2400" spc="-35" dirty="0">
                <a:solidFill>
                  <a:srgbClr val="A13A22"/>
                </a:solidFill>
                <a:latin typeface="Calibri"/>
                <a:cs typeface="Calibri"/>
              </a:rPr>
              <a:t>trendov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poznatkov,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vplyvu krátkeho dodávateľského reťazca a súčasti obehového </a:t>
            </a:r>
            <a:r>
              <a:rPr sz="2400" spc="-40" dirty="0">
                <a:solidFill>
                  <a:srgbClr val="A13A22"/>
                </a:solidFill>
                <a:latin typeface="Calibri"/>
                <a:cs typeface="Calibri"/>
              </a:rPr>
              <a:t>hospodárstva.</a:t>
            </a:r>
            <a:endParaRPr sz="2400">
              <a:latin typeface="Calibri"/>
              <a:cs typeface="Calibri"/>
            </a:endParaRPr>
          </a:p>
          <a:p>
            <a:pPr marL="12065" marR="5080" algn="ctr">
              <a:lnSpc>
                <a:spcPts val="2590"/>
              </a:lnSpc>
              <a:spcBef>
                <a:spcPts val="1005"/>
              </a:spcBef>
              <a:tabLst>
                <a:tab pos="3608070" algn="l"/>
              </a:tabLst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Teraz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je čas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modul 4,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ktorom sa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zameriame na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marketing vašich 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drobných poľnohospodárskych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produktov.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43399" y="446430"/>
            <a:ext cx="3023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13A22"/>
                </a:solidFill>
              </a:rPr>
              <a:t>2. </a:t>
            </a:r>
            <a:r>
              <a:rPr spc="-10" dirty="0">
                <a:solidFill>
                  <a:srgbClr val="A13A22"/>
                </a:solidFill>
              </a:rPr>
              <a:t>Fokusové </a:t>
            </a:r>
            <a:r>
              <a:rPr spc="-15" dirty="0">
                <a:solidFill>
                  <a:srgbClr val="A13A22"/>
                </a:solidFill>
              </a:rPr>
              <a:t>skupiny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115" y="1721274"/>
            <a:ext cx="6910705" cy="454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66800" algn="l"/>
                <a:tab pos="1429385" algn="l"/>
                <a:tab pos="391541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Fokusová skupina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taktika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prieskumu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(kvalitatívna), ktorá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používa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zisťovanie postojov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spotrebiteľov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službe. Ide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podstate o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moderovaný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rozhovor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medzi účastníkmi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 Na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rozdiel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individuálnych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rozhovorov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tento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prieskum vykonáva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skupinovou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formou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Prítomní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70" dirty="0">
                <a:solidFill>
                  <a:srgbClr val="5F210F"/>
                </a:solidFill>
                <a:latin typeface="Calibri"/>
                <a:cs typeface="Calibri"/>
              </a:rPr>
              <a:t>vy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moderátor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ktorý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riadi diskusiu.</a:t>
            </a:r>
            <a:endParaRPr sz="2400">
              <a:latin typeface="Calibri"/>
              <a:cs typeface="Calibri"/>
            </a:endParaRPr>
          </a:p>
          <a:p>
            <a:pPr marL="12700" marR="62230">
              <a:lnSpc>
                <a:spcPct val="100000"/>
              </a:lnSpc>
              <a:spcBef>
                <a:spcPts val="100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Úspech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fókusových skupín 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založený na nábore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zástupcov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typov spotrebiteľov a kladení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správnych otázok.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súčasťou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družstva,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niečo, čo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by ste mohli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urobiť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spoločne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sieťové podujatie.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91768" y="571501"/>
            <a:ext cx="2993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13A22"/>
                </a:solidFill>
              </a:rPr>
              <a:t>3. </a:t>
            </a:r>
            <a:r>
              <a:rPr spc="-10" dirty="0">
                <a:solidFill>
                  <a:srgbClr val="A13A22"/>
                </a:solidFill>
              </a:rPr>
              <a:t>Pozorovania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7500" y="1816129"/>
            <a:ext cx="6852920" cy="344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Pozorovanie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technika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prieskumu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ktorej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sledujete,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ľudia 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spotrebitelia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správajú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 komunikujú v prirodzených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podmienkach.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cieľom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poskytnúť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presné podrobné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skutočné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informácie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tom,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spotrebitelia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robia,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dostanú do interakcie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danej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trhovej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medzere.</a:t>
            </a:r>
            <a:endParaRPr sz="2400">
              <a:latin typeface="Calibri"/>
              <a:cs typeface="Calibri"/>
            </a:endParaRPr>
          </a:p>
          <a:p>
            <a:pPr marL="12700" marR="322580">
              <a:lnSpc>
                <a:spcPct val="100000"/>
              </a:lnSpc>
              <a:spcBef>
                <a:spcPts val="100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Pozorovací výskum 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vtedy, keď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potrebné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odpovedať na otázky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typu "Ako?" alebo "Čo?"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41108" y="0"/>
            <a:ext cx="4850891" cy="6857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6077</Words>
  <Application>Microsoft Office PowerPoint</Application>
  <PresentationFormat>Širokouhlá</PresentationFormat>
  <Paragraphs>474</Paragraphs>
  <Slides>71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71</vt:i4>
      </vt:variant>
    </vt:vector>
  </HeadingPairs>
  <TitlesOfParts>
    <vt:vector size="76" baseType="lpstr">
      <vt:lpstr>Arial</vt:lpstr>
      <vt:lpstr>Calibri</vt:lpstr>
      <vt:lpstr>Times New Roman</vt:lpstr>
      <vt:lpstr>Verdana</vt:lpstr>
      <vt:lpstr>Office Theme</vt:lpstr>
      <vt:lpstr>Modul 3:</vt:lpstr>
      <vt:lpstr>Modul 3: Spoznávanie vášho trhu</vt:lpstr>
      <vt:lpstr>Prezentácia programu PowerPoint</vt:lpstr>
      <vt:lpstr>Pochopenie zákazníka...</vt:lpstr>
      <vt:lpstr>Prečo skúmame trh?</vt:lpstr>
      <vt:lpstr>Typy prieskumu trhu</vt:lpstr>
      <vt:lpstr>1. Prieskumy...</vt:lpstr>
      <vt:lpstr>2. Fokusové skupiny</vt:lpstr>
      <vt:lpstr>3. Pozorovania</vt:lpstr>
      <vt:lpstr>4. Pilotné testovanie...</vt:lpstr>
      <vt:lpstr>5. Analýza sociálnych médií...</vt:lpstr>
      <vt:lpstr>Zhromaždenie širokej škály údajov o trhu vám pomôže vytvoriť spoľahlivú stratégiu alebo plán budovania značky a marketingu.</vt:lpstr>
      <vt:lpstr>Vysvetlenie jednotlivých krokov...</vt:lpstr>
      <vt:lpstr>Prečo rozdeľujeme TRH?</vt:lpstr>
      <vt:lpstr>Pochopenie spotrebiteľa / trhu?</vt:lpstr>
      <vt:lpstr>Segmentácia trhu v praxi. Segmentácia podľa ..</vt:lpstr>
      <vt:lpstr>Prechod od segmentov k cieľovým skupinám...</vt:lpstr>
      <vt:lpstr>Dostávame sa do pozície!!</vt:lpstr>
      <vt:lpstr>Pozícia na trhu:</vt:lpstr>
      <vt:lpstr>Ďalší krok...Trendy</vt:lpstr>
      <vt:lpstr>Prezentácia programu PowerPoint</vt:lpstr>
      <vt:lpstr>"</vt:lpstr>
      <vt:lpstr>Najnovšie trendy v oblasti potravín...</vt:lpstr>
      <vt:lpstr>1. Zameranie na dlhodobé zdravie...</vt:lpstr>
      <vt:lpstr>Čo je WELLBEING?</vt:lpstr>
      <vt:lpstr>Tri hlavné témy, ktoré ovplyvňujú tento trend smerom k zdraviu a pohode, sa spájajú...</vt:lpstr>
      <vt:lpstr>Dobrou správou je, že... Takmer polovica svetových spotrebiteľov sa aktívne rozhoduje o svojom zdraví</vt:lpstr>
      <vt:lpstr>Spotrebitelia chcú, aby vaša firma robila viac...</vt:lpstr>
      <vt:lpstr>2. Vysledovateľnosť: Informovanosť o zdrojoch a výrobe</vt:lpstr>
      <vt:lpstr>Inšpirujte sa... prípadová štúdia Spojeného kráľovstva Ahimsa</vt:lpstr>
      <vt:lpstr>Existuje základný spotrebiteľ očakávanie čistého, jednoduchého a udržateľného tovaru</vt:lpstr>
      <vt:lpstr>Stať sa etickejšími a uvedomovať si svoj vplyv</vt:lpstr>
      <vt:lpstr>3. Spoločenská zodpovednosť: Predchádzanie zbytočným obalom a plytvaniu potravinami</vt:lpstr>
      <vt:lpstr>Spoločenská zodpovednosť: Vyhýbanie sa zbytočným obalom</vt:lpstr>
      <vt:lpstr>Odpad z obalov...</vt:lpstr>
      <vt:lpstr>ZNIŽOVANIE MNOŽSTVA PLASTOVÉHO ODPADU Pocity spotrebiteľov...</vt:lpstr>
      <vt:lpstr>Spoločenská zodpovednosť... predchádzanie plytvaniu potravinami</vt:lpstr>
      <vt:lpstr>3 hlavné kategórie potravinového odpadu</vt:lpstr>
      <vt:lpstr>Opis 3 kategórií:</vt:lpstr>
      <vt:lpstr>POZORNOSŤ VENOVANÁ VEĽKEJ BRITÁNII Čo sa deje v oblasti potravinového odpadu v Spojenom kráľovstve?</vt:lpstr>
      <vt:lpstr>POZORNOSŤ VENOVANÁ ÍRSKU Čo sa deje v oblasti potravinového odpadu v Írsku?</vt:lpstr>
      <vt:lpstr>Okrem vplyvu na životné prostredie existuje aj ekonomický vplyv.</vt:lpstr>
      <vt:lpstr>4. Globalizácia a cestovanie: a hľadanie nových a málo preskúmaných chutí</vt:lpstr>
      <vt:lpstr>Zachraňovanie chutí - vaša úloha...</vt:lpstr>
      <vt:lpstr>5. Digitálne inovácie: Potraviny na dosah ruky</vt:lpstr>
      <vt:lpstr>Inšpirujte sa...Hello Fresh - Nemecko</vt:lpstr>
      <vt:lpstr>6. Pohodlie: Riešenia pre domáce varenie: jednoduché, ale nie rýchle</vt:lpstr>
      <vt:lpstr>Krátka rekapitulácia...</vt:lpstr>
      <vt:lpstr>Čo ďalej?</vt:lpstr>
      <vt:lpstr>Prezentácia programu PowerPoint</vt:lpstr>
      <vt:lpstr>Krátke dodávateľské reťazce potravín (SFSC)</vt:lpstr>
      <vt:lpstr>Typy SFSC</vt:lpstr>
      <vt:lpstr>Pozornosť venovaná krátkym potravinovým dodávateľským reťazcom (SFSC)</vt:lpstr>
      <vt:lpstr>Sociálne výhody krátkych potravinových dodávateľských reťazcov (SFSC)</vt:lpstr>
      <vt:lpstr>Environmentálne výhody krátkych potravinových dodávateľských reťazcov (SFSC)</vt:lpstr>
      <vt:lpstr>Ekonomické výhody krátkych potravinových dodávateľských reťazcov (SFSC)</vt:lpstr>
      <vt:lpstr>Ako stimulovať rozvoj krátkych potravinových dodávateľských reťazcov a poľnohospodárskych trhov prostredníctvom digitálnych platforiem?</vt:lpstr>
      <vt:lpstr>Ako stimulovať rozvoj krátkych potravinových dodávateľských reťazcov a poľnohospodárskych trhov prostredníctvom digitálnych platforiem?</vt:lpstr>
      <vt:lpstr>Ako stimulovať rozvoj krátkych potravinových dodávateľských reťazcov a poľnohospodárskych trhov prostredníctvom digitálnych platforiem?</vt:lpstr>
      <vt:lpstr>Prípadová štúdia Spojeného kráľovstva - Ako stimulovať krátke potravinové dodávateľské reťazce pre miestne vyložené morské plody</vt:lpstr>
      <vt:lpstr>Prípadová štúdia Spojeného kráľovstva - Ako stimulovať krátke potravinové dodávateľské reťazce pre miestne vyložené morské plody</vt:lpstr>
      <vt:lpstr>Prípadová štúdia Spojeného kráľovstva - Ako stimulovať krátke potravinové dodávateľské reťazce pre miestne vyložené morské plody</vt:lpstr>
      <vt:lpstr>Prípadová štúdia Spojeného kráľovstva - Ako stimulovať krátke potravinové dodávateľské reťazce pre miestne vyložené morské plody</vt:lpstr>
      <vt:lpstr>Prezentácia programu PowerPoint</vt:lpstr>
      <vt:lpstr>Obehové hospodárstvo:</vt:lpstr>
      <vt:lpstr>Lineárny model hospodárstva</vt:lpstr>
      <vt:lpstr>Prečo je lineárny model hospodárstva zlý!</vt:lpstr>
      <vt:lpstr>Potraviny a obehové hospodárstvo</vt:lpstr>
      <vt:lpstr>Potraviny a obehové hospodárstvo</vt:lpstr>
      <vt:lpstr>Od odpadu k zdrojom...</vt:lpstr>
      <vt:lpstr>Výborne!!!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keywords>, docId:573CCF1B6F5A402CCFA15E40C06D5A8C</cp:keywords>
  <cp:lastModifiedBy>Zuzana Palková</cp:lastModifiedBy>
  <cp:revision>3</cp:revision>
  <dcterms:created xsi:type="dcterms:W3CDTF">2022-12-12T19:22:42Z</dcterms:created>
  <dcterms:modified xsi:type="dcterms:W3CDTF">2022-12-13T10:37:23Z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Creator">
    <vt:lpwstr>Acrobat PDFMaker 21 pre PowerPoint</vt:lpwstr>
  </property>
  <property fmtid="{D5CDD505-2E9C-101B-9397-08002B2CF9AE}" pid="4" name="LastSaved">
    <vt:filetime>2022-12-12T00:00:00Z</vt:filetime>
  </property>
</Properties>
</file>