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cx="12192000" cy="6858000"/>
  <p:notesSz cx="12192000" cy="6858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246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04316" y="6495287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28444" y="6413004"/>
            <a:ext cx="441947" cy="44194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60036" y="6417563"/>
            <a:ext cx="441959" cy="4404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23891" y="2869577"/>
            <a:ext cx="7344216" cy="1609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508760"/>
            <a:ext cx="12192000" cy="5349240"/>
          </a:xfrm>
          <a:custGeom>
            <a:avLst/>
            <a:gdLst/>
            <a:ahLst/>
            <a:cxnLst/>
            <a:rect l="l" t="t" r="r" b="b"/>
            <a:pathLst>
              <a:path w="12192000" h="5349240">
                <a:moveTo>
                  <a:pt x="12192000" y="0"/>
                </a:moveTo>
                <a:lnTo>
                  <a:pt x="0" y="0"/>
                </a:lnTo>
                <a:lnTo>
                  <a:pt x="0" y="5349240"/>
                </a:lnTo>
                <a:lnTo>
                  <a:pt x="12192000" y="534924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439667" y="6464807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3796" y="6382512"/>
            <a:ext cx="440435" cy="44195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95388" y="6385572"/>
            <a:ext cx="441947" cy="441946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44" y="4483608"/>
            <a:ext cx="2881884" cy="23743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6C6A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5F210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6C6A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24"/>
            <a:ext cx="12191999" cy="6856475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5010911"/>
            <a:ext cx="11163300" cy="1569720"/>
          </a:xfrm>
          <a:custGeom>
            <a:avLst/>
            <a:gdLst/>
            <a:ahLst/>
            <a:cxnLst/>
            <a:rect l="l" t="t" r="r" b="b"/>
            <a:pathLst>
              <a:path w="11163300" h="1569720">
                <a:moveTo>
                  <a:pt x="11163300" y="0"/>
                </a:moveTo>
                <a:lnTo>
                  <a:pt x="0" y="0"/>
                </a:lnTo>
                <a:lnTo>
                  <a:pt x="0" y="1569720"/>
                </a:lnTo>
                <a:lnTo>
                  <a:pt x="11163300" y="1569720"/>
                </a:lnTo>
                <a:lnTo>
                  <a:pt x="11163300" y="0"/>
                </a:lnTo>
                <a:close/>
              </a:path>
            </a:pathLst>
          </a:custGeom>
          <a:solidFill>
            <a:srgbClr val="4E38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6C6A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87935" y="412512"/>
            <a:ext cx="10216129" cy="14154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6C6A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0029" y="1733642"/>
            <a:ext cx="11551940" cy="2730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5F210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038883" y="6526624"/>
            <a:ext cx="210121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trategyzer.com/canvas/value-proposition-canvas" TargetMode="Externa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hyperlink" Target="https://www.strategyzer.com/canvas/value-proposition-canvas" TargetMode="Externa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rktschwaermer.de/" TargetMode="Externa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teforme.produits-locaux-nouvelle-aquitaine.fr/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gtown.ie/" TargetMode="Externa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limentequemoalimenta.pt/" TargetMode="Externa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on.harvard.edu/daily/negotiation-skills-daily/5-good-negotiation-techniques/" TargetMode="External"/><Relationship Id="rId4" Type="http://schemas.openxmlformats.org/officeDocument/2006/relationships/image" Target="../media/image4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llagmedia.com/s/aam-" TargetMode="External"/><Relationship Id="rId4" Type="http://schemas.openxmlformats.org/officeDocument/2006/relationships/image" Target="../media/image12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pon.harvard.edu/daily/negotiation-skills-daily/5-good-negotiation-techniques/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on.harvard.edu/daily/negotiation-skills-daily/5-good-negotiation-techniques/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n.harvard.edu/daily/negotiation-skills-daily/5-good-negotiation-techniques/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n.harvard.edu/daily/negotiation-skills-daily/5-good-negotiation-techniques/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hyperlink" Target="http://www.small-holders.eu/" TargetMode="External"/><Relationship Id="rId2" Type="http://schemas.openxmlformats.org/officeDocument/2006/relationships/image" Target="../media/image46.pn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interobservers.com/theodore-levitt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45864" y="0"/>
              <a:ext cx="3700258" cy="24566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8327" y="6220971"/>
              <a:ext cx="1843277" cy="4117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63100" y="246888"/>
              <a:ext cx="2628899" cy="357225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947419" marR="941069" algn="ctr">
              <a:lnSpc>
                <a:spcPct val="100000"/>
              </a:lnSpc>
              <a:spcBef>
                <a:spcPts val="1100"/>
              </a:spcBef>
            </a:pPr>
            <a:r>
              <a:rPr spc="-5" dirty="0"/>
              <a:t>Modul 5:</a:t>
            </a:r>
          </a:p>
          <a:p>
            <a:pPr marL="960119">
              <a:lnSpc>
                <a:spcPct val="100000"/>
              </a:lnSpc>
              <a:spcBef>
                <a:spcPts val="670"/>
              </a:spcBef>
            </a:pPr>
            <a:r>
              <a:rPr sz="3600" b="0" spc="-10" dirty="0">
                <a:solidFill>
                  <a:srgbClr val="5F210F"/>
                </a:solidFill>
                <a:latin typeface="Calibri"/>
                <a:cs typeface="Calibri"/>
              </a:rPr>
              <a:t>Zameranie </a:t>
            </a:r>
            <a:r>
              <a:rPr sz="3600" b="0" spc="-5" dirty="0">
                <a:solidFill>
                  <a:srgbClr val="5F210F"/>
                </a:solidFill>
                <a:latin typeface="Calibri"/>
                <a:cs typeface="Calibri"/>
              </a:rPr>
              <a:t>na predaj </a:t>
            </a:r>
            <a:r>
              <a:rPr sz="3600" b="0" spc="-2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3600" b="0" spc="-10" dirty="0">
                <a:solidFill>
                  <a:srgbClr val="5F210F"/>
                </a:solidFill>
                <a:latin typeface="Calibri"/>
                <a:cs typeface="Calibri"/>
              </a:rPr>
              <a:t>malých poľnohospodárov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7630" y="1586993"/>
            <a:ext cx="11692255" cy="2546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4490">
              <a:lnSpc>
                <a:spcPts val="2735"/>
              </a:lnSpc>
              <a:spcBef>
                <a:spcPts val="100"/>
              </a:spcBef>
              <a:tabLst>
                <a:tab pos="643001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prejdení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krokov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1 až 3 by ste mali napísať krátke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vyhlásenie,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ktorom by ste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 všetko</a:t>
            </a:r>
            <a:endParaRPr sz="2400" dirty="0">
              <a:latin typeface="Calibri"/>
              <a:cs typeface="Calibri"/>
            </a:endParaRPr>
          </a:p>
          <a:p>
            <a:pPr marL="5369560">
              <a:lnSpc>
                <a:spcPts val="2735"/>
              </a:lnSpc>
            </a:pP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spoločne.</a:t>
            </a:r>
            <a:endParaRPr sz="24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Bežná šablóna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je: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Pomáhame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X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robiť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Y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podľa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Z.</a:t>
            </a:r>
            <a:endParaRPr sz="24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70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Ďalší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prístup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je: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sloveso, aplikácia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30" dirty="0">
                <a:solidFill>
                  <a:srgbClr val="5F210F"/>
                </a:solidFill>
                <a:latin typeface="Calibri"/>
                <a:cs typeface="Calibri"/>
              </a:rPr>
              <a:t>rozlišovač.</a:t>
            </a:r>
            <a:endParaRPr sz="24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71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môžete svoju ponuku hodnoty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premeniť na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otázku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400" i="1" spc="-10" dirty="0">
                <a:solidFill>
                  <a:srgbClr val="5F210F"/>
                </a:solidFill>
                <a:latin typeface="Calibri"/>
                <a:cs typeface="Calibri"/>
              </a:rPr>
              <a:t>Príklad: </a:t>
            </a:r>
            <a:r>
              <a:rPr sz="2400" i="1" dirty="0">
                <a:solidFill>
                  <a:srgbClr val="404F2E"/>
                </a:solidFill>
                <a:latin typeface="Calibri"/>
                <a:cs typeface="Calibri"/>
              </a:rPr>
              <a:t>Pomáhame </a:t>
            </a:r>
            <a:r>
              <a:rPr sz="2400" i="1" spc="-5" dirty="0">
                <a:solidFill>
                  <a:srgbClr val="404F2E"/>
                </a:solidFill>
                <a:latin typeface="Calibri"/>
                <a:cs typeface="Calibri"/>
              </a:rPr>
              <a:t>rodinám </a:t>
            </a:r>
            <a:r>
              <a:rPr sz="2400" i="1" spc="-25" dirty="0">
                <a:solidFill>
                  <a:srgbClr val="404F2E"/>
                </a:solidFill>
                <a:latin typeface="Calibri"/>
                <a:cs typeface="Calibri"/>
              </a:rPr>
              <a:t>vytvárať </a:t>
            </a:r>
            <a:r>
              <a:rPr sz="2400" i="1" dirty="0">
                <a:solidFill>
                  <a:srgbClr val="404F2E"/>
                </a:solidFill>
                <a:latin typeface="Calibri"/>
                <a:cs typeface="Calibri"/>
              </a:rPr>
              <a:t>spomienky na </a:t>
            </a:r>
            <a:r>
              <a:rPr sz="2400" i="1" spc="-10" dirty="0">
                <a:solidFill>
                  <a:srgbClr val="404F2E"/>
                </a:solidFill>
                <a:latin typeface="Calibri"/>
                <a:cs typeface="Calibri"/>
              </a:rPr>
              <a:t>farme </a:t>
            </a:r>
            <a:r>
              <a:rPr sz="2400" i="1" dirty="0">
                <a:solidFill>
                  <a:srgbClr val="404F2E"/>
                </a:solidFill>
                <a:latin typeface="Calibri"/>
                <a:cs typeface="Calibri"/>
              </a:rPr>
              <a:t>Old </a:t>
            </a:r>
            <a:r>
              <a:rPr sz="2400" i="1" spc="-15" dirty="0">
                <a:solidFill>
                  <a:srgbClr val="404F2E"/>
                </a:solidFill>
                <a:latin typeface="Calibri"/>
                <a:cs typeface="Calibri"/>
              </a:rPr>
              <a:t>McDonald's</a:t>
            </a:r>
            <a:r>
              <a:rPr sz="2400" i="1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47800" y="4714949"/>
            <a:ext cx="3969385" cy="440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4600"/>
              </a:lnSpc>
              <a:spcBef>
                <a:spcPts val="100"/>
              </a:spcBef>
            </a:pPr>
            <a:r>
              <a:rPr sz="2400" i="1" spc="-10" dirty="0">
                <a:solidFill>
                  <a:srgbClr val="5F210F"/>
                </a:solidFill>
                <a:latin typeface="Calibri"/>
                <a:cs typeface="Calibri"/>
              </a:rPr>
              <a:t>Príklad: </a:t>
            </a:r>
            <a:r>
              <a:rPr sz="2400" i="1" spc="-5" dirty="0" err="1">
                <a:solidFill>
                  <a:srgbClr val="5F210F"/>
                </a:solidFill>
                <a:latin typeface="Calibri"/>
                <a:cs typeface="Calibri"/>
              </a:rPr>
              <a:t>Chovateľ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 jahniat</a:t>
            </a:r>
            <a:r>
              <a:rPr sz="2400" i="1" dirty="0">
                <a:solidFill>
                  <a:srgbClr val="5F210F"/>
                </a:solidFill>
                <a:latin typeface="Calibri"/>
                <a:cs typeface="Calibri"/>
              </a:rPr>
              <a:t>...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19631" y="4107689"/>
            <a:ext cx="6614159" cy="126619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2400" i="1" spc="-55" dirty="0">
                <a:solidFill>
                  <a:srgbClr val="404F2E"/>
                </a:solidFill>
                <a:latin typeface="Calibri"/>
                <a:cs typeface="Calibri"/>
              </a:rPr>
              <a:t>Ochutnajte </a:t>
            </a:r>
            <a:r>
              <a:rPr sz="2400" i="1" spc="-5" dirty="0">
                <a:solidFill>
                  <a:srgbClr val="404F2E"/>
                </a:solidFill>
                <a:latin typeface="Calibri"/>
                <a:cs typeface="Calibri"/>
              </a:rPr>
              <a:t>leto </a:t>
            </a:r>
            <a:r>
              <a:rPr sz="2400" i="1" dirty="0">
                <a:solidFill>
                  <a:srgbClr val="404F2E"/>
                </a:solidFill>
                <a:latin typeface="Calibri"/>
                <a:cs typeface="Calibri"/>
              </a:rPr>
              <a:t>v každom </a:t>
            </a:r>
            <a:r>
              <a:rPr sz="2400" i="1" spc="-5" dirty="0">
                <a:solidFill>
                  <a:srgbClr val="404F2E"/>
                </a:solidFill>
                <a:latin typeface="Calibri"/>
                <a:cs typeface="Calibri"/>
              </a:rPr>
              <a:t>súste.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40"/>
              </a:spcBef>
            </a:pPr>
            <a:r>
              <a:rPr sz="2400" i="1" spc="-35" dirty="0">
                <a:solidFill>
                  <a:srgbClr val="404F2E"/>
                </a:solidFill>
                <a:latin typeface="Calibri"/>
                <a:cs typeface="Calibri"/>
              </a:rPr>
              <a:t>Chcete </a:t>
            </a:r>
            <a:r>
              <a:rPr sz="2400" i="1" dirty="0">
                <a:solidFill>
                  <a:srgbClr val="404F2E"/>
                </a:solidFill>
                <a:latin typeface="Calibri"/>
                <a:cs typeface="Calibri"/>
              </a:rPr>
              <a:t>na </a:t>
            </a:r>
            <a:r>
              <a:rPr sz="2400" i="1" spc="-5" dirty="0">
                <a:solidFill>
                  <a:srgbClr val="404F2E"/>
                </a:solidFill>
                <a:latin typeface="Calibri"/>
                <a:cs typeface="Calibri"/>
              </a:rPr>
              <a:t>svojich hostí </a:t>
            </a:r>
            <a:r>
              <a:rPr sz="2400" i="1" dirty="0">
                <a:solidFill>
                  <a:srgbClr val="404F2E"/>
                </a:solidFill>
                <a:latin typeface="Calibri"/>
                <a:cs typeface="Calibri"/>
              </a:rPr>
              <a:t>zapôsobiť </a:t>
            </a:r>
            <a:r>
              <a:rPr sz="2400" i="1" spc="-5" dirty="0">
                <a:solidFill>
                  <a:srgbClr val="404F2E"/>
                </a:solidFill>
                <a:latin typeface="Calibri"/>
                <a:cs typeface="Calibri"/>
              </a:rPr>
              <a:t>chutným </a:t>
            </a:r>
            <a:r>
              <a:rPr sz="2400" i="1" spc="-10" dirty="0">
                <a:solidFill>
                  <a:srgbClr val="404F2E"/>
                </a:solidFill>
                <a:latin typeface="Calibri"/>
                <a:cs typeface="Calibri"/>
              </a:rPr>
              <a:t>horským </a:t>
            </a:r>
            <a:r>
              <a:rPr sz="2400" i="1" spc="-5" dirty="0">
                <a:solidFill>
                  <a:srgbClr val="404F2E"/>
                </a:solidFill>
                <a:latin typeface="Calibri"/>
                <a:cs typeface="Calibri"/>
              </a:rPr>
              <a:t>jahňacím mäsom?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89876" y="390401"/>
            <a:ext cx="80124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KROK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4: </a:t>
            </a:r>
            <a:r>
              <a:rPr sz="3600" spc="-5" dirty="0"/>
              <a:t>NAPÍSANIE </a:t>
            </a:r>
            <a:r>
              <a:rPr sz="3600" spc="-55" dirty="0"/>
              <a:t>HODNOTOVEJ </a:t>
            </a:r>
            <a:r>
              <a:rPr sz="3600" spc="-5" dirty="0"/>
              <a:t>PONUKY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96539" y="5335523"/>
            <a:ext cx="8863965" cy="830580"/>
          </a:xfrm>
          <a:prstGeom prst="rect">
            <a:avLst/>
          </a:prstGeom>
          <a:ln w="9525">
            <a:solidFill>
              <a:srgbClr val="CC9130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91440" marR="200660">
              <a:lnSpc>
                <a:spcPct val="100000"/>
              </a:lnSpc>
              <a:spcBef>
                <a:spcPts val="200"/>
              </a:spcBef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Hodnotová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ponuka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pomôže robiť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viac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toho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, čo vás baví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tým, že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ideálnemu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zákazníkovi poviete, </a:t>
            </a:r>
            <a:r>
              <a:rPr sz="2400" b="1" spc="-20" dirty="0">
                <a:solidFill>
                  <a:srgbClr val="5F210F"/>
                </a:solidFill>
                <a:latin typeface="Calibri"/>
                <a:cs typeface="Calibri"/>
              </a:rPr>
              <a:t>prečo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vaša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firma tou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najlepšou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voľbou.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28444" y="6413004"/>
            <a:ext cx="3274060" cy="445134"/>
            <a:chOff x="2028444" y="6413004"/>
            <a:chExt cx="3274060" cy="445134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41629" y="2043973"/>
            <a:ext cx="6090285" cy="345757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940560" marR="5080" indent="-192786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 písaní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VP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pomôcť nižšie uvedená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štruktúra/šablóna...</a:t>
            </a:r>
            <a:endParaRPr sz="2400">
              <a:latin typeface="Calibri"/>
              <a:cs typeface="Calibri"/>
            </a:endParaRPr>
          </a:p>
          <a:p>
            <a:pPr marL="509270">
              <a:lnSpc>
                <a:spcPct val="100000"/>
              </a:lnSpc>
              <a:spcBef>
                <a:spcPts val="685"/>
              </a:spcBef>
            </a:pPr>
            <a:r>
              <a:rPr sz="2400" b="1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Náš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[produkt/služba]</a:t>
            </a:r>
            <a:endParaRPr sz="2400">
              <a:latin typeface="Calibri"/>
              <a:cs typeface="Calibri"/>
            </a:endParaRPr>
          </a:p>
          <a:p>
            <a:pPr marL="509270">
              <a:lnSpc>
                <a:spcPct val="100000"/>
              </a:lnSpc>
              <a:spcBef>
                <a:spcPts val="710"/>
              </a:spcBef>
            </a:pPr>
            <a:r>
              <a:rPr sz="2400" b="1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Pomoc(i)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[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segment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zákazníkov]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=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KTO</a:t>
            </a:r>
            <a:endParaRPr sz="2400">
              <a:latin typeface="Calibri"/>
              <a:cs typeface="Calibri"/>
            </a:endParaRPr>
          </a:p>
          <a:p>
            <a:pPr marL="509270">
              <a:lnSpc>
                <a:spcPct val="100000"/>
              </a:lnSpc>
              <a:spcBef>
                <a:spcPts val="705"/>
              </a:spcBef>
            </a:pPr>
            <a:r>
              <a:rPr sz="2400" b="1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Kto </a:t>
            </a:r>
            <a:r>
              <a:rPr sz="2400" b="1" u="sng" spc="-1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chce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[zákaznícka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práca]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= </a:t>
            </a:r>
            <a:r>
              <a:rPr sz="2400" spc="-95" dirty="0">
                <a:solidFill>
                  <a:srgbClr val="A13A22"/>
                </a:solidFill>
                <a:latin typeface="Calibri"/>
                <a:cs typeface="Calibri"/>
              </a:rPr>
              <a:t>ČO</a:t>
            </a:r>
            <a:endParaRPr sz="2400">
              <a:latin typeface="Calibri"/>
              <a:cs typeface="Calibri"/>
            </a:endParaRPr>
          </a:p>
          <a:p>
            <a:pPr marL="509270" marR="1321435">
              <a:lnSpc>
                <a:spcPct val="124600"/>
              </a:lnSpc>
              <a:spcBef>
                <a:spcPts val="15"/>
              </a:spcBef>
              <a:tabLst>
                <a:tab pos="1449705" algn="l"/>
              </a:tabLst>
            </a:pPr>
            <a:r>
              <a:rPr sz="2400" b="1" u="sng" spc="-1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Podľa </a:t>
            </a:r>
            <a:r>
              <a:rPr sz="2400" b="1" u="sng" spc="-10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(slovesa)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[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bolesť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zákazníka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]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=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AKO </a:t>
            </a:r>
            <a:r>
              <a:rPr sz="2400" b="1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a </a:t>
            </a:r>
            <a:r>
              <a:rPr sz="2400" b="1" u="sng" spc="-10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(slovesa)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[zisk zákazníka]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=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AKO Na </a:t>
            </a:r>
            <a:r>
              <a:rPr sz="2400" b="1" u="sng" spc="-1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rozdiel od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[konkurencie]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= AKO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93093" y="571501"/>
            <a:ext cx="61931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5" dirty="0">
                <a:solidFill>
                  <a:srgbClr val="A13A22"/>
                </a:solidFill>
                <a:latin typeface="Calibri"/>
                <a:cs typeface="Calibri"/>
              </a:rPr>
              <a:t>Napísanie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návrhu </a:t>
            </a:r>
            <a:r>
              <a:rPr sz="3600" b="1" spc="-45" dirty="0">
                <a:solidFill>
                  <a:srgbClr val="A13A22"/>
                </a:solidFill>
                <a:latin typeface="Calibri"/>
                <a:cs typeface="Calibri"/>
              </a:rPr>
              <a:t>hodnoty</a:t>
            </a:r>
            <a:r>
              <a:rPr sz="3600" b="1" spc="-15" dirty="0">
                <a:solidFill>
                  <a:srgbClr val="A13A22"/>
                </a:solidFill>
                <a:latin typeface="Calibri"/>
                <a:cs typeface="Calibri"/>
              </a:rPr>
              <a:t>...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118591" y="164341"/>
            <a:ext cx="5073650" cy="5346700"/>
            <a:chOff x="7118591" y="164341"/>
            <a:chExt cx="5073650" cy="534670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1921764"/>
              <a:ext cx="4852416" cy="358873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124941" y="170691"/>
              <a:ext cx="4773295" cy="2226945"/>
            </a:xfrm>
            <a:custGeom>
              <a:avLst/>
              <a:gdLst/>
              <a:ahLst/>
              <a:cxnLst/>
              <a:rect l="l" t="t" r="r" b="b"/>
              <a:pathLst>
                <a:path w="4773295" h="2226945">
                  <a:moveTo>
                    <a:pt x="2113927" y="1577340"/>
                  </a:moveTo>
                  <a:lnTo>
                    <a:pt x="974356" y="1577340"/>
                  </a:lnTo>
                  <a:lnTo>
                    <a:pt x="0" y="2226602"/>
                  </a:lnTo>
                  <a:lnTo>
                    <a:pt x="2113927" y="1577340"/>
                  </a:lnTo>
                  <a:close/>
                </a:path>
                <a:path w="4773295" h="2226945">
                  <a:moveTo>
                    <a:pt x="4510036" y="0"/>
                  </a:moveTo>
                  <a:lnTo>
                    <a:pt x="477532" y="0"/>
                  </a:lnTo>
                  <a:lnTo>
                    <a:pt x="430278" y="4235"/>
                  </a:lnTo>
                  <a:lnTo>
                    <a:pt x="385803" y="16447"/>
                  </a:lnTo>
                  <a:lnTo>
                    <a:pt x="344848" y="35893"/>
                  </a:lnTo>
                  <a:lnTo>
                    <a:pt x="308157" y="61829"/>
                  </a:lnTo>
                  <a:lnTo>
                    <a:pt x="276472" y="93514"/>
                  </a:lnTo>
                  <a:lnTo>
                    <a:pt x="250535" y="130206"/>
                  </a:lnTo>
                  <a:lnTo>
                    <a:pt x="231090" y="171160"/>
                  </a:lnTo>
                  <a:lnTo>
                    <a:pt x="218878" y="215636"/>
                  </a:lnTo>
                  <a:lnTo>
                    <a:pt x="214642" y="262890"/>
                  </a:lnTo>
                  <a:lnTo>
                    <a:pt x="214643" y="1314450"/>
                  </a:lnTo>
                  <a:lnTo>
                    <a:pt x="218878" y="1361694"/>
                  </a:lnTo>
                  <a:lnTo>
                    <a:pt x="231090" y="1406173"/>
                  </a:lnTo>
                  <a:lnTo>
                    <a:pt x="250535" y="1447130"/>
                  </a:lnTo>
                  <a:lnTo>
                    <a:pt x="276472" y="1483822"/>
                  </a:lnTo>
                  <a:lnTo>
                    <a:pt x="308157" y="1515509"/>
                  </a:lnTo>
                  <a:lnTo>
                    <a:pt x="344848" y="1541446"/>
                  </a:lnTo>
                  <a:lnTo>
                    <a:pt x="385803" y="1560892"/>
                  </a:lnTo>
                  <a:lnTo>
                    <a:pt x="430278" y="1573104"/>
                  </a:lnTo>
                  <a:lnTo>
                    <a:pt x="477532" y="1577340"/>
                  </a:lnTo>
                  <a:lnTo>
                    <a:pt x="4510036" y="1577340"/>
                  </a:lnTo>
                  <a:lnTo>
                    <a:pt x="4557290" y="1573104"/>
                  </a:lnTo>
                  <a:lnTo>
                    <a:pt x="4601766" y="1560892"/>
                  </a:lnTo>
                  <a:lnTo>
                    <a:pt x="4642720" y="1541446"/>
                  </a:lnTo>
                  <a:lnTo>
                    <a:pt x="4679411" y="1515509"/>
                  </a:lnTo>
                  <a:lnTo>
                    <a:pt x="4711097" y="1483822"/>
                  </a:lnTo>
                  <a:lnTo>
                    <a:pt x="4737033" y="1447130"/>
                  </a:lnTo>
                  <a:lnTo>
                    <a:pt x="4756479" y="1406173"/>
                  </a:lnTo>
                  <a:lnTo>
                    <a:pt x="4768691" y="1361694"/>
                  </a:lnTo>
                  <a:lnTo>
                    <a:pt x="4772925" y="1314450"/>
                  </a:lnTo>
                  <a:lnTo>
                    <a:pt x="4772926" y="262890"/>
                  </a:lnTo>
                  <a:lnTo>
                    <a:pt x="4768691" y="215636"/>
                  </a:lnTo>
                  <a:lnTo>
                    <a:pt x="4756479" y="171160"/>
                  </a:lnTo>
                  <a:lnTo>
                    <a:pt x="4737033" y="130206"/>
                  </a:lnTo>
                  <a:lnTo>
                    <a:pt x="4711097" y="93514"/>
                  </a:lnTo>
                  <a:lnTo>
                    <a:pt x="4679411" y="61829"/>
                  </a:lnTo>
                  <a:lnTo>
                    <a:pt x="4642720" y="35893"/>
                  </a:lnTo>
                  <a:lnTo>
                    <a:pt x="4601766" y="16447"/>
                  </a:lnTo>
                  <a:lnTo>
                    <a:pt x="4557290" y="4235"/>
                  </a:lnTo>
                  <a:lnTo>
                    <a:pt x="451003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124941" y="170691"/>
              <a:ext cx="4773295" cy="2226945"/>
            </a:xfrm>
            <a:custGeom>
              <a:avLst/>
              <a:gdLst/>
              <a:ahLst/>
              <a:cxnLst/>
              <a:rect l="l" t="t" r="r" b="b"/>
              <a:pathLst>
                <a:path w="4773295" h="2226945">
                  <a:moveTo>
                    <a:pt x="214642" y="262890"/>
                  </a:moveTo>
                  <a:lnTo>
                    <a:pt x="218878" y="215636"/>
                  </a:lnTo>
                  <a:lnTo>
                    <a:pt x="231090" y="171160"/>
                  </a:lnTo>
                  <a:lnTo>
                    <a:pt x="250535" y="130206"/>
                  </a:lnTo>
                  <a:lnTo>
                    <a:pt x="276472" y="93514"/>
                  </a:lnTo>
                  <a:lnTo>
                    <a:pt x="308157" y="61829"/>
                  </a:lnTo>
                  <a:lnTo>
                    <a:pt x="344848" y="35893"/>
                  </a:lnTo>
                  <a:lnTo>
                    <a:pt x="385803" y="16447"/>
                  </a:lnTo>
                  <a:lnTo>
                    <a:pt x="430278" y="4235"/>
                  </a:lnTo>
                  <a:lnTo>
                    <a:pt x="477532" y="0"/>
                  </a:lnTo>
                  <a:lnTo>
                    <a:pt x="974356" y="0"/>
                  </a:lnTo>
                  <a:lnTo>
                    <a:pt x="2113927" y="0"/>
                  </a:lnTo>
                  <a:lnTo>
                    <a:pt x="4510036" y="0"/>
                  </a:lnTo>
                  <a:lnTo>
                    <a:pt x="4557290" y="4235"/>
                  </a:lnTo>
                  <a:lnTo>
                    <a:pt x="4601766" y="16447"/>
                  </a:lnTo>
                  <a:lnTo>
                    <a:pt x="4642720" y="35893"/>
                  </a:lnTo>
                  <a:lnTo>
                    <a:pt x="4679411" y="61829"/>
                  </a:lnTo>
                  <a:lnTo>
                    <a:pt x="4711097" y="93514"/>
                  </a:lnTo>
                  <a:lnTo>
                    <a:pt x="4737033" y="130206"/>
                  </a:lnTo>
                  <a:lnTo>
                    <a:pt x="4756479" y="171160"/>
                  </a:lnTo>
                  <a:lnTo>
                    <a:pt x="4768691" y="215636"/>
                  </a:lnTo>
                  <a:lnTo>
                    <a:pt x="4772926" y="262890"/>
                  </a:lnTo>
                  <a:lnTo>
                    <a:pt x="4772926" y="920115"/>
                  </a:lnTo>
                  <a:lnTo>
                    <a:pt x="4772926" y="1314450"/>
                  </a:lnTo>
                  <a:lnTo>
                    <a:pt x="4768691" y="1361694"/>
                  </a:lnTo>
                  <a:lnTo>
                    <a:pt x="4756479" y="1406173"/>
                  </a:lnTo>
                  <a:lnTo>
                    <a:pt x="4737033" y="1447130"/>
                  </a:lnTo>
                  <a:lnTo>
                    <a:pt x="4711097" y="1483822"/>
                  </a:lnTo>
                  <a:lnTo>
                    <a:pt x="4679411" y="1515509"/>
                  </a:lnTo>
                  <a:lnTo>
                    <a:pt x="4642720" y="1541446"/>
                  </a:lnTo>
                  <a:lnTo>
                    <a:pt x="4601766" y="1560892"/>
                  </a:lnTo>
                  <a:lnTo>
                    <a:pt x="4557290" y="1573104"/>
                  </a:lnTo>
                  <a:lnTo>
                    <a:pt x="4510036" y="1577340"/>
                  </a:lnTo>
                  <a:lnTo>
                    <a:pt x="2113927" y="1577340"/>
                  </a:lnTo>
                  <a:lnTo>
                    <a:pt x="0" y="2226602"/>
                  </a:lnTo>
                  <a:lnTo>
                    <a:pt x="974356" y="1577340"/>
                  </a:lnTo>
                  <a:lnTo>
                    <a:pt x="477532" y="1577340"/>
                  </a:lnTo>
                  <a:lnTo>
                    <a:pt x="430278" y="1573104"/>
                  </a:lnTo>
                  <a:lnTo>
                    <a:pt x="385803" y="1560892"/>
                  </a:lnTo>
                  <a:lnTo>
                    <a:pt x="344848" y="1541446"/>
                  </a:lnTo>
                  <a:lnTo>
                    <a:pt x="308157" y="1515509"/>
                  </a:lnTo>
                  <a:lnTo>
                    <a:pt x="276472" y="1483822"/>
                  </a:lnTo>
                  <a:lnTo>
                    <a:pt x="250535" y="1447130"/>
                  </a:lnTo>
                  <a:lnTo>
                    <a:pt x="231090" y="1406173"/>
                  </a:lnTo>
                  <a:lnTo>
                    <a:pt x="218878" y="1361694"/>
                  </a:lnTo>
                  <a:lnTo>
                    <a:pt x="214642" y="1314437"/>
                  </a:lnTo>
                  <a:lnTo>
                    <a:pt x="214642" y="920115"/>
                  </a:lnTo>
                  <a:lnTo>
                    <a:pt x="214642" y="262890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604955" y="180657"/>
            <a:ext cx="41490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000" b="1" spc="-15" dirty="0">
                <a:solidFill>
                  <a:srgbClr val="5F210F"/>
                </a:solidFill>
                <a:latin typeface="Calibri"/>
                <a:cs typeface="Calibri"/>
              </a:rPr>
              <a:t>tvorí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dobrú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ponuku </a:t>
            </a:r>
            <a:r>
              <a:rPr sz="2000" b="1" spc="-25" dirty="0">
                <a:solidFill>
                  <a:srgbClr val="5F210F"/>
                </a:solidFill>
                <a:latin typeface="Calibri"/>
                <a:cs typeface="Calibri"/>
              </a:rPr>
              <a:t>hodnoty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604955" y="485457"/>
            <a:ext cx="2777490" cy="1245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Jasný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jazyk</a:t>
            </a:r>
            <a:endParaRPr sz="20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Špecifický jazyk</a:t>
            </a:r>
            <a:endParaRPr sz="20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Konkrétne výsledky</a:t>
            </a:r>
            <a:endParaRPr sz="20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Body diferenciácie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652361" y="4178777"/>
            <a:ext cx="5322570" cy="2611120"/>
            <a:chOff x="6652361" y="4178777"/>
            <a:chExt cx="5322570" cy="2611120"/>
          </a:xfrm>
        </p:grpSpPr>
        <p:sp>
          <p:nvSpPr>
            <p:cNvPr id="18" name="object 18"/>
            <p:cNvSpPr/>
            <p:nvPr/>
          </p:nvSpPr>
          <p:spPr>
            <a:xfrm>
              <a:off x="6658711" y="4185127"/>
              <a:ext cx="5309870" cy="2598420"/>
            </a:xfrm>
            <a:custGeom>
              <a:avLst/>
              <a:gdLst/>
              <a:ahLst/>
              <a:cxnLst/>
              <a:rect l="l" t="t" r="r" b="b"/>
              <a:pathLst>
                <a:path w="5309870" h="2598420">
                  <a:moveTo>
                    <a:pt x="4982603" y="638327"/>
                  </a:moveTo>
                  <a:lnTo>
                    <a:pt x="1077633" y="638327"/>
                  </a:lnTo>
                  <a:lnTo>
                    <a:pt x="1029363" y="641869"/>
                  </a:lnTo>
                  <a:lnTo>
                    <a:pt x="983291" y="652158"/>
                  </a:lnTo>
                  <a:lnTo>
                    <a:pt x="939924" y="668688"/>
                  </a:lnTo>
                  <a:lnTo>
                    <a:pt x="899766" y="690954"/>
                  </a:lnTo>
                  <a:lnTo>
                    <a:pt x="863323" y="718452"/>
                  </a:lnTo>
                  <a:lnTo>
                    <a:pt x="831101" y="750674"/>
                  </a:lnTo>
                  <a:lnTo>
                    <a:pt x="803603" y="787117"/>
                  </a:lnTo>
                  <a:lnTo>
                    <a:pt x="781337" y="827275"/>
                  </a:lnTo>
                  <a:lnTo>
                    <a:pt x="764807" y="870642"/>
                  </a:lnTo>
                  <a:lnTo>
                    <a:pt x="754518" y="916714"/>
                  </a:lnTo>
                  <a:lnTo>
                    <a:pt x="750977" y="964971"/>
                  </a:lnTo>
                  <a:lnTo>
                    <a:pt x="750976" y="2271547"/>
                  </a:lnTo>
                  <a:lnTo>
                    <a:pt x="754518" y="2319817"/>
                  </a:lnTo>
                  <a:lnTo>
                    <a:pt x="764807" y="2365887"/>
                  </a:lnTo>
                  <a:lnTo>
                    <a:pt x="781337" y="2409253"/>
                  </a:lnTo>
                  <a:lnTo>
                    <a:pt x="803603" y="2449409"/>
                  </a:lnTo>
                  <a:lnTo>
                    <a:pt x="831101" y="2485851"/>
                  </a:lnTo>
                  <a:lnTo>
                    <a:pt x="863323" y="2518072"/>
                  </a:lnTo>
                  <a:lnTo>
                    <a:pt x="899766" y="2545567"/>
                  </a:lnTo>
                  <a:lnTo>
                    <a:pt x="939924" y="2567832"/>
                  </a:lnTo>
                  <a:lnTo>
                    <a:pt x="983291" y="2584361"/>
                  </a:lnTo>
                  <a:lnTo>
                    <a:pt x="1029363" y="2594649"/>
                  </a:lnTo>
                  <a:lnTo>
                    <a:pt x="1077633" y="2598191"/>
                  </a:lnTo>
                  <a:lnTo>
                    <a:pt x="4982603" y="2598191"/>
                  </a:lnTo>
                  <a:lnTo>
                    <a:pt x="5030873" y="2594649"/>
                  </a:lnTo>
                  <a:lnTo>
                    <a:pt x="5076945" y="2584361"/>
                  </a:lnTo>
                  <a:lnTo>
                    <a:pt x="5120312" y="2567832"/>
                  </a:lnTo>
                  <a:lnTo>
                    <a:pt x="5160469" y="2545567"/>
                  </a:lnTo>
                  <a:lnTo>
                    <a:pt x="5196912" y="2518072"/>
                  </a:lnTo>
                  <a:lnTo>
                    <a:pt x="5229135" y="2485851"/>
                  </a:lnTo>
                  <a:lnTo>
                    <a:pt x="5256632" y="2449409"/>
                  </a:lnTo>
                  <a:lnTo>
                    <a:pt x="5278899" y="2409253"/>
                  </a:lnTo>
                  <a:lnTo>
                    <a:pt x="5295429" y="2365887"/>
                  </a:lnTo>
                  <a:lnTo>
                    <a:pt x="5305718" y="2319817"/>
                  </a:lnTo>
                  <a:lnTo>
                    <a:pt x="5309260" y="2271547"/>
                  </a:lnTo>
                  <a:lnTo>
                    <a:pt x="5309259" y="964971"/>
                  </a:lnTo>
                  <a:lnTo>
                    <a:pt x="5305718" y="916714"/>
                  </a:lnTo>
                  <a:lnTo>
                    <a:pt x="5295429" y="870642"/>
                  </a:lnTo>
                  <a:lnTo>
                    <a:pt x="5278899" y="827275"/>
                  </a:lnTo>
                  <a:lnTo>
                    <a:pt x="5256632" y="787117"/>
                  </a:lnTo>
                  <a:lnTo>
                    <a:pt x="5229135" y="750674"/>
                  </a:lnTo>
                  <a:lnTo>
                    <a:pt x="5196912" y="718452"/>
                  </a:lnTo>
                  <a:lnTo>
                    <a:pt x="5160469" y="690954"/>
                  </a:lnTo>
                  <a:lnTo>
                    <a:pt x="5120312" y="668688"/>
                  </a:lnTo>
                  <a:lnTo>
                    <a:pt x="5076945" y="652158"/>
                  </a:lnTo>
                  <a:lnTo>
                    <a:pt x="5030873" y="641869"/>
                  </a:lnTo>
                  <a:lnTo>
                    <a:pt x="4982603" y="638327"/>
                  </a:lnTo>
                  <a:close/>
                </a:path>
                <a:path w="5309870" h="2598420">
                  <a:moveTo>
                    <a:pt x="0" y="0"/>
                  </a:moveTo>
                  <a:lnTo>
                    <a:pt x="1510690" y="638327"/>
                  </a:lnTo>
                  <a:lnTo>
                    <a:pt x="2650261" y="6383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658711" y="4185127"/>
              <a:ext cx="5309870" cy="2598420"/>
            </a:xfrm>
            <a:custGeom>
              <a:avLst/>
              <a:gdLst/>
              <a:ahLst/>
              <a:cxnLst/>
              <a:rect l="l" t="t" r="r" b="b"/>
              <a:pathLst>
                <a:path w="5309870" h="2598420">
                  <a:moveTo>
                    <a:pt x="750976" y="964984"/>
                  </a:moveTo>
                  <a:lnTo>
                    <a:pt x="754518" y="916714"/>
                  </a:lnTo>
                  <a:lnTo>
                    <a:pt x="764807" y="870642"/>
                  </a:lnTo>
                  <a:lnTo>
                    <a:pt x="781337" y="827275"/>
                  </a:lnTo>
                  <a:lnTo>
                    <a:pt x="803603" y="787117"/>
                  </a:lnTo>
                  <a:lnTo>
                    <a:pt x="831101" y="750674"/>
                  </a:lnTo>
                  <a:lnTo>
                    <a:pt x="863323" y="718452"/>
                  </a:lnTo>
                  <a:lnTo>
                    <a:pt x="899766" y="690954"/>
                  </a:lnTo>
                  <a:lnTo>
                    <a:pt x="939924" y="668688"/>
                  </a:lnTo>
                  <a:lnTo>
                    <a:pt x="983291" y="652158"/>
                  </a:lnTo>
                  <a:lnTo>
                    <a:pt x="1029363" y="641869"/>
                  </a:lnTo>
                  <a:lnTo>
                    <a:pt x="1077633" y="638327"/>
                  </a:lnTo>
                  <a:lnTo>
                    <a:pt x="1510690" y="638327"/>
                  </a:lnTo>
                  <a:lnTo>
                    <a:pt x="0" y="0"/>
                  </a:lnTo>
                  <a:lnTo>
                    <a:pt x="2650261" y="638327"/>
                  </a:lnTo>
                  <a:lnTo>
                    <a:pt x="4982603" y="638327"/>
                  </a:lnTo>
                  <a:lnTo>
                    <a:pt x="5030873" y="641869"/>
                  </a:lnTo>
                  <a:lnTo>
                    <a:pt x="5076945" y="652158"/>
                  </a:lnTo>
                  <a:lnTo>
                    <a:pt x="5120312" y="668688"/>
                  </a:lnTo>
                  <a:lnTo>
                    <a:pt x="5160469" y="690954"/>
                  </a:lnTo>
                  <a:lnTo>
                    <a:pt x="5196912" y="718452"/>
                  </a:lnTo>
                  <a:lnTo>
                    <a:pt x="5229135" y="750674"/>
                  </a:lnTo>
                  <a:lnTo>
                    <a:pt x="5256632" y="787117"/>
                  </a:lnTo>
                  <a:lnTo>
                    <a:pt x="5278899" y="827275"/>
                  </a:lnTo>
                  <a:lnTo>
                    <a:pt x="5295429" y="870642"/>
                  </a:lnTo>
                  <a:lnTo>
                    <a:pt x="5305718" y="916714"/>
                  </a:lnTo>
                  <a:lnTo>
                    <a:pt x="5309260" y="964984"/>
                  </a:lnTo>
                  <a:lnTo>
                    <a:pt x="5309260" y="1454937"/>
                  </a:lnTo>
                  <a:lnTo>
                    <a:pt x="5309260" y="2271547"/>
                  </a:lnTo>
                  <a:lnTo>
                    <a:pt x="5305718" y="2319817"/>
                  </a:lnTo>
                  <a:lnTo>
                    <a:pt x="5295429" y="2365887"/>
                  </a:lnTo>
                  <a:lnTo>
                    <a:pt x="5278899" y="2409253"/>
                  </a:lnTo>
                  <a:lnTo>
                    <a:pt x="5256632" y="2449409"/>
                  </a:lnTo>
                  <a:lnTo>
                    <a:pt x="5229135" y="2485851"/>
                  </a:lnTo>
                  <a:lnTo>
                    <a:pt x="5196912" y="2518072"/>
                  </a:lnTo>
                  <a:lnTo>
                    <a:pt x="5160469" y="2545567"/>
                  </a:lnTo>
                  <a:lnTo>
                    <a:pt x="5120312" y="2567832"/>
                  </a:lnTo>
                  <a:lnTo>
                    <a:pt x="5076945" y="2584361"/>
                  </a:lnTo>
                  <a:lnTo>
                    <a:pt x="5030873" y="2594649"/>
                  </a:lnTo>
                  <a:lnTo>
                    <a:pt x="4982603" y="2598191"/>
                  </a:lnTo>
                  <a:lnTo>
                    <a:pt x="2650261" y="2598191"/>
                  </a:lnTo>
                  <a:lnTo>
                    <a:pt x="1510690" y="2598191"/>
                  </a:lnTo>
                  <a:lnTo>
                    <a:pt x="1077633" y="2598191"/>
                  </a:lnTo>
                  <a:lnTo>
                    <a:pt x="1029363" y="2594649"/>
                  </a:lnTo>
                  <a:lnTo>
                    <a:pt x="983291" y="2584361"/>
                  </a:lnTo>
                  <a:lnTo>
                    <a:pt x="939924" y="2567832"/>
                  </a:lnTo>
                  <a:lnTo>
                    <a:pt x="899766" y="2545567"/>
                  </a:lnTo>
                  <a:lnTo>
                    <a:pt x="863323" y="2518072"/>
                  </a:lnTo>
                  <a:lnTo>
                    <a:pt x="831101" y="2485851"/>
                  </a:lnTo>
                  <a:lnTo>
                    <a:pt x="803603" y="2449409"/>
                  </a:lnTo>
                  <a:lnTo>
                    <a:pt x="781337" y="2409253"/>
                  </a:lnTo>
                  <a:lnTo>
                    <a:pt x="764807" y="2365887"/>
                  </a:lnTo>
                  <a:lnTo>
                    <a:pt x="754518" y="2319817"/>
                  </a:lnTo>
                  <a:lnTo>
                    <a:pt x="750976" y="2271547"/>
                  </a:lnTo>
                  <a:lnTo>
                    <a:pt x="750976" y="1454937"/>
                  </a:lnTo>
                  <a:lnTo>
                    <a:pt x="750976" y="964971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584754" y="4859058"/>
            <a:ext cx="4105275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KTO: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Komu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slúžite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spc="-4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(problém): Aký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problém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nich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riešite.</a:t>
            </a:r>
            <a:endParaRPr sz="2000">
              <a:latin typeface="Calibri"/>
              <a:cs typeface="Calibri"/>
            </a:endParaRPr>
          </a:p>
          <a:p>
            <a:pPr marL="299085" marR="166370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(výsledok): Ako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nich tento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výsledok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vytvoríte.</a:t>
            </a:r>
            <a:endParaRPr sz="20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PREČO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: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Prečo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by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mali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vybrať práve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vás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6323330" cy="5118100"/>
            <a:chOff x="0" y="1740407"/>
            <a:chExt cx="632333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6096000" cy="5118100"/>
            </a:xfrm>
            <a:custGeom>
              <a:avLst/>
              <a:gdLst/>
              <a:ahLst/>
              <a:cxnLst/>
              <a:rect l="l" t="t" r="r" b="b"/>
              <a:pathLst>
                <a:path w="6096000" h="5118100">
                  <a:moveTo>
                    <a:pt x="0" y="5117592"/>
                  </a:moveTo>
                  <a:lnTo>
                    <a:pt x="6096000" y="5117592"/>
                  </a:lnTo>
                  <a:lnTo>
                    <a:pt x="6096000" y="0"/>
                  </a:lnTo>
                  <a:lnTo>
                    <a:pt x="0" y="0"/>
                  </a:lnTo>
                  <a:lnTo>
                    <a:pt x="0" y="5117592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69350" y="2489540"/>
            <a:ext cx="3811904" cy="309372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5F210F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Slogan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Vyhlásenie o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poslaní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Vyhlásenie o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umiestnení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Výťah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Heslo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Hype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43877" y="286828"/>
            <a:ext cx="434340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394460" marR="5080" indent="-1382395">
              <a:lnSpc>
                <a:spcPts val="3890"/>
              </a:lnSpc>
              <a:spcBef>
                <a:spcPts val="585"/>
              </a:spcBef>
            </a:pPr>
            <a:r>
              <a:rPr sz="3600" b="1" spc="-75" dirty="0">
                <a:solidFill>
                  <a:srgbClr val="A13A22"/>
                </a:solidFill>
                <a:latin typeface="Calibri"/>
                <a:cs typeface="Calibri"/>
              </a:rPr>
              <a:t>Vaša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ponuka </a:t>
            </a:r>
            <a:r>
              <a:rPr sz="3600" b="1" spc="-45" dirty="0">
                <a:solidFill>
                  <a:srgbClr val="A13A22"/>
                </a:solidFill>
                <a:latin typeface="Calibri"/>
                <a:cs typeface="Calibri"/>
              </a:rPr>
              <a:t>hodnoty </a:t>
            </a:r>
            <a:r>
              <a:rPr sz="3600" b="1" spc="-20" dirty="0">
                <a:solidFill>
                  <a:srgbClr val="A13A22"/>
                </a:solidFill>
                <a:latin typeface="Calibri"/>
                <a:cs typeface="Calibri"/>
              </a:rPr>
              <a:t>NIE je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...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96000" y="1743455"/>
            <a:ext cx="6096635" cy="5114925"/>
          </a:xfrm>
          <a:custGeom>
            <a:avLst/>
            <a:gdLst/>
            <a:ahLst/>
            <a:cxnLst/>
            <a:rect l="l" t="t" r="r" b="b"/>
            <a:pathLst>
              <a:path w="6096634" h="5114925">
                <a:moveTo>
                  <a:pt x="6096012" y="0"/>
                </a:moveTo>
                <a:lnTo>
                  <a:pt x="0" y="0"/>
                </a:lnTo>
                <a:lnTo>
                  <a:pt x="0" y="5114544"/>
                </a:lnTo>
                <a:lnTo>
                  <a:pt x="6096012" y="5114544"/>
                </a:lnTo>
                <a:lnTo>
                  <a:pt x="6096012" y="0"/>
                </a:lnTo>
                <a:close/>
              </a:path>
            </a:pathLst>
          </a:custGeom>
          <a:solidFill>
            <a:srgbClr val="B9AC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096000" y="69946"/>
            <a:ext cx="609600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3600" b="1" spc="-75" dirty="0">
                <a:solidFill>
                  <a:srgbClr val="5F210F"/>
                </a:solidFill>
                <a:latin typeface="Calibri"/>
                <a:cs typeface="Calibri"/>
              </a:rPr>
              <a:t>Vaša </a:t>
            </a:r>
            <a:r>
              <a:rPr sz="3600" b="1" spc="-10" dirty="0">
                <a:solidFill>
                  <a:srgbClr val="5F210F"/>
                </a:solidFill>
                <a:latin typeface="Calibri"/>
                <a:cs typeface="Calibri"/>
              </a:rPr>
              <a:t>ponuka </a:t>
            </a:r>
            <a:r>
              <a:rPr sz="3600" b="1" spc="-15" dirty="0">
                <a:solidFill>
                  <a:srgbClr val="5F210F"/>
                </a:solidFill>
                <a:latin typeface="Calibri"/>
                <a:cs typeface="Calibri"/>
              </a:rPr>
              <a:t>hodnoty </a:t>
            </a:r>
            <a:r>
              <a:rPr sz="3600" b="1" dirty="0">
                <a:solidFill>
                  <a:srgbClr val="5F210F"/>
                </a:solidFill>
                <a:latin typeface="Calibri"/>
                <a:cs typeface="Calibri"/>
              </a:rPr>
              <a:t>JE jedinečným </a:t>
            </a:r>
            <a:r>
              <a:rPr sz="3600" b="1" spc="-5" dirty="0">
                <a:solidFill>
                  <a:srgbClr val="5F210F"/>
                </a:solidFill>
                <a:latin typeface="Calibri"/>
                <a:cs typeface="Calibri"/>
              </a:rPr>
              <a:t>identifikátorom </a:t>
            </a:r>
            <a:r>
              <a:rPr sz="3600" b="1" spc="-15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3600" b="1" dirty="0">
                <a:solidFill>
                  <a:srgbClr val="5F210F"/>
                </a:solidFill>
                <a:latin typeface="Calibri"/>
                <a:cs typeface="Calibri"/>
              </a:rPr>
              <a:t>firmy.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74740" y="2140411"/>
            <a:ext cx="5676265" cy="2915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7350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solidFill>
                  <a:srgbClr val="5F210F"/>
                </a:solidFill>
                <a:latin typeface="Calibri"/>
                <a:cs typeface="Calibri"/>
              </a:rPr>
              <a:t>Napríklad</a:t>
            </a:r>
            <a:r>
              <a:rPr sz="2800" b="1" spc="-20" dirty="0">
                <a:solidFill>
                  <a:srgbClr val="5F210F"/>
                </a:solidFill>
                <a:latin typeface="Calibri"/>
                <a:cs typeface="Calibri"/>
              </a:rPr>
              <a:t>...</a:t>
            </a:r>
            <a:endParaRPr sz="28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212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b="1" spc="-10" dirty="0">
                <a:solidFill>
                  <a:srgbClr val="404F2E"/>
                </a:solidFill>
                <a:latin typeface="Calibri"/>
                <a:cs typeface="Calibri"/>
              </a:rPr>
              <a:t>Slogan </a:t>
            </a:r>
            <a:r>
              <a:rPr sz="2400" dirty="0">
                <a:solidFill>
                  <a:srgbClr val="404F2E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krátky, </a:t>
            </a:r>
            <a:r>
              <a:rPr sz="2400" spc="-20" dirty="0">
                <a:solidFill>
                  <a:srgbClr val="404F2E"/>
                </a:solidFill>
                <a:latin typeface="Calibri"/>
                <a:cs typeface="Calibri"/>
              </a:rPr>
              <a:t>výstižný </a:t>
            </a:r>
            <a:r>
              <a:rPr sz="2400" spc="-15" dirty="0">
                <a:solidFill>
                  <a:srgbClr val="404F2E"/>
                </a:solidFill>
                <a:latin typeface="Calibri"/>
                <a:cs typeface="Calibri"/>
              </a:rPr>
              <a:t>výrok,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ktorý značky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používajú </a:t>
            </a:r>
            <a:r>
              <a:rPr sz="2400" dirty="0">
                <a:solidFill>
                  <a:srgbClr val="404F2E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marketingových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kampaniach </a:t>
            </a:r>
            <a:r>
              <a:rPr sz="2400" spc="-15" dirty="0">
                <a:solidFill>
                  <a:srgbClr val="404F2E"/>
                </a:solidFill>
                <a:latin typeface="Calibri"/>
                <a:cs typeface="Calibri"/>
              </a:rPr>
              <a:t>na </a:t>
            </a:r>
            <a:r>
              <a:rPr sz="2400" dirty="0">
                <a:solidFill>
                  <a:srgbClr val="404F2E"/>
                </a:solidFill>
                <a:latin typeface="Calibri"/>
                <a:cs typeface="Calibri"/>
              </a:rPr>
              <a:t>predaj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konkrétneho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produktu.</a:t>
            </a:r>
            <a:endParaRPr sz="2400">
              <a:latin typeface="Calibri"/>
              <a:cs typeface="Calibri"/>
            </a:endParaRPr>
          </a:p>
          <a:p>
            <a:pPr marL="299085" marR="435609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spc="-55" dirty="0">
                <a:solidFill>
                  <a:srgbClr val="404F2E"/>
                </a:solidFill>
                <a:latin typeface="Calibri"/>
                <a:cs typeface="Calibri"/>
              </a:rPr>
              <a:t>Vaša </a:t>
            </a:r>
            <a:r>
              <a:rPr sz="2400" b="1" spc="-5" dirty="0">
                <a:solidFill>
                  <a:srgbClr val="404F2E"/>
                </a:solidFill>
                <a:latin typeface="Calibri"/>
                <a:cs typeface="Calibri"/>
              </a:rPr>
              <a:t>ponuka </a:t>
            </a:r>
            <a:r>
              <a:rPr sz="2400" b="1" spc="-10" dirty="0">
                <a:solidFill>
                  <a:srgbClr val="404F2E"/>
                </a:solidFill>
                <a:latin typeface="Calibri"/>
                <a:cs typeface="Calibri"/>
              </a:rPr>
              <a:t>hodnoty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obsahuje podrobnosti o tom, čo </a:t>
            </a:r>
            <a:r>
              <a:rPr sz="2400" spc="-20" dirty="0">
                <a:solidFill>
                  <a:srgbClr val="404F2E"/>
                </a:solidFill>
                <a:latin typeface="Calibri"/>
                <a:cs typeface="Calibri"/>
              </a:rPr>
              <a:t>ponúkate </a:t>
            </a:r>
            <a:r>
              <a:rPr sz="2400" spc="-15" dirty="0">
                <a:solidFill>
                  <a:srgbClr val="404F2E"/>
                </a:solidFill>
                <a:latin typeface="Calibri"/>
                <a:cs typeface="Calibri"/>
              </a:rPr>
              <a:t>zákazníkom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404F2E"/>
                </a:solidFill>
                <a:latin typeface="Calibri"/>
                <a:cs typeface="Calibri"/>
              </a:rPr>
              <a:t>prečo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by si mali vybrať práve </a:t>
            </a:r>
            <a:r>
              <a:rPr sz="2400" spc="-15" dirty="0">
                <a:solidFill>
                  <a:srgbClr val="404F2E"/>
                </a:solidFill>
                <a:latin typeface="Calibri"/>
                <a:cs typeface="Calibri"/>
              </a:rPr>
              <a:t>vás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12563" y="4626863"/>
            <a:ext cx="1822703" cy="1822703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38059" y="0"/>
            <a:ext cx="4853940" cy="6858000"/>
          </a:xfrm>
          <a:custGeom>
            <a:avLst/>
            <a:gdLst/>
            <a:ahLst/>
            <a:cxnLst/>
            <a:rect l="l" t="t" r="r" b="b"/>
            <a:pathLst>
              <a:path w="4853940" h="6858000">
                <a:moveTo>
                  <a:pt x="4853940" y="0"/>
                </a:moveTo>
                <a:lnTo>
                  <a:pt x="0" y="0"/>
                </a:lnTo>
                <a:lnTo>
                  <a:pt x="0" y="6858000"/>
                </a:lnTo>
                <a:lnTo>
                  <a:pt x="4853940" y="6858000"/>
                </a:lnTo>
                <a:lnTo>
                  <a:pt x="4853940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1772" y="1795272"/>
            <a:ext cx="6434327" cy="4521707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98353" y="632110"/>
            <a:ext cx="57486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0" dirty="0">
                <a:latin typeface="Calibri"/>
                <a:cs typeface="Calibri"/>
              </a:rPr>
              <a:t>Plátno </a:t>
            </a:r>
            <a:r>
              <a:rPr sz="3600" b="1" spc="-45" dirty="0">
                <a:latin typeface="Calibri"/>
                <a:cs typeface="Calibri"/>
              </a:rPr>
              <a:t>hodnotovej </a:t>
            </a:r>
            <a:r>
              <a:rPr sz="3600" b="1" spc="-10" dirty="0">
                <a:latin typeface="Calibri"/>
                <a:cs typeface="Calibri"/>
              </a:rPr>
              <a:t>ponuky</a:t>
            </a:r>
            <a:r>
              <a:rPr sz="3600" b="1" dirty="0">
                <a:latin typeface="Calibri"/>
                <a:cs typeface="Calibri"/>
              </a:rPr>
              <a:t>: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29729" y="924845"/>
            <a:ext cx="4446270" cy="47986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79375" marR="35560" indent="635" algn="ctr">
              <a:lnSpc>
                <a:spcPts val="2590"/>
              </a:lnSpc>
              <a:spcBef>
                <a:spcPts val="425"/>
              </a:spcBef>
            </a:pP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Plátno </a:t>
            </a:r>
            <a:r>
              <a:rPr sz="2400" b="1" spc="-30" dirty="0">
                <a:solidFill>
                  <a:srgbClr val="5F210F"/>
                </a:solidFill>
                <a:latin typeface="Calibri"/>
                <a:cs typeface="Calibri"/>
              </a:rPr>
              <a:t>hodnotového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návrhu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doplnkový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nástroj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Plátnu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obchodného modelu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hovorili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module 1.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Umožňuje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podrobnejšie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opísať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hodnotové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ponuky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cieľové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segmenty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zhodnotiť </a:t>
            </a:r>
            <a:r>
              <a:rPr sz="2400" spc="15" dirty="0">
                <a:solidFill>
                  <a:srgbClr val="5F210F"/>
                </a:solidFill>
                <a:latin typeface="Calibri"/>
                <a:cs typeface="Calibri"/>
              </a:rPr>
              <a:t>"zhodu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"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medzi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hodnotou, ktorú zamýšľate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vytvoriť,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očakávaniami, ktoré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majú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vaši zákazníci.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30"/>
              </a:spcBef>
              <a:tabLst>
                <a:tab pos="1283335" algn="l"/>
              </a:tabLst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AKCIA: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Stiahnite si a použite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verziu vo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formáte pdf tu: </a:t>
            </a:r>
            <a:r>
              <a:rPr sz="2400" u="sng" spc="-3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https://www.strategyzer.com/canva </a:t>
            </a: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s/value-proposition-canvas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144" y="4483608"/>
            <a:ext cx="7728584" cy="2374900"/>
            <a:chOff x="9144" y="4483608"/>
            <a:chExt cx="7728584" cy="23749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7" y="6385572"/>
              <a:ext cx="441947" cy="44194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4" cy="2374392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465455" marR="167640">
              <a:lnSpc>
                <a:spcPts val="2590"/>
              </a:lnSpc>
              <a:spcBef>
                <a:spcPts val="425"/>
              </a:spcBef>
            </a:pPr>
            <a:r>
              <a:rPr dirty="0"/>
              <a:t>Túto mapu </a:t>
            </a:r>
            <a:r>
              <a:rPr spc="-10" dirty="0"/>
              <a:t>môžete </a:t>
            </a:r>
            <a:r>
              <a:rPr spc="-5" dirty="0"/>
              <a:t>použiť </a:t>
            </a:r>
            <a:r>
              <a:rPr spc="-20" dirty="0"/>
              <a:t>pred, </a:t>
            </a:r>
            <a:r>
              <a:rPr spc="-5" dirty="0"/>
              <a:t>počas aj </a:t>
            </a:r>
            <a:r>
              <a:rPr spc="-10" dirty="0"/>
              <a:t>po </a:t>
            </a:r>
            <a:r>
              <a:rPr dirty="0"/>
              <a:t>získaní </a:t>
            </a:r>
            <a:r>
              <a:rPr spc="-5" dirty="0"/>
              <a:t>dôkladných </a:t>
            </a:r>
            <a:r>
              <a:rPr spc="-10" dirty="0"/>
              <a:t>znalostí </a:t>
            </a:r>
            <a:r>
              <a:rPr spc="-5" dirty="0"/>
              <a:t>o </a:t>
            </a:r>
            <a:r>
              <a:rPr spc="-10" dirty="0"/>
              <a:t>svojich zákazníkoch. </a:t>
            </a:r>
            <a:r>
              <a:rPr spc="-5" dirty="0"/>
              <a:t>Ak </a:t>
            </a:r>
            <a:r>
              <a:rPr dirty="0"/>
              <a:t>ju </a:t>
            </a:r>
            <a:r>
              <a:rPr spc="-5" dirty="0"/>
              <a:t>použijete </a:t>
            </a:r>
            <a:r>
              <a:rPr spc="-20" dirty="0"/>
              <a:t>pred, </a:t>
            </a:r>
            <a:r>
              <a:rPr spc="-5" dirty="0"/>
              <a:t>upozorní vás na to</a:t>
            </a:r>
            <a:r>
              <a:rPr spc="-10" dirty="0"/>
              <a:t>, čo </a:t>
            </a:r>
            <a:r>
              <a:rPr dirty="0"/>
              <a:t>sa musíte </a:t>
            </a:r>
            <a:r>
              <a:rPr spc="-5" dirty="0"/>
              <a:t>o </a:t>
            </a:r>
            <a:r>
              <a:rPr spc="-15" dirty="0"/>
              <a:t>zákazníkoch </a:t>
            </a:r>
            <a:r>
              <a:rPr dirty="0"/>
              <a:t>dozvedieť</a:t>
            </a:r>
            <a:r>
              <a:rPr spc="-15" dirty="0"/>
              <a:t>, </a:t>
            </a:r>
            <a:r>
              <a:rPr spc="-5" dirty="0"/>
              <a:t>a </a:t>
            </a:r>
            <a:r>
              <a:rPr spc="-15" dirty="0"/>
              <a:t>otestuje </a:t>
            </a:r>
            <a:r>
              <a:rPr spc="-10" dirty="0"/>
              <a:t>návrhy hodnôt. </a:t>
            </a:r>
            <a:r>
              <a:rPr spc="-5" dirty="0"/>
              <a:t>Ak </a:t>
            </a:r>
            <a:r>
              <a:rPr dirty="0"/>
              <a:t>ju </a:t>
            </a:r>
            <a:r>
              <a:rPr spc="-5" dirty="0"/>
              <a:t>použijete </a:t>
            </a:r>
            <a:r>
              <a:rPr spc="-40" dirty="0"/>
              <a:t>po, </a:t>
            </a:r>
            <a:r>
              <a:rPr spc="-5" dirty="0"/>
              <a:t>pomôže </a:t>
            </a:r>
            <a:r>
              <a:rPr spc="-10" dirty="0"/>
              <a:t>vám </a:t>
            </a:r>
            <a:r>
              <a:rPr spc="-5" dirty="0"/>
              <a:t>analyzovať a </a:t>
            </a:r>
            <a:r>
              <a:rPr spc="-15" dirty="0"/>
              <a:t>vyhodnotiť "</a:t>
            </a:r>
            <a:r>
              <a:rPr spc="-65" dirty="0"/>
              <a:t>fit</a:t>
            </a:r>
            <a:r>
              <a:rPr dirty="0"/>
              <a:t>".</a:t>
            </a:r>
          </a:p>
          <a:p>
            <a:pPr marL="452755">
              <a:lnSpc>
                <a:spcPct val="100000"/>
              </a:lnSpc>
              <a:spcBef>
                <a:spcPts val="10"/>
              </a:spcBef>
            </a:pPr>
            <a:endParaRPr sz="2350"/>
          </a:p>
          <a:p>
            <a:pPr marL="465455" marR="5080">
              <a:lnSpc>
                <a:spcPts val="2590"/>
              </a:lnSpc>
              <a:tabLst>
                <a:tab pos="3733800" algn="l"/>
                <a:tab pos="6301105" algn="l"/>
              </a:tabLst>
            </a:pPr>
            <a:r>
              <a:rPr spc="-15" dirty="0"/>
              <a:t>Plátno </a:t>
            </a:r>
            <a:r>
              <a:rPr spc="-30" dirty="0"/>
              <a:t>hodnotových </a:t>
            </a:r>
            <a:r>
              <a:rPr spc="-10" dirty="0"/>
              <a:t>návrhov možno </a:t>
            </a:r>
            <a:r>
              <a:rPr spc="-5" dirty="0"/>
              <a:t>použiť </a:t>
            </a:r>
            <a:r>
              <a:rPr spc="-15" dirty="0"/>
              <a:t>na </a:t>
            </a:r>
            <a:r>
              <a:rPr spc="-5" dirty="0"/>
              <a:t>nové aj </a:t>
            </a:r>
            <a:r>
              <a:rPr spc="-10" dirty="0"/>
              <a:t>existujúce hodnotové návrhy </a:t>
            </a:r>
            <a:r>
              <a:rPr spc="-5" dirty="0"/>
              <a:t>a segmenty </a:t>
            </a:r>
            <a:r>
              <a:rPr spc="-10" dirty="0"/>
              <a:t>zákazníkov</a:t>
            </a:r>
            <a:r>
              <a:rPr spc="-15" dirty="0"/>
              <a:t>. </a:t>
            </a:r>
            <a:r>
              <a:rPr dirty="0"/>
              <a:t>V</a:t>
            </a:r>
            <a:r>
              <a:rPr spc="-5" dirty="0"/>
              <a:t> oboch prípadoch </a:t>
            </a:r>
            <a:r>
              <a:rPr spc="-10" dirty="0"/>
              <a:t>vám </a:t>
            </a:r>
            <a:r>
              <a:rPr spc="-5" dirty="0"/>
              <a:t>pomôže </a:t>
            </a:r>
            <a:r>
              <a:rPr spc="-10" dirty="0"/>
              <a:t>štruktúrovať vaše </a:t>
            </a:r>
            <a:r>
              <a:rPr spc="-5" dirty="0"/>
              <a:t>myslenie a </a:t>
            </a:r>
            <a:r>
              <a:rPr spc="-20" dirty="0"/>
              <a:t>urobiť </a:t>
            </a:r>
            <a:r>
              <a:rPr spc="-10" dirty="0"/>
              <a:t>vaše </a:t>
            </a:r>
            <a:r>
              <a:rPr dirty="0"/>
              <a:t>nápady </a:t>
            </a:r>
            <a:r>
              <a:rPr spc="-5" dirty="0"/>
              <a:t>hmatateľnejšími.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292049" y="388429"/>
            <a:ext cx="57486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0" dirty="0">
                <a:solidFill>
                  <a:srgbClr val="404F2E"/>
                </a:solidFill>
                <a:latin typeface="Calibri"/>
                <a:cs typeface="Calibri"/>
              </a:rPr>
              <a:t>Plátno </a:t>
            </a:r>
            <a:r>
              <a:rPr sz="3600" b="1" spc="-45" dirty="0">
                <a:solidFill>
                  <a:srgbClr val="404F2E"/>
                </a:solidFill>
                <a:latin typeface="Calibri"/>
                <a:cs typeface="Calibri"/>
              </a:rPr>
              <a:t>hodnotovej </a:t>
            </a:r>
            <a:r>
              <a:rPr sz="3600" b="1" spc="-10" dirty="0">
                <a:solidFill>
                  <a:srgbClr val="404F2E"/>
                </a:solidFill>
                <a:latin typeface="Calibri"/>
                <a:cs typeface="Calibri"/>
              </a:rPr>
              <a:t>ponuky</a:t>
            </a:r>
            <a:r>
              <a:rPr sz="3600" b="1" dirty="0">
                <a:solidFill>
                  <a:srgbClr val="404F2E"/>
                </a:solidFill>
                <a:latin typeface="Calibri"/>
                <a:cs typeface="Calibri"/>
              </a:rPr>
              <a:t>: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764864" y="6538405"/>
            <a:ext cx="2075814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29639" y="1922882"/>
            <a:ext cx="10312400" cy="4904740"/>
            <a:chOff x="929639" y="1922882"/>
            <a:chExt cx="10312400" cy="490474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7" y="6385572"/>
              <a:ext cx="441947" cy="44194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9639" y="3041980"/>
              <a:ext cx="69610" cy="8291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2262" y="1943099"/>
              <a:ext cx="2222051" cy="228579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68631" y="1966594"/>
              <a:ext cx="2289566" cy="224292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77054" y="1922882"/>
              <a:ext cx="2232737" cy="228935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62159" y="1956462"/>
              <a:ext cx="2279433" cy="2263110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645190" y="476610"/>
            <a:ext cx="107061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Pokyny na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používanie </a:t>
            </a:r>
            <a:r>
              <a:rPr sz="3600" b="1" spc="-20" dirty="0">
                <a:solidFill>
                  <a:srgbClr val="A13A22"/>
                </a:solidFill>
                <a:latin typeface="Calibri"/>
                <a:cs typeface="Calibri"/>
              </a:rPr>
              <a:t>Plátna </a:t>
            </a:r>
            <a:r>
              <a:rPr sz="3600" b="1" spc="-45" dirty="0">
                <a:solidFill>
                  <a:srgbClr val="A13A22"/>
                </a:solidFill>
                <a:latin typeface="Calibri"/>
                <a:cs typeface="Calibri"/>
              </a:rPr>
              <a:t>hodnotovej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ponuky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0819" y="4223935"/>
            <a:ext cx="2240280" cy="104076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 indent="-635" algn="ctr">
              <a:lnSpc>
                <a:spcPts val="1939"/>
              </a:lnSpc>
              <a:spcBef>
                <a:spcPts val="345"/>
              </a:spcBef>
            </a:pP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Začnite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načrtávať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svoju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mapu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opisom </a:t>
            </a:r>
            <a:r>
              <a:rPr sz="1800" dirty="0">
                <a:solidFill>
                  <a:srgbClr val="5F210F"/>
                </a:solidFill>
                <a:latin typeface="Calibri"/>
                <a:cs typeface="Calibri"/>
              </a:rPr>
              <a:t>potrieb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konkrétneho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zákazníka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60067" y="2461438"/>
            <a:ext cx="1297305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10160">
              <a:lnSpc>
                <a:spcPts val="2590"/>
              </a:lnSpc>
              <a:spcBef>
                <a:spcPts val="425"/>
              </a:spcBef>
            </a:pPr>
            <a:r>
              <a:rPr sz="2400" b="1" spc="-10" dirty="0">
                <a:solidFill>
                  <a:srgbClr val="6C6A39"/>
                </a:solidFill>
                <a:latin typeface="Calibri"/>
                <a:cs typeface="Calibri"/>
              </a:rPr>
              <a:t>Začnite 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so </a:t>
            </a:r>
            <a:r>
              <a:rPr sz="2400" b="1" dirty="0">
                <a:solidFill>
                  <a:srgbClr val="6C6A39"/>
                </a:solidFill>
                <a:latin typeface="Calibri"/>
                <a:cs typeface="Calibri"/>
              </a:rPr>
              <a:t>zákazníkom: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05400" y="2459000"/>
            <a:ext cx="1270000" cy="1054776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ctr">
              <a:lnSpc>
                <a:spcPts val="2590"/>
              </a:lnSpc>
              <a:spcBef>
                <a:spcPts val="425"/>
              </a:spcBef>
            </a:pPr>
            <a:r>
              <a:rPr sz="2400" b="1" spc="-5" dirty="0" err="1">
                <a:solidFill>
                  <a:srgbClr val="6C6A39"/>
                </a:solidFill>
                <a:latin typeface="Calibri"/>
                <a:cs typeface="Calibri"/>
              </a:rPr>
              <a:t>Pridať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 </a:t>
            </a:r>
            <a:r>
              <a:rPr lang="sk-SK" sz="2400" b="1" spc="-15" dirty="0">
                <a:solidFill>
                  <a:srgbClr val="6C6A39"/>
                </a:solidFill>
                <a:latin typeface="Calibri"/>
                <a:cs typeface="Calibri"/>
              </a:rPr>
              <a:t>zisky a straty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: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85040" y="4194981"/>
            <a:ext cx="2116455" cy="2037714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indent="635" algn="ctr">
              <a:lnSpc>
                <a:spcPct val="80000"/>
              </a:lnSpc>
              <a:spcBef>
                <a:spcPts val="585"/>
              </a:spcBef>
            </a:pP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Uveďte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všetky produkty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služby,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ktorých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postavená vaša ponuka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hodnoty, 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to tak, že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vytvoríte </a:t>
            </a:r>
            <a:r>
              <a:rPr sz="2000" i="1" spc="-5" dirty="0">
                <a:solidFill>
                  <a:srgbClr val="5F210F"/>
                </a:solidFill>
                <a:latin typeface="Calibri"/>
                <a:cs typeface="Calibri"/>
              </a:rPr>
              <a:t>lístok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každý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prvok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poli Produkty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služby.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731918" y="2286571"/>
            <a:ext cx="1423670" cy="13792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-1270" algn="ctr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Opíšte </a:t>
            </a:r>
            <a:r>
              <a:rPr sz="2400" b="1" spc="-10" dirty="0">
                <a:solidFill>
                  <a:srgbClr val="6C6A39"/>
                </a:solidFill>
                <a:latin typeface="Calibri"/>
                <a:cs typeface="Calibri"/>
              </a:rPr>
              <a:t>svoje 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produkty </a:t>
            </a:r>
            <a:r>
              <a:rPr sz="2400" b="1" dirty="0">
                <a:solidFill>
                  <a:srgbClr val="6C6A39"/>
                </a:solidFill>
                <a:latin typeface="Calibri"/>
                <a:cs typeface="Calibri"/>
              </a:rPr>
              <a:t>a služby: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004458" y="4194981"/>
            <a:ext cx="2317115" cy="252539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indent="635" algn="ctr">
              <a:lnSpc>
                <a:spcPct val="80000"/>
              </a:lnSpc>
              <a:spcBef>
                <a:spcPts val="585"/>
              </a:spcBef>
            </a:pP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Opíšte, ako vaše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produkty 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a služby </a:t>
            </a:r>
            <a:r>
              <a:rPr sz="2000" spc="-15" dirty="0">
                <a:solidFill>
                  <a:srgbClr val="404F2E"/>
                </a:solidFill>
                <a:latin typeface="Calibri"/>
                <a:cs typeface="Calibri"/>
              </a:rPr>
              <a:t>vytvárajú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hodnotu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tým, že odstraňujú 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bolesti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zákazníkov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alebo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vytvárajú pre nich výhody. </a:t>
            </a:r>
            <a:r>
              <a:rPr sz="2000" spc="-15" dirty="0">
                <a:solidFill>
                  <a:srgbClr val="404F2E"/>
                </a:solidFill>
                <a:latin typeface="Calibri"/>
                <a:cs typeface="Calibri"/>
              </a:rPr>
              <a:t>Pre 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každý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prvok </a:t>
            </a:r>
            <a:r>
              <a:rPr sz="2000" spc="-15" dirty="0">
                <a:solidFill>
                  <a:srgbClr val="404F2E"/>
                </a:solidFill>
                <a:latin typeface="Calibri"/>
                <a:cs typeface="Calibri"/>
              </a:rPr>
              <a:t>vytvorte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lepiacu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poznámku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v </a:t>
            </a:r>
            <a:r>
              <a:rPr sz="2000" spc="-15" dirty="0">
                <a:solidFill>
                  <a:srgbClr val="404F2E"/>
                </a:solidFill>
                <a:latin typeface="Calibri"/>
                <a:cs typeface="Calibri"/>
              </a:rPr>
              <a:t>poli Zmierňovač bolesti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, </a:t>
            </a:r>
            <a:r>
              <a:rPr sz="2000" spc="-20" dirty="0">
                <a:solidFill>
                  <a:srgbClr val="404F2E"/>
                </a:solidFill>
                <a:latin typeface="Calibri"/>
                <a:cs typeface="Calibri"/>
              </a:rPr>
              <a:t>resp. tvorca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zisku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314774" y="2380888"/>
            <a:ext cx="1592580" cy="13792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ctr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Uveďte, </a:t>
            </a:r>
            <a:r>
              <a:rPr sz="2400" b="1" dirty="0">
                <a:solidFill>
                  <a:srgbClr val="6C6A39"/>
                </a:solidFill>
                <a:latin typeface="Calibri"/>
                <a:cs typeface="Calibri"/>
              </a:rPr>
              <a:t>ako </a:t>
            </a:r>
            <a:r>
              <a:rPr sz="2400" b="1" spc="-15" dirty="0">
                <a:solidFill>
                  <a:srgbClr val="6C6A39"/>
                </a:solidFill>
                <a:latin typeface="Calibri"/>
                <a:cs typeface="Calibri"/>
              </a:rPr>
              <a:t>chcete vytvoriť </a:t>
            </a:r>
            <a:r>
              <a:rPr sz="2400" b="1" spc="-10" dirty="0">
                <a:solidFill>
                  <a:srgbClr val="6C6A39"/>
                </a:solidFill>
                <a:latin typeface="Calibri"/>
                <a:cs typeface="Calibri"/>
              </a:rPr>
              <a:t>hodnotu: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562665" y="4172121"/>
            <a:ext cx="2353945" cy="2704329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0480" marR="23495" algn="ctr">
              <a:lnSpc>
                <a:spcPct val="70000"/>
              </a:lnSpc>
              <a:spcBef>
                <a:spcPts val="819"/>
              </a:spcBef>
            </a:pPr>
            <a:r>
              <a:rPr sz="2000" spc="-15" dirty="0">
                <a:solidFill>
                  <a:srgbClr val="404F2E"/>
                </a:solidFill>
                <a:latin typeface="Calibri"/>
                <a:cs typeface="Calibri"/>
              </a:rPr>
              <a:t>Pridajte </a:t>
            </a:r>
            <a:r>
              <a:rPr sz="2000" i="1" spc="-5" dirty="0">
                <a:solidFill>
                  <a:srgbClr val="404F2E"/>
                </a:solidFill>
                <a:latin typeface="Calibri"/>
                <a:cs typeface="Calibri"/>
              </a:rPr>
              <a:t>lístok na </a:t>
            </a:r>
            <a:r>
              <a:rPr sz="2000" spc="-10" dirty="0" err="1">
                <a:solidFill>
                  <a:srgbClr val="404F2E"/>
                </a:solidFill>
                <a:latin typeface="Calibri"/>
                <a:cs typeface="Calibri"/>
              </a:rPr>
              <a:t>každú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 </a:t>
            </a:r>
            <a:r>
              <a:rPr lang="sk-SK" sz="2000" spc="-5" dirty="0">
                <a:solidFill>
                  <a:srgbClr val="404F2E"/>
                </a:solidFill>
                <a:latin typeface="Calibri"/>
                <a:cs typeface="Calibri"/>
              </a:rPr>
              <a:t>stratu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, ktorú váš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zákazník 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zažíva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alebo by mohol zažiť </a:t>
            </a:r>
            <a:r>
              <a:rPr sz="2000" spc="-15" dirty="0">
                <a:solidFill>
                  <a:srgbClr val="404F2E"/>
                </a:solidFill>
                <a:latin typeface="Calibri"/>
                <a:cs typeface="Calibri"/>
              </a:rPr>
              <a:t>pred, 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počas a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po 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kúpe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vášho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produktu.</a:t>
            </a:r>
            <a:endParaRPr sz="2000" dirty="0">
              <a:latin typeface="Calibri"/>
              <a:cs typeface="Calibri"/>
            </a:endParaRPr>
          </a:p>
          <a:p>
            <a:pPr marL="12700" marR="5080" indent="1905" algn="ctr">
              <a:lnSpc>
                <a:spcPct val="70000"/>
              </a:lnSpc>
            </a:pPr>
            <a:r>
              <a:rPr sz="2000" spc="5" dirty="0">
                <a:solidFill>
                  <a:srgbClr val="404F2E"/>
                </a:solidFill>
                <a:latin typeface="Calibri"/>
                <a:cs typeface="Calibri"/>
              </a:rPr>
              <a:t>Pridajte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do </a:t>
            </a:r>
            <a:r>
              <a:rPr sz="2000" spc="-15" dirty="0">
                <a:solidFill>
                  <a:srgbClr val="404F2E"/>
                </a:solidFill>
                <a:latin typeface="Calibri"/>
                <a:cs typeface="Calibri"/>
              </a:rPr>
              <a:t>poľa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Zisky </a:t>
            </a:r>
            <a:r>
              <a:rPr sz="2000" i="1" spc="-5" dirty="0">
                <a:solidFill>
                  <a:srgbClr val="404F2E"/>
                </a:solidFill>
                <a:latin typeface="Calibri"/>
                <a:cs typeface="Calibri"/>
              </a:rPr>
              <a:t>lístok na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každú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výhodu, ktorú váš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zákazník očakáva, po ktorej túži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alebo ktorá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by 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ho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prekvapila</a:t>
            </a:r>
            <a:r>
              <a:rPr sz="2000" spc="-45" dirty="0">
                <a:solidFill>
                  <a:srgbClr val="404F2E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10218208" y="2681542"/>
              <a:ext cx="446405" cy="552450"/>
            </a:xfrm>
            <a:custGeom>
              <a:avLst/>
              <a:gdLst/>
              <a:ahLst/>
              <a:cxnLst/>
              <a:rect l="l" t="t" r="r" b="b"/>
              <a:pathLst>
                <a:path w="446404" h="552450">
                  <a:moveTo>
                    <a:pt x="420484" y="0"/>
                  </a:moveTo>
                  <a:lnTo>
                    <a:pt x="0" y="20447"/>
                  </a:lnTo>
                  <a:lnTo>
                    <a:pt x="25844" y="551891"/>
                  </a:lnTo>
                  <a:lnTo>
                    <a:pt x="446328" y="531456"/>
                  </a:lnTo>
                  <a:lnTo>
                    <a:pt x="420484" y="0"/>
                  </a:lnTo>
                  <a:close/>
                </a:path>
              </a:pathLst>
            </a:custGeom>
            <a:solidFill>
              <a:srgbClr val="F6CE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218208" y="2681542"/>
              <a:ext cx="446405" cy="552450"/>
            </a:xfrm>
            <a:custGeom>
              <a:avLst/>
              <a:gdLst/>
              <a:ahLst/>
              <a:cxnLst/>
              <a:rect l="l" t="t" r="r" b="b"/>
              <a:pathLst>
                <a:path w="446404" h="552450">
                  <a:moveTo>
                    <a:pt x="0" y="20447"/>
                  </a:moveTo>
                  <a:lnTo>
                    <a:pt x="420484" y="0"/>
                  </a:lnTo>
                  <a:lnTo>
                    <a:pt x="446328" y="531456"/>
                  </a:lnTo>
                  <a:lnTo>
                    <a:pt x="25844" y="551891"/>
                  </a:lnTo>
                  <a:lnTo>
                    <a:pt x="0" y="20447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548846" y="2503732"/>
              <a:ext cx="458470" cy="561975"/>
            </a:xfrm>
            <a:custGeom>
              <a:avLst/>
              <a:gdLst/>
              <a:ahLst/>
              <a:cxnLst/>
              <a:rect l="l" t="t" r="r" b="b"/>
              <a:pathLst>
                <a:path w="458470" h="561975">
                  <a:moveTo>
                    <a:pt x="419354" y="0"/>
                  </a:moveTo>
                  <a:lnTo>
                    <a:pt x="0" y="30873"/>
                  </a:lnTo>
                  <a:lnTo>
                    <a:pt x="39077" y="561543"/>
                  </a:lnTo>
                  <a:lnTo>
                    <a:pt x="458431" y="530656"/>
                  </a:lnTo>
                  <a:lnTo>
                    <a:pt x="419354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548844" y="2503732"/>
              <a:ext cx="458470" cy="561975"/>
            </a:xfrm>
            <a:custGeom>
              <a:avLst/>
              <a:gdLst/>
              <a:ahLst/>
              <a:cxnLst/>
              <a:rect l="l" t="t" r="r" b="b"/>
              <a:pathLst>
                <a:path w="458470" h="561975">
                  <a:moveTo>
                    <a:pt x="0" y="30873"/>
                  </a:moveTo>
                  <a:lnTo>
                    <a:pt x="419354" y="0"/>
                  </a:lnTo>
                  <a:lnTo>
                    <a:pt x="458431" y="530656"/>
                  </a:lnTo>
                  <a:lnTo>
                    <a:pt x="39077" y="561543"/>
                  </a:lnTo>
                  <a:lnTo>
                    <a:pt x="0" y="30873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799301" y="2272695"/>
              <a:ext cx="431800" cy="567690"/>
            </a:xfrm>
            <a:custGeom>
              <a:avLst/>
              <a:gdLst/>
              <a:ahLst/>
              <a:cxnLst/>
              <a:rect l="l" t="t" r="r" b="b"/>
              <a:pathLst>
                <a:path w="431800" h="567689">
                  <a:moveTo>
                    <a:pt x="378129" y="0"/>
                  </a:moveTo>
                  <a:lnTo>
                    <a:pt x="0" y="38176"/>
                  </a:lnTo>
                  <a:lnTo>
                    <a:pt x="53454" y="567588"/>
                  </a:lnTo>
                  <a:lnTo>
                    <a:pt x="431584" y="529412"/>
                  </a:lnTo>
                  <a:lnTo>
                    <a:pt x="378129" y="0"/>
                  </a:lnTo>
                  <a:close/>
                </a:path>
              </a:pathLst>
            </a:custGeom>
            <a:solidFill>
              <a:srgbClr val="E63D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799301" y="2272695"/>
              <a:ext cx="431800" cy="567690"/>
            </a:xfrm>
            <a:custGeom>
              <a:avLst/>
              <a:gdLst/>
              <a:ahLst/>
              <a:cxnLst/>
              <a:rect l="l" t="t" r="r" b="b"/>
              <a:pathLst>
                <a:path w="431800" h="567689">
                  <a:moveTo>
                    <a:pt x="0" y="38176"/>
                  </a:moveTo>
                  <a:lnTo>
                    <a:pt x="378129" y="0"/>
                  </a:lnTo>
                  <a:lnTo>
                    <a:pt x="431584" y="529412"/>
                  </a:lnTo>
                  <a:lnTo>
                    <a:pt x="53454" y="567588"/>
                  </a:lnTo>
                  <a:lnTo>
                    <a:pt x="0" y="38176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378700" y="1757004"/>
              <a:ext cx="421005" cy="532130"/>
            </a:xfrm>
            <a:custGeom>
              <a:avLst/>
              <a:gdLst/>
              <a:ahLst/>
              <a:cxnLst/>
              <a:rect l="l" t="t" r="r" b="b"/>
              <a:pathLst>
                <a:path w="421004" h="532130">
                  <a:moveTo>
                    <a:pt x="373481" y="0"/>
                  </a:moveTo>
                  <a:lnTo>
                    <a:pt x="0" y="35344"/>
                  </a:lnTo>
                  <a:lnTo>
                    <a:pt x="47002" y="532104"/>
                  </a:lnTo>
                  <a:lnTo>
                    <a:pt x="420484" y="496773"/>
                  </a:lnTo>
                  <a:lnTo>
                    <a:pt x="373481" y="0"/>
                  </a:lnTo>
                  <a:close/>
                </a:path>
              </a:pathLst>
            </a:custGeom>
            <a:solidFill>
              <a:srgbClr val="F6CE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378700" y="1757004"/>
              <a:ext cx="421005" cy="532130"/>
            </a:xfrm>
            <a:custGeom>
              <a:avLst/>
              <a:gdLst/>
              <a:ahLst/>
              <a:cxnLst/>
              <a:rect l="l" t="t" r="r" b="b"/>
              <a:pathLst>
                <a:path w="421004" h="532130">
                  <a:moveTo>
                    <a:pt x="0" y="35344"/>
                  </a:moveTo>
                  <a:lnTo>
                    <a:pt x="373481" y="0"/>
                  </a:lnTo>
                  <a:lnTo>
                    <a:pt x="420484" y="496773"/>
                  </a:lnTo>
                  <a:lnTo>
                    <a:pt x="47002" y="532104"/>
                  </a:lnTo>
                  <a:lnTo>
                    <a:pt x="0" y="35344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25799" y="1733642"/>
            <a:ext cx="8256905" cy="3437479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40665" marR="13970" indent="-228600">
              <a:lnSpc>
                <a:spcPts val="2590"/>
              </a:lnSpc>
              <a:spcBef>
                <a:spcPts val="425"/>
              </a:spcBef>
            </a:pP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Farebné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označenie: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Používanie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rôznych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farieb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rôzne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prvky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pomôže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rýchlejšie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"čítať"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mapu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políčkach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služby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použiť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žlté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lístky,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políčku Bolesť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napr.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ružové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lístky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ostatných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políčkach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zelené </a:t>
            </a:r>
            <a:r>
              <a:rPr sz="2400" i="1" spc="-5" dirty="0">
                <a:solidFill>
                  <a:srgbClr val="5F210F"/>
                </a:solidFill>
                <a:latin typeface="Calibri"/>
                <a:cs typeface="Calibri"/>
              </a:rPr>
              <a:t>lístky,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pretože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súvisia 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tvorbou hodnoty.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400" dirty="0">
              <a:latin typeface="Calibri"/>
              <a:cs typeface="Calibri"/>
            </a:endParaRPr>
          </a:p>
          <a:p>
            <a:pPr marL="241300" marR="5080" indent="-228600">
              <a:lnSpc>
                <a:spcPts val="2590"/>
              </a:lnSpc>
              <a:spcBef>
                <a:spcPts val="5"/>
              </a:spcBef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Znalosti zákazníkov: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potrebné, prizvite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externých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spolupracovníkov,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kontakte so zákazníkmi, 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zameriavate,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majú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teda hlboké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znalosti 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zákazníkoch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(</a:t>
            </a:r>
            <a:r>
              <a:rPr sz="2400" dirty="0" err="1">
                <a:solidFill>
                  <a:srgbClr val="5F210F"/>
                </a:solidFill>
                <a:latin typeface="Calibri"/>
                <a:cs typeface="Calibri"/>
              </a:rPr>
              <a:t>napr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r>
              <a:rPr lang="sk-SK" sz="240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lang="sk-SK" sz="2400" spc="-10" dirty="0">
                <a:solidFill>
                  <a:srgbClr val="5F210F"/>
                </a:solidFill>
                <a:latin typeface="Calibri"/>
                <a:cs typeface="Calibri"/>
              </a:rPr>
              <a:t>kuchári/majitelia </a:t>
            </a:r>
            <a:r>
              <a:rPr lang="sk-SK" sz="2400" spc="-20" dirty="0">
                <a:solidFill>
                  <a:srgbClr val="5F210F"/>
                </a:solidFill>
                <a:latin typeface="Calibri"/>
                <a:cs typeface="Calibri"/>
              </a:rPr>
              <a:t>reštaurácií)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24838" y="479740"/>
            <a:ext cx="105460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5" dirty="0">
                <a:solidFill>
                  <a:srgbClr val="A13A22"/>
                </a:solidFill>
                <a:latin typeface="Calibri"/>
                <a:cs typeface="Calibri"/>
              </a:rPr>
              <a:t>Osvedčené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postupy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pri používaní </a:t>
            </a:r>
            <a:r>
              <a:rPr sz="3600" b="1" spc="-20" dirty="0">
                <a:solidFill>
                  <a:srgbClr val="A13A22"/>
                </a:solidFill>
                <a:latin typeface="Calibri"/>
                <a:cs typeface="Calibri"/>
              </a:rPr>
              <a:t>Plátna </a:t>
            </a:r>
            <a:r>
              <a:rPr sz="3600" b="1" spc="-45" dirty="0">
                <a:solidFill>
                  <a:srgbClr val="A13A22"/>
                </a:solidFill>
                <a:latin typeface="Calibri"/>
                <a:cs typeface="Calibri"/>
              </a:rPr>
              <a:t>hodnotovej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ponuky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643491" y="1603057"/>
            <a:ext cx="1529715" cy="3938904"/>
            <a:chOff x="9643491" y="1603057"/>
            <a:chExt cx="1529715" cy="3938904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53016" y="3710940"/>
              <a:ext cx="1510283" cy="182117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9648253" y="3706177"/>
              <a:ext cx="1520190" cy="1830705"/>
            </a:xfrm>
            <a:custGeom>
              <a:avLst/>
              <a:gdLst/>
              <a:ahLst/>
              <a:cxnLst/>
              <a:rect l="l" t="t" r="r" b="b"/>
              <a:pathLst>
                <a:path w="1520190" h="1830704">
                  <a:moveTo>
                    <a:pt x="0" y="0"/>
                  </a:moveTo>
                  <a:lnTo>
                    <a:pt x="1519808" y="0"/>
                  </a:lnTo>
                  <a:lnTo>
                    <a:pt x="1519808" y="1830705"/>
                  </a:lnTo>
                  <a:lnTo>
                    <a:pt x="0" y="183070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349490" y="1782313"/>
              <a:ext cx="541020" cy="576580"/>
            </a:xfrm>
            <a:custGeom>
              <a:avLst/>
              <a:gdLst/>
              <a:ahLst/>
              <a:cxnLst/>
              <a:rect l="l" t="t" r="r" b="b"/>
              <a:pathLst>
                <a:path w="541020" h="576580">
                  <a:moveTo>
                    <a:pt x="540936" y="576017"/>
                  </a:moveTo>
                  <a:lnTo>
                    <a:pt x="50917" y="576017"/>
                  </a:lnTo>
                  <a:lnTo>
                    <a:pt x="46887" y="564760"/>
                  </a:lnTo>
                  <a:lnTo>
                    <a:pt x="31118" y="507209"/>
                  </a:lnTo>
                  <a:lnTo>
                    <a:pt x="18661" y="432190"/>
                  </a:lnTo>
                  <a:lnTo>
                    <a:pt x="13651" y="387842"/>
                  </a:lnTo>
                  <a:lnTo>
                    <a:pt x="9438" y="338782"/>
                  </a:lnTo>
                  <a:lnTo>
                    <a:pt x="6014" y="284895"/>
                  </a:lnTo>
                  <a:lnTo>
                    <a:pt x="3367" y="226064"/>
                  </a:lnTo>
                  <a:lnTo>
                    <a:pt x="1490" y="162175"/>
                  </a:lnTo>
                  <a:lnTo>
                    <a:pt x="370" y="93113"/>
                  </a:lnTo>
                  <a:lnTo>
                    <a:pt x="93" y="37525"/>
                  </a:lnTo>
                  <a:lnTo>
                    <a:pt x="0" y="0"/>
                  </a:lnTo>
                  <a:lnTo>
                    <a:pt x="487264" y="0"/>
                  </a:lnTo>
                  <a:lnTo>
                    <a:pt x="487358" y="37525"/>
                  </a:lnTo>
                  <a:lnTo>
                    <a:pt x="31154" y="37525"/>
                  </a:lnTo>
                  <a:lnTo>
                    <a:pt x="31721" y="110230"/>
                  </a:lnTo>
                  <a:lnTo>
                    <a:pt x="33053" y="177781"/>
                  </a:lnTo>
                  <a:lnTo>
                    <a:pt x="35153" y="240229"/>
                  </a:lnTo>
                  <a:lnTo>
                    <a:pt x="38025" y="297620"/>
                  </a:lnTo>
                  <a:lnTo>
                    <a:pt x="41673" y="350003"/>
                  </a:lnTo>
                  <a:lnTo>
                    <a:pt x="46103" y="397427"/>
                  </a:lnTo>
                  <a:lnTo>
                    <a:pt x="51317" y="439939"/>
                  </a:lnTo>
                  <a:lnTo>
                    <a:pt x="57319" y="477589"/>
                  </a:lnTo>
                  <a:lnTo>
                    <a:pt x="71707" y="538492"/>
                  </a:lnTo>
                  <a:lnTo>
                    <a:pt x="528091" y="538492"/>
                  </a:lnTo>
                  <a:lnTo>
                    <a:pt x="531599" y="549862"/>
                  </a:lnTo>
                  <a:lnTo>
                    <a:pt x="540936" y="576017"/>
                  </a:lnTo>
                  <a:close/>
                </a:path>
                <a:path w="541020" h="576580">
                  <a:moveTo>
                    <a:pt x="528091" y="538492"/>
                  </a:moveTo>
                  <a:lnTo>
                    <a:pt x="494858" y="538492"/>
                  </a:lnTo>
                  <a:lnTo>
                    <a:pt x="487540" y="508435"/>
                  </a:lnTo>
                  <a:lnTo>
                    <a:pt x="475267" y="435710"/>
                  </a:lnTo>
                  <a:lnTo>
                    <a:pt x="470293" y="392828"/>
                  </a:lnTo>
                  <a:lnTo>
                    <a:pt x="466083" y="345458"/>
                  </a:lnTo>
                  <a:lnTo>
                    <a:pt x="462627" y="293491"/>
                  </a:lnTo>
                  <a:lnTo>
                    <a:pt x="459915" y="236822"/>
                  </a:lnTo>
                  <a:lnTo>
                    <a:pt x="457939" y="175343"/>
                  </a:lnTo>
                  <a:lnTo>
                    <a:pt x="456689" y="108946"/>
                  </a:lnTo>
                  <a:lnTo>
                    <a:pt x="456157" y="37525"/>
                  </a:lnTo>
                  <a:lnTo>
                    <a:pt x="487358" y="37525"/>
                  </a:lnTo>
                  <a:lnTo>
                    <a:pt x="487624" y="90856"/>
                  </a:lnTo>
                  <a:lnTo>
                    <a:pt x="488708" y="158052"/>
                  </a:lnTo>
                  <a:lnTo>
                    <a:pt x="490517" y="220397"/>
                  </a:lnTo>
                  <a:lnTo>
                    <a:pt x="493057" y="277935"/>
                  </a:lnTo>
                  <a:lnTo>
                    <a:pt x="496331" y="330711"/>
                  </a:lnTo>
                  <a:lnTo>
                    <a:pt x="500343" y="378769"/>
                  </a:lnTo>
                  <a:lnTo>
                    <a:pt x="505097" y="422154"/>
                  </a:lnTo>
                  <a:lnTo>
                    <a:pt x="510595" y="460912"/>
                  </a:lnTo>
                  <a:lnTo>
                    <a:pt x="523843" y="524721"/>
                  </a:lnTo>
                  <a:lnTo>
                    <a:pt x="528091" y="538492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349492" y="1782312"/>
              <a:ext cx="541020" cy="576580"/>
            </a:xfrm>
            <a:custGeom>
              <a:avLst/>
              <a:gdLst/>
              <a:ahLst/>
              <a:cxnLst/>
              <a:rect l="l" t="t" r="r" b="b"/>
              <a:pathLst>
                <a:path w="541020" h="576580">
                  <a:moveTo>
                    <a:pt x="50917" y="576017"/>
                  </a:moveTo>
                  <a:lnTo>
                    <a:pt x="540936" y="576017"/>
                  </a:lnTo>
                  <a:lnTo>
                    <a:pt x="531599" y="549862"/>
                  </a:lnTo>
                  <a:lnTo>
                    <a:pt x="523843" y="524721"/>
                  </a:lnTo>
                  <a:lnTo>
                    <a:pt x="510595" y="460912"/>
                  </a:lnTo>
                  <a:lnTo>
                    <a:pt x="505097" y="422154"/>
                  </a:lnTo>
                  <a:lnTo>
                    <a:pt x="500343" y="378769"/>
                  </a:lnTo>
                  <a:lnTo>
                    <a:pt x="496331" y="330711"/>
                  </a:lnTo>
                  <a:lnTo>
                    <a:pt x="493057" y="277935"/>
                  </a:lnTo>
                  <a:lnTo>
                    <a:pt x="490517" y="220397"/>
                  </a:lnTo>
                  <a:lnTo>
                    <a:pt x="488708" y="158052"/>
                  </a:lnTo>
                  <a:lnTo>
                    <a:pt x="487624" y="90856"/>
                  </a:lnTo>
                  <a:lnTo>
                    <a:pt x="487264" y="18762"/>
                  </a:lnTo>
                  <a:lnTo>
                    <a:pt x="487264" y="0"/>
                  </a:lnTo>
                  <a:lnTo>
                    <a:pt x="0" y="0"/>
                  </a:lnTo>
                  <a:lnTo>
                    <a:pt x="0" y="18762"/>
                  </a:lnTo>
                  <a:lnTo>
                    <a:pt x="370" y="93113"/>
                  </a:lnTo>
                  <a:lnTo>
                    <a:pt x="1490" y="162175"/>
                  </a:lnTo>
                  <a:lnTo>
                    <a:pt x="3367" y="226064"/>
                  </a:lnTo>
                  <a:lnTo>
                    <a:pt x="6014" y="284895"/>
                  </a:lnTo>
                  <a:lnTo>
                    <a:pt x="9438" y="338782"/>
                  </a:lnTo>
                  <a:lnTo>
                    <a:pt x="13651" y="387842"/>
                  </a:lnTo>
                  <a:lnTo>
                    <a:pt x="18661" y="432190"/>
                  </a:lnTo>
                  <a:lnTo>
                    <a:pt x="24481" y="471940"/>
                  </a:lnTo>
                  <a:lnTo>
                    <a:pt x="38583" y="538110"/>
                  </a:lnTo>
                  <a:lnTo>
                    <a:pt x="46887" y="564760"/>
                  </a:lnTo>
                  <a:lnTo>
                    <a:pt x="50917" y="576017"/>
                  </a:lnTo>
                  <a:close/>
                </a:path>
                <a:path w="541020" h="576580">
                  <a:moveTo>
                    <a:pt x="456157" y="37525"/>
                  </a:moveTo>
                  <a:lnTo>
                    <a:pt x="456689" y="108946"/>
                  </a:lnTo>
                  <a:lnTo>
                    <a:pt x="457939" y="175343"/>
                  </a:lnTo>
                  <a:lnTo>
                    <a:pt x="459915" y="236822"/>
                  </a:lnTo>
                  <a:lnTo>
                    <a:pt x="462627" y="293491"/>
                  </a:lnTo>
                  <a:lnTo>
                    <a:pt x="466083" y="345458"/>
                  </a:lnTo>
                  <a:lnTo>
                    <a:pt x="470293" y="392828"/>
                  </a:lnTo>
                  <a:lnTo>
                    <a:pt x="475267" y="435710"/>
                  </a:lnTo>
                  <a:lnTo>
                    <a:pt x="481012" y="474210"/>
                  </a:lnTo>
                  <a:lnTo>
                    <a:pt x="494858" y="538492"/>
                  </a:lnTo>
                  <a:lnTo>
                    <a:pt x="71707" y="538492"/>
                  </a:lnTo>
                  <a:lnTo>
                    <a:pt x="57319" y="477589"/>
                  </a:lnTo>
                  <a:lnTo>
                    <a:pt x="51317" y="439939"/>
                  </a:lnTo>
                  <a:lnTo>
                    <a:pt x="46103" y="397427"/>
                  </a:lnTo>
                  <a:lnTo>
                    <a:pt x="41673" y="350003"/>
                  </a:lnTo>
                  <a:lnTo>
                    <a:pt x="38025" y="297620"/>
                  </a:lnTo>
                  <a:lnTo>
                    <a:pt x="35153" y="240229"/>
                  </a:lnTo>
                  <a:lnTo>
                    <a:pt x="33053" y="177781"/>
                  </a:lnTo>
                  <a:lnTo>
                    <a:pt x="31721" y="110230"/>
                  </a:lnTo>
                  <a:lnTo>
                    <a:pt x="31154" y="37525"/>
                  </a:lnTo>
                  <a:lnTo>
                    <a:pt x="456157" y="37525"/>
                  </a:lnTo>
                  <a:close/>
                </a:path>
              </a:pathLst>
            </a:custGeom>
            <a:ln w="17162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773730" y="2270144"/>
              <a:ext cx="1288415" cy="1007744"/>
            </a:xfrm>
            <a:custGeom>
              <a:avLst/>
              <a:gdLst/>
              <a:ahLst/>
              <a:cxnLst/>
              <a:rect l="l" t="t" r="r" b="b"/>
              <a:pathLst>
                <a:path w="1288415" h="1007745">
                  <a:moveTo>
                    <a:pt x="933742" y="1007674"/>
                  </a:moveTo>
                  <a:lnTo>
                    <a:pt x="443738" y="1007674"/>
                  </a:lnTo>
                  <a:lnTo>
                    <a:pt x="439708" y="996304"/>
                  </a:lnTo>
                  <a:lnTo>
                    <a:pt x="421767" y="928137"/>
                  </a:lnTo>
                  <a:lnTo>
                    <a:pt x="414468" y="885260"/>
                  </a:lnTo>
                  <a:lnTo>
                    <a:pt x="408260" y="836293"/>
                  </a:lnTo>
                  <a:lnTo>
                    <a:pt x="403099" y="780645"/>
                  </a:lnTo>
                  <a:lnTo>
                    <a:pt x="399051" y="719410"/>
                  </a:lnTo>
                  <a:lnTo>
                    <a:pt x="396015" y="651155"/>
                  </a:lnTo>
                  <a:lnTo>
                    <a:pt x="394004" y="576130"/>
                  </a:lnTo>
                  <a:lnTo>
                    <a:pt x="50901" y="576130"/>
                  </a:lnTo>
                  <a:lnTo>
                    <a:pt x="38571" y="538111"/>
                  </a:lnTo>
                  <a:lnTo>
                    <a:pt x="24475" y="471944"/>
                  </a:lnTo>
                  <a:lnTo>
                    <a:pt x="18657" y="432195"/>
                  </a:lnTo>
                  <a:lnTo>
                    <a:pt x="13648" y="387849"/>
                  </a:lnTo>
                  <a:lnTo>
                    <a:pt x="9436" y="338790"/>
                  </a:lnTo>
                  <a:lnTo>
                    <a:pt x="6013" y="284903"/>
                  </a:lnTo>
                  <a:lnTo>
                    <a:pt x="3353" y="225582"/>
                  </a:lnTo>
                  <a:lnTo>
                    <a:pt x="1490" y="162182"/>
                  </a:lnTo>
                  <a:lnTo>
                    <a:pt x="370" y="93117"/>
                  </a:lnTo>
                  <a:lnTo>
                    <a:pt x="93" y="37525"/>
                  </a:lnTo>
                  <a:lnTo>
                    <a:pt x="0" y="0"/>
                  </a:lnTo>
                  <a:lnTo>
                    <a:pt x="487280" y="0"/>
                  </a:lnTo>
                  <a:lnTo>
                    <a:pt x="487280" y="18762"/>
                  </a:lnTo>
                  <a:lnTo>
                    <a:pt x="487135" y="37525"/>
                  </a:lnTo>
                  <a:lnTo>
                    <a:pt x="31154" y="37525"/>
                  </a:lnTo>
                  <a:lnTo>
                    <a:pt x="31725" y="110235"/>
                  </a:lnTo>
                  <a:lnTo>
                    <a:pt x="33057" y="177790"/>
                  </a:lnTo>
                  <a:lnTo>
                    <a:pt x="35156" y="240241"/>
                  </a:lnTo>
                  <a:lnTo>
                    <a:pt x="38026" y="297633"/>
                  </a:lnTo>
                  <a:lnTo>
                    <a:pt x="41672" y="350017"/>
                  </a:lnTo>
                  <a:lnTo>
                    <a:pt x="46097" y="397440"/>
                  </a:lnTo>
                  <a:lnTo>
                    <a:pt x="51307" y="439951"/>
                  </a:lnTo>
                  <a:lnTo>
                    <a:pt x="57307" y="477598"/>
                  </a:lnTo>
                  <a:lnTo>
                    <a:pt x="71692" y="538492"/>
                  </a:lnTo>
                  <a:lnTo>
                    <a:pt x="528047" y="538492"/>
                  </a:lnTo>
                  <a:lnTo>
                    <a:pt x="531584" y="549862"/>
                  </a:lnTo>
                  <a:lnTo>
                    <a:pt x="540921" y="576017"/>
                  </a:lnTo>
                  <a:lnTo>
                    <a:pt x="425142" y="576017"/>
                  </a:lnTo>
                  <a:lnTo>
                    <a:pt x="426992" y="644909"/>
                  </a:lnTo>
                  <a:lnTo>
                    <a:pt x="429729" y="708382"/>
                  </a:lnTo>
                  <a:lnTo>
                    <a:pt x="433300" y="765595"/>
                  </a:lnTo>
                  <a:lnTo>
                    <a:pt x="437769" y="817495"/>
                  </a:lnTo>
                  <a:lnTo>
                    <a:pt x="443120" y="863836"/>
                  </a:lnTo>
                  <a:lnTo>
                    <a:pt x="449361" y="904671"/>
                  </a:lnTo>
                  <a:lnTo>
                    <a:pt x="464529" y="970036"/>
                  </a:lnTo>
                  <a:lnTo>
                    <a:pt x="921287" y="970036"/>
                  </a:lnTo>
                  <a:lnTo>
                    <a:pt x="924405" y="981519"/>
                  </a:lnTo>
                  <a:lnTo>
                    <a:pt x="933742" y="1007674"/>
                  </a:lnTo>
                  <a:close/>
                </a:path>
                <a:path w="1288415" h="1007745">
                  <a:moveTo>
                    <a:pt x="528047" y="538492"/>
                  </a:moveTo>
                  <a:lnTo>
                    <a:pt x="494843" y="538492"/>
                  </a:lnTo>
                  <a:lnTo>
                    <a:pt x="487524" y="508435"/>
                  </a:lnTo>
                  <a:lnTo>
                    <a:pt x="475251" y="435710"/>
                  </a:lnTo>
                  <a:lnTo>
                    <a:pt x="470278" y="392828"/>
                  </a:lnTo>
                  <a:lnTo>
                    <a:pt x="466035" y="344977"/>
                  </a:lnTo>
                  <a:lnTo>
                    <a:pt x="462611" y="293491"/>
                  </a:lnTo>
                  <a:lnTo>
                    <a:pt x="459900" y="236822"/>
                  </a:lnTo>
                  <a:lnTo>
                    <a:pt x="458002" y="177790"/>
                  </a:lnTo>
                  <a:lnTo>
                    <a:pt x="456674" y="108946"/>
                  </a:lnTo>
                  <a:lnTo>
                    <a:pt x="456141" y="37525"/>
                  </a:lnTo>
                  <a:lnTo>
                    <a:pt x="487135" y="37525"/>
                  </a:lnTo>
                  <a:lnTo>
                    <a:pt x="486880" y="70502"/>
                  </a:lnTo>
                  <a:lnTo>
                    <a:pt x="487279" y="122228"/>
                  </a:lnTo>
                  <a:lnTo>
                    <a:pt x="488477" y="173925"/>
                  </a:lnTo>
                  <a:lnTo>
                    <a:pt x="490498" y="226072"/>
                  </a:lnTo>
                  <a:lnTo>
                    <a:pt x="493264" y="277186"/>
                  </a:lnTo>
                  <a:lnTo>
                    <a:pt x="496854" y="328722"/>
                  </a:lnTo>
                  <a:lnTo>
                    <a:pt x="501239" y="380179"/>
                  </a:lnTo>
                  <a:lnTo>
                    <a:pt x="506421" y="431544"/>
                  </a:lnTo>
                  <a:lnTo>
                    <a:pt x="780814" y="431544"/>
                  </a:lnTo>
                  <a:lnTo>
                    <a:pt x="782067" y="469069"/>
                  </a:lnTo>
                  <a:lnTo>
                    <a:pt x="511960" y="469069"/>
                  </a:lnTo>
                  <a:lnTo>
                    <a:pt x="515624" y="489685"/>
                  </a:lnTo>
                  <a:lnTo>
                    <a:pt x="520121" y="510050"/>
                  </a:lnTo>
                  <a:lnTo>
                    <a:pt x="525443" y="530122"/>
                  </a:lnTo>
                  <a:lnTo>
                    <a:pt x="528047" y="538492"/>
                  </a:lnTo>
                  <a:close/>
                </a:path>
                <a:path w="1288415" h="1007745">
                  <a:moveTo>
                    <a:pt x="780814" y="431544"/>
                  </a:moveTo>
                  <a:lnTo>
                    <a:pt x="749508" y="431544"/>
                  </a:lnTo>
                  <a:lnTo>
                    <a:pt x="748367" y="387849"/>
                  </a:lnTo>
                  <a:lnTo>
                    <a:pt x="747605" y="345458"/>
                  </a:lnTo>
                  <a:lnTo>
                    <a:pt x="747116" y="298404"/>
                  </a:lnTo>
                  <a:lnTo>
                    <a:pt x="746956" y="230782"/>
                  </a:lnTo>
                  <a:lnTo>
                    <a:pt x="1234205" y="230782"/>
                  </a:lnTo>
                  <a:lnTo>
                    <a:pt x="1234299" y="268308"/>
                  </a:lnTo>
                  <a:lnTo>
                    <a:pt x="778188" y="268308"/>
                  </a:lnTo>
                  <a:lnTo>
                    <a:pt x="778734" y="341022"/>
                  </a:lnTo>
                  <a:lnTo>
                    <a:pt x="780048" y="408580"/>
                  </a:lnTo>
                  <a:lnTo>
                    <a:pt x="780814" y="431544"/>
                  </a:lnTo>
                  <a:close/>
                </a:path>
                <a:path w="1288415" h="1007745">
                  <a:moveTo>
                    <a:pt x="1275032" y="769274"/>
                  </a:moveTo>
                  <a:lnTo>
                    <a:pt x="1241799" y="769274"/>
                  </a:lnTo>
                  <a:lnTo>
                    <a:pt x="1234481" y="739217"/>
                  </a:lnTo>
                  <a:lnTo>
                    <a:pt x="1222208" y="666492"/>
                  </a:lnTo>
                  <a:lnTo>
                    <a:pt x="1217234" y="623611"/>
                  </a:lnTo>
                  <a:lnTo>
                    <a:pt x="1213009" y="576017"/>
                  </a:lnTo>
                  <a:lnTo>
                    <a:pt x="1209568" y="524274"/>
                  </a:lnTo>
                  <a:lnTo>
                    <a:pt x="1206856" y="467604"/>
                  </a:lnTo>
                  <a:lnTo>
                    <a:pt x="1204880" y="406125"/>
                  </a:lnTo>
                  <a:lnTo>
                    <a:pt x="1203655" y="341022"/>
                  </a:lnTo>
                  <a:lnTo>
                    <a:pt x="1203098" y="268308"/>
                  </a:lnTo>
                  <a:lnTo>
                    <a:pt x="1234299" y="268308"/>
                  </a:lnTo>
                  <a:lnTo>
                    <a:pt x="1234566" y="321638"/>
                  </a:lnTo>
                  <a:lnTo>
                    <a:pt x="1235663" y="389333"/>
                  </a:lnTo>
                  <a:lnTo>
                    <a:pt x="1237458" y="451180"/>
                  </a:lnTo>
                  <a:lnTo>
                    <a:pt x="1239998" y="508718"/>
                  </a:lnTo>
                  <a:lnTo>
                    <a:pt x="1243273" y="561494"/>
                  </a:lnTo>
                  <a:lnTo>
                    <a:pt x="1247284" y="609552"/>
                  </a:lnTo>
                  <a:lnTo>
                    <a:pt x="1252038" y="652937"/>
                  </a:lnTo>
                  <a:lnTo>
                    <a:pt x="1257536" y="691694"/>
                  </a:lnTo>
                  <a:lnTo>
                    <a:pt x="1270784" y="755503"/>
                  </a:lnTo>
                  <a:lnTo>
                    <a:pt x="1275032" y="769274"/>
                  </a:lnTo>
                  <a:close/>
                </a:path>
                <a:path w="1288415" h="1007745">
                  <a:moveTo>
                    <a:pt x="1287877" y="806800"/>
                  </a:moveTo>
                  <a:lnTo>
                    <a:pt x="797858" y="806800"/>
                  </a:lnTo>
                  <a:lnTo>
                    <a:pt x="793828" y="795430"/>
                  </a:lnTo>
                  <a:lnTo>
                    <a:pt x="776487" y="730289"/>
                  </a:lnTo>
                  <a:lnTo>
                    <a:pt x="769359" y="689580"/>
                  </a:lnTo>
                  <a:lnTo>
                    <a:pt x="763242" y="643251"/>
                  </a:lnTo>
                  <a:lnTo>
                    <a:pt x="758126" y="591154"/>
                  </a:lnTo>
                  <a:lnTo>
                    <a:pt x="753998" y="533142"/>
                  </a:lnTo>
                  <a:lnTo>
                    <a:pt x="750847" y="469069"/>
                  </a:lnTo>
                  <a:lnTo>
                    <a:pt x="782067" y="469069"/>
                  </a:lnTo>
                  <a:lnTo>
                    <a:pt x="782178" y="471944"/>
                  </a:lnTo>
                  <a:lnTo>
                    <a:pt x="784993" y="528424"/>
                  </a:lnTo>
                  <a:lnTo>
                    <a:pt x="788632" y="580807"/>
                  </a:lnTo>
                  <a:lnTo>
                    <a:pt x="793054" y="628228"/>
                  </a:lnTo>
                  <a:lnTo>
                    <a:pt x="798263" y="670737"/>
                  </a:lnTo>
                  <a:lnTo>
                    <a:pt x="804263" y="708382"/>
                  </a:lnTo>
                  <a:lnTo>
                    <a:pt x="818648" y="769274"/>
                  </a:lnTo>
                  <a:lnTo>
                    <a:pt x="1275032" y="769274"/>
                  </a:lnTo>
                  <a:lnTo>
                    <a:pt x="1278540" y="780645"/>
                  </a:lnTo>
                  <a:lnTo>
                    <a:pt x="1287877" y="806800"/>
                  </a:lnTo>
                  <a:close/>
                </a:path>
                <a:path w="1288415" h="1007745">
                  <a:moveTo>
                    <a:pt x="921287" y="970036"/>
                  </a:moveTo>
                  <a:lnTo>
                    <a:pt x="887680" y="970036"/>
                  </a:lnTo>
                  <a:lnTo>
                    <a:pt x="878564" y="929863"/>
                  </a:lnTo>
                  <a:lnTo>
                    <a:pt x="871157" y="889213"/>
                  </a:lnTo>
                  <a:lnTo>
                    <a:pt x="865472" y="848166"/>
                  </a:lnTo>
                  <a:lnTo>
                    <a:pt x="861521" y="806800"/>
                  </a:lnTo>
                  <a:lnTo>
                    <a:pt x="892924" y="806800"/>
                  </a:lnTo>
                  <a:lnTo>
                    <a:pt x="897059" y="851379"/>
                  </a:lnTo>
                  <a:lnTo>
                    <a:pt x="903704" y="895461"/>
                  </a:lnTo>
                  <a:lnTo>
                    <a:pt x="912829" y="938892"/>
                  </a:lnTo>
                  <a:lnTo>
                    <a:pt x="921287" y="970036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773731" y="2270143"/>
              <a:ext cx="1288415" cy="1007744"/>
            </a:xfrm>
            <a:custGeom>
              <a:avLst/>
              <a:gdLst/>
              <a:ahLst/>
              <a:cxnLst/>
              <a:rect l="l" t="t" r="r" b="b"/>
              <a:pathLst>
                <a:path w="1288415" h="1007745">
                  <a:moveTo>
                    <a:pt x="892924" y="806800"/>
                  </a:moveTo>
                  <a:lnTo>
                    <a:pt x="1287877" y="806800"/>
                  </a:lnTo>
                  <a:lnTo>
                    <a:pt x="1278540" y="780645"/>
                  </a:lnTo>
                  <a:lnTo>
                    <a:pt x="1270784" y="755503"/>
                  </a:lnTo>
                  <a:lnTo>
                    <a:pt x="1257536" y="691694"/>
                  </a:lnTo>
                  <a:lnTo>
                    <a:pt x="1252038" y="652937"/>
                  </a:lnTo>
                  <a:lnTo>
                    <a:pt x="1247284" y="609552"/>
                  </a:lnTo>
                  <a:lnTo>
                    <a:pt x="1243272" y="561494"/>
                  </a:lnTo>
                  <a:lnTo>
                    <a:pt x="1239998" y="508718"/>
                  </a:lnTo>
                  <a:lnTo>
                    <a:pt x="1237458" y="451180"/>
                  </a:lnTo>
                  <a:lnTo>
                    <a:pt x="1235649" y="388835"/>
                  </a:lnTo>
                  <a:lnTo>
                    <a:pt x="1234566" y="321638"/>
                  </a:lnTo>
                  <a:lnTo>
                    <a:pt x="1234205" y="249545"/>
                  </a:lnTo>
                  <a:lnTo>
                    <a:pt x="1234205" y="230782"/>
                  </a:lnTo>
                  <a:lnTo>
                    <a:pt x="746956" y="230782"/>
                  </a:lnTo>
                  <a:lnTo>
                    <a:pt x="746956" y="249545"/>
                  </a:lnTo>
                  <a:lnTo>
                    <a:pt x="747116" y="298404"/>
                  </a:lnTo>
                  <a:lnTo>
                    <a:pt x="747596" y="344977"/>
                  </a:lnTo>
                  <a:lnTo>
                    <a:pt x="748394" y="389333"/>
                  </a:lnTo>
                  <a:lnTo>
                    <a:pt x="749508" y="431544"/>
                  </a:lnTo>
                  <a:lnTo>
                    <a:pt x="506421" y="431544"/>
                  </a:lnTo>
                  <a:lnTo>
                    <a:pt x="501239" y="380179"/>
                  </a:lnTo>
                  <a:lnTo>
                    <a:pt x="496854" y="328722"/>
                  </a:lnTo>
                  <a:lnTo>
                    <a:pt x="493264" y="277186"/>
                  </a:lnTo>
                  <a:lnTo>
                    <a:pt x="490472" y="225582"/>
                  </a:lnTo>
                  <a:lnTo>
                    <a:pt x="488477" y="173925"/>
                  </a:lnTo>
                  <a:lnTo>
                    <a:pt x="487279" y="122228"/>
                  </a:lnTo>
                  <a:lnTo>
                    <a:pt x="486880" y="70502"/>
                  </a:lnTo>
                  <a:lnTo>
                    <a:pt x="487280" y="18762"/>
                  </a:lnTo>
                  <a:lnTo>
                    <a:pt x="487280" y="0"/>
                  </a:lnTo>
                  <a:lnTo>
                    <a:pt x="0" y="0"/>
                  </a:lnTo>
                  <a:lnTo>
                    <a:pt x="0" y="18762"/>
                  </a:lnTo>
                  <a:lnTo>
                    <a:pt x="370" y="93117"/>
                  </a:lnTo>
                  <a:lnTo>
                    <a:pt x="1490" y="162182"/>
                  </a:lnTo>
                  <a:lnTo>
                    <a:pt x="3367" y="226072"/>
                  </a:lnTo>
                  <a:lnTo>
                    <a:pt x="6013" y="284903"/>
                  </a:lnTo>
                  <a:lnTo>
                    <a:pt x="9436" y="338790"/>
                  </a:lnTo>
                  <a:lnTo>
                    <a:pt x="13648" y="387849"/>
                  </a:lnTo>
                  <a:lnTo>
                    <a:pt x="18657" y="432195"/>
                  </a:lnTo>
                  <a:lnTo>
                    <a:pt x="24475" y="471944"/>
                  </a:lnTo>
                  <a:lnTo>
                    <a:pt x="38571" y="538111"/>
                  </a:lnTo>
                  <a:lnTo>
                    <a:pt x="50901" y="576130"/>
                  </a:lnTo>
                  <a:lnTo>
                    <a:pt x="394004" y="576130"/>
                  </a:lnTo>
                  <a:lnTo>
                    <a:pt x="396015" y="651155"/>
                  </a:lnTo>
                  <a:lnTo>
                    <a:pt x="399051" y="719410"/>
                  </a:lnTo>
                  <a:lnTo>
                    <a:pt x="403127" y="781066"/>
                  </a:lnTo>
                  <a:lnTo>
                    <a:pt x="408260" y="836293"/>
                  </a:lnTo>
                  <a:lnTo>
                    <a:pt x="414468" y="885260"/>
                  </a:lnTo>
                  <a:lnTo>
                    <a:pt x="421767" y="928137"/>
                  </a:lnTo>
                  <a:lnTo>
                    <a:pt x="439708" y="996304"/>
                  </a:lnTo>
                  <a:lnTo>
                    <a:pt x="443738" y="1007674"/>
                  </a:lnTo>
                  <a:lnTo>
                    <a:pt x="933742" y="1007674"/>
                  </a:lnTo>
                  <a:lnTo>
                    <a:pt x="924405" y="981519"/>
                  </a:lnTo>
                  <a:lnTo>
                    <a:pt x="912829" y="938892"/>
                  </a:lnTo>
                  <a:lnTo>
                    <a:pt x="903704" y="895461"/>
                  </a:lnTo>
                  <a:lnTo>
                    <a:pt x="897059" y="851379"/>
                  </a:lnTo>
                  <a:lnTo>
                    <a:pt x="892924" y="806800"/>
                  </a:lnTo>
                  <a:close/>
                </a:path>
                <a:path w="1288415" h="1007745">
                  <a:moveTo>
                    <a:pt x="1203098" y="268308"/>
                  </a:moveTo>
                  <a:lnTo>
                    <a:pt x="1203631" y="339728"/>
                  </a:lnTo>
                  <a:lnTo>
                    <a:pt x="1204880" y="406125"/>
                  </a:lnTo>
                  <a:lnTo>
                    <a:pt x="1206856" y="467604"/>
                  </a:lnTo>
                  <a:lnTo>
                    <a:pt x="1209568" y="524274"/>
                  </a:lnTo>
                  <a:lnTo>
                    <a:pt x="1213024" y="576240"/>
                  </a:lnTo>
                  <a:lnTo>
                    <a:pt x="1217234" y="623611"/>
                  </a:lnTo>
                  <a:lnTo>
                    <a:pt x="1222208" y="666492"/>
                  </a:lnTo>
                  <a:lnTo>
                    <a:pt x="1227953" y="704992"/>
                  </a:lnTo>
                  <a:lnTo>
                    <a:pt x="1241799" y="769274"/>
                  </a:lnTo>
                  <a:lnTo>
                    <a:pt x="818648" y="769274"/>
                  </a:lnTo>
                  <a:lnTo>
                    <a:pt x="804263" y="708382"/>
                  </a:lnTo>
                  <a:lnTo>
                    <a:pt x="798263" y="670737"/>
                  </a:lnTo>
                  <a:lnTo>
                    <a:pt x="793054" y="628228"/>
                  </a:lnTo>
                  <a:lnTo>
                    <a:pt x="788632" y="580807"/>
                  </a:lnTo>
                  <a:lnTo>
                    <a:pt x="784993" y="528424"/>
                  </a:lnTo>
                  <a:lnTo>
                    <a:pt x="782133" y="471031"/>
                  </a:lnTo>
                  <a:lnTo>
                    <a:pt x="780048" y="408580"/>
                  </a:lnTo>
                  <a:lnTo>
                    <a:pt x="778734" y="341022"/>
                  </a:lnTo>
                  <a:lnTo>
                    <a:pt x="778188" y="268308"/>
                  </a:lnTo>
                  <a:lnTo>
                    <a:pt x="1203098" y="268308"/>
                  </a:lnTo>
                  <a:close/>
                </a:path>
                <a:path w="1288415" h="1007745">
                  <a:moveTo>
                    <a:pt x="31154" y="37525"/>
                  </a:moveTo>
                  <a:lnTo>
                    <a:pt x="456141" y="37525"/>
                  </a:lnTo>
                  <a:lnTo>
                    <a:pt x="456674" y="108946"/>
                  </a:lnTo>
                  <a:lnTo>
                    <a:pt x="457924" y="175343"/>
                  </a:lnTo>
                  <a:lnTo>
                    <a:pt x="459900" y="236822"/>
                  </a:lnTo>
                  <a:lnTo>
                    <a:pt x="462611" y="293491"/>
                  </a:lnTo>
                  <a:lnTo>
                    <a:pt x="466067" y="345458"/>
                  </a:lnTo>
                  <a:lnTo>
                    <a:pt x="470278" y="392828"/>
                  </a:lnTo>
                  <a:lnTo>
                    <a:pt x="475251" y="435710"/>
                  </a:lnTo>
                  <a:lnTo>
                    <a:pt x="480997" y="474210"/>
                  </a:lnTo>
                  <a:lnTo>
                    <a:pt x="494843" y="538492"/>
                  </a:lnTo>
                  <a:lnTo>
                    <a:pt x="71692" y="538492"/>
                  </a:lnTo>
                  <a:lnTo>
                    <a:pt x="57307" y="477598"/>
                  </a:lnTo>
                  <a:lnTo>
                    <a:pt x="51307" y="439951"/>
                  </a:lnTo>
                  <a:lnTo>
                    <a:pt x="46097" y="397440"/>
                  </a:lnTo>
                  <a:lnTo>
                    <a:pt x="41672" y="350017"/>
                  </a:lnTo>
                  <a:lnTo>
                    <a:pt x="38026" y="297633"/>
                  </a:lnTo>
                  <a:lnTo>
                    <a:pt x="35156" y="240241"/>
                  </a:lnTo>
                  <a:lnTo>
                    <a:pt x="33057" y="177790"/>
                  </a:lnTo>
                  <a:lnTo>
                    <a:pt x="31725" y="110235"/>
                  </a:lnTo>
                  <a:lnTo>
                    <a:pt x="31154" y="37525"/>
                  </a:lnTo>
                  <a:close/>
                </a:path>
                <a:path w="1288415" h="1007745">
                  <a:moveTo>
                    <a:pt x="464529" y="970036"/>
                  </a:moveTo>
                  <a:lnTo>
                    <a:pt x="449361" y="904671"/>
                  </a:lnTo>
                  <a:lnTo>
                    <a:pt x="443120" y="863836"/>
                  </a:lnTo>
                  <a:lnTo>
                    <a:pt x="437769" y="817495"/>
                  </a:lnTo>
                  <a:lnTo>
                    <a:pt x="433300" y="765595"/>
                  </a:lnTo>
                  <a:lnTo>
                    <a:pt x="429710" y="708084"/>
                  </a:lnTo>
                  <a:lnTo>
                    <a:pt x="426992" y="644909"/>
                  </a:lnTo>
                  <a:lnTo>
                    <a:pt x="425142" y="576017"/>
                  </a:lnTo>
                  <a:lnTo>
                    <a:pt x="540921" y="576017"/>
                  </a:lnTo>
                  <a:lnTo>
                    <a:pt x="531584" y="549862"/>
                  </a:lnTo>
                  <a:lnTo>
                    <a:pt x="525443" y="530122"/>
                  </a:lnTo>
                  <a:lnTo>
                    <a:pt x="520121" y="510050"/>
                  </a:lnTo>
                  <a:lnTo>
                    <a:pt x="515624" y="489685"/>
                  </a:lnTo>
                  <a:lnTo>
                    <a:pt x="511960" y="469069"/>
                  </a:lnTo>
                  <a:lnTo>
                    <a:pt x="750847" y="469069"/>
                  </a:lnTo>
                  <a:lnTo>
                    <a:pt x="753998" y="533142"/>
                  </a:lnTo>
                  <a:lnTo>
                    <a:pt x="758126" y="591154"/>
                  </a:lnTo>
                  <a:lnTo>
                    <a:pt x="763242" y="643251"/>
                  </a:lnTo>
                  <a:lnTo>
                    <a:pt x="769359" y="689580"/>
                  </a:lnTo>
                  <a:lnTo>
                    <a:pt x="776487" y="730289"/>
                  </a:lnTo>
                  <a:lnTo>
                    <a:pt x="793828" y="795430"/>
                  </a:lnTo>
                  <a:lnTo>
                    <a:pt x="797858" y="806800"/>
                  </a:lnTo>
                  <a:lnTo>
                    <a:pt x="861521" y="806800"/>
                  </a:lnTo>
                  <a:lnTo>
                    <a:pt x="865472" y="848166"/>
                  </a:lnTo>
                  <a:lnTo>
                    <a:pt x="871157" y="889213"/>
                  </a:lnTo>
                  <a:lnTo>
                    <a:pt x="878564" y="929863"/>
                  </a:lnTo>
                  <a:lnTo>
                    <a:pt x="887680" y="970036"/>
                  </a:lnTo>
                  <a:lnTo>
                    <a:pt x="464529" y="970036"/>
                  </a:lnTo>
                  <a:close/>
                </a:path>
              </a:pathLst>
            </a:custGeom>
            <a:ln w="17162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653016" y="1607819"/>
              <a:ext cx="1510665" cy="1821180"/>
            </a:xfrm>
            <a:custGeom>
              <a:avLst/>
              <a:gdLst/>
              <a:ahLst/>
              <a:cxnLst/>
              <a:rect l="l" t="t" r="r" b="b"/>
              <a:pathLst>
                <a:path w="1510665" h="1821179">
                  <a:moveTo>
                    <a:pt x="0" y="0"/>
                  </a:moveTo>
                  <a:lnTo>
                    <a:pt x="1510283" y="0"/>
                  </a:lnTo>
                  <a:lnTo>
                    <a:pt x="1510283" y="1821179"/>
                  </a:lnTo>
                  <a:lnTo>
                    <a:pt x="0" y="182117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45336"/>
            <a:ext cx="12192000" cy="5313045"/>
            <a:chOff x="0" y="1545336"/>
            <a:chExt cx="12192000" cy="5313045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0435" y="1545336"/>
              <a:ext cx="7941563" cy="4840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16772" y="258691"/>
            <a:ext cx="71907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26564" algn="l"/>
              </a:tabLst>
            </a:pPr>
            <a:r>
              <a:rPr sz="3600" b="1" spc="-90" dirty="0">
                <a:solidFill>
                  <a:srgbClr val="404F2E"/>
                </a:solidFill>
                <a:latin typeface="Calibri"/>
                <a:cs typeface="Calibri"/>
              </a:rPr>
              <a:t>STRÁŽENIE</a:t>
            </a:r>
            <a:r>
              <a:rPr sz="3600" spc="-5" dirty="0">
                <a:solidFill>
                  <a:srgbClr val="A13A22"/>
                </a:solidFill>
              </a:rPr>
              <a:t>: </a:t>
            </a:r>
            <a:r>
              <a:rPr sz="3600" spc="-20" dirty="0">
                <a:solidFill>
                  <a:srgbClr val="A13A22"/>
                </a:solidFill>
              </a:rPr>
              <a:t>Plátno </a:t>
            </a:r>
            <a:r>
              <a:rPr sz="3600" spc="-45" dirty="0">
                <a:solidFill>
                  <a:srgbClr val="A13A22"/>
                </a:solidFill>
              </a:rPr>
              <a:t>hodnotovej </a:t>
            </a:r>
            <a:r>
              <a:rPr sz="3600" spc="-10" dirty="0">
                <a:solidFill>
                  <a:srgbClr val="A13A22"/>
                </a:solidFill>
              </a:rPr>
              <a:t>ponuky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7148" y="1977560"/>
            <a:ext cx="4786630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Toto krátke video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ukazuje,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používať </a:t>
            </a:r>
            <a:r>
              <a:rPr sz="2400" u="sng" spc="-15" dirty="0">
                <a:solidFill>
                  <a:srgbClr val="A13A22"/>
                </a:solidFill>
                <a:uFill>
                  <a:solidFill>
                    <a:srgbClr val="A13A22"/>
                  </a:solidFill>
                </a:uFill>
                <a:latin typeface="Calibri"/>
                <a:cs typeface="Calibri"/>
                <a:hlinkClick r:id="rId5"/>
              </a:rPr>
              <a:t>Strategyzer </a:t>
            </a:r>
            <a:r>
              <a:rPr sz="2400" u="sng" spc="-30" dirty="0">
                <a:solidFill>
                  <a:srgbClr val="A13A22"/>
                </a:solidFill>
                <a:uFill>
                  <a:solidFill>
                    <a:srgbClr val="A13A22"/>
                  </a:solidFill>
                </a:uFill>
                <a:latin typeface="Calibri"/>
                <a:cs typeface="Calibri"/>
                <a:hlinkClick r:id="rId5"/>
              </a:rPr>
              <a:t>Value </a:t>
            </a:r>
            <a:r>
              <a:rPr sz="2400" u="sng" spc="-10" dirty="0">
                <a:solidFill>
                  <a:srgbClr val="A13A22"/>
                </a:solidFill>
                <a:uFill>
                  <a:solidFill>
                    <a:srgbClr val="A13A22"/>
                  </a:solidFill>
                </a:uFill>
                <a:latin typeface="Calibri"/>
                <a:cs typeface="Calibri"/>
                <a:hlinkClick r:id="rId5"/>
              </a:rPr>
              <a:t>Proposition </a:t>
            </a:r>
            <a:r>
              <a:rPr sz="2400" u="sng" spc="-15" dirty="0">
                <a:solidFill>
                  <a:srgbClr val="A13A22"/>
                </a:solidFill>
                <a:uFill>
                  <a:solidFill>
                    <a:srgbClr val="A13A22"/>
                  </a:solidFill>
                </a:uFill>
                <a:latin typeface="Calibri"/>
                <a:cs typeface="Calibri"/>
                <a:hlinkClick r:id="rId5"/>
              </a:rPr>
              <a:t>Canvas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  <a:hlinkClick r:id="rId5"/>
              </a:rPr>
              <a:t>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to byť veľmi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užitočný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NÁSTROJ,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pomôže identifikovať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zákazníkov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zamerať 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to,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aké sú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bolesti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ideálne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zisky.</a:t>
            </a:r>
            <a:endParaRPr sz="2400">
              <a:latin typeface="Calibri"/>
              <a:cs typeface="Calibri"/>
            </a:endParaRPr>
          </a:p>
          <a:p>
            <a:pPr marL="12700" marR="191770">
              <a:lnSpc>
                <a:spcPct val="100000"/>
              </a:lnSpc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Čím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viac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viete 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svojom zákazníkovi,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tým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lepšie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dokážete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vytvoriť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svoju ponuku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hodnoty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vytvoriť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medzi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nimi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prepojenie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88876" y="1828800"/>
            <a:ext cx="5748515" cy="3700259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46720" y="1077468"/>
            <a:ext cx="2493263" cy="25780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64024" y="1054608"/>
            <a:ext cx="2493263" cy="25780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2956" y="1077468"/>
            <a:ext cx="2493263" cy="257809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434905" y="6382511"/>
            <a:ext cx="5322570" cy="445134"/>
            <a:chOff x="3434905" y="6382511"/>
            <a:chExt cx="5322570" cy="445134"/>
          </a:xfrm>
        </p:grpSpPr>
        <p:sp>
          <p:nvSpPr>
            <p:cNvPr id="6" name="object 6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63795" y="6382511"/>
              <a:ext cx="440435" cy="4419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269491" y="3811523"/>
            <a:ext cx="3063240" cy="2192020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108585" rIns="0" bIns="0" rtlCol="0">
            <a:spAutoFit/>
          </a:bodyPr>
          <a:lstStyle/>
          <a:p>
            <a:pPr marL="421640" marR="417195" indent="-1905" algn="ctr">
              <a:lnSpc>
                <a:spcPts val="1939"/>
              </a:lnSpc>
              <a:spcBef>
                <a:spcPts val="855"/>
              </a:spcBef>
            </a:pPr>
            <a:r>
              <a:rPr sz="1800" spc="-5" dirty="0">
                <a:solidFill>
                  <a:srgbClr val="A13A22"/>
                </a:solidFill>
                <a:latin typeface="Calibri"/>
                <a:cs typeface="Calibri"/>
              </a:rPr>
              <a:t>Identifikujte </a:t>
            </a:r>
            <a:r>
              <a:rPr sz="1800" dirty="0">
                <a:solidFill>
                  <a:srgbClr val="A13A22"/>
                </a:solidFill>
                <a:latin typeface="Calibri"/>
                <a:cs typeface="Calibri"/>
              </a:rPr>
              <a:t>potreby </a:t>
            </a:r>
            <a:r>
              <a:rPr sz="1800" spc="-10" dirty="0">
                <a:solidFill>
                  <a:srgbClr val="A13A22"/>
                </a:solidFill>
                <a:latin typeface="Calibri"/>
                <a:cs typeface="Calibri"/>
              </a:rPr>
              <a:t>svojich zákazníkov, </a:t>
            </a:r>
            <a:r>
              <a:rPr sz="1800" spc="-5" dirty="0">
                <a:solidFill>
                  <a:srgbClr val="A13A22"/>
                </a:solidFill>
                <a:latin typeface="Calibri"/>
                <a:cs typeface="Calibri"/>
              </a:rPr>
              <a:t>bolesti, ktorým </a:t>
            </a:r>
            <a:r>
              <a:rPr sz="1800" spc="-15" dirty="0">
                <a:solidFill>
                  <a:srgbClr val="A13A22"/>
                </a:solidFill>
                <a:latin typeface="Calibri"/>
                <a:cs typeface="Calibri"/>
              </a:rPr>
              <a:t>čelia, </a:t>
            </a:r>
            <a:r>
              <a:rPr sz="1800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A13A22"/>
                </a:solidFill>
                <a:latin typeface="Calibri"/>
                <a:cs typeface="Calibri"/>
              </a:rPr>
              <a:t>výhody, ktoré vnímajú </a:t>
            </a:r>
            <a:r>
              <a:rPr sz="1800" spc="-5" dirty="0">
                <a:solidFill>
                  <a:srgbClr val="A13A22"/>
                </a:solidFill>
                <a:latin typeface="Calibri"/>
                <a:cs typeface="Calibri"/>
              </a:rPr>
              <a:t>pri kúpe </a:t>
            </a:r>
            <a:r>
              <a:rPr sz="1800" spc="-10" dirty="0">
                <a:solidFill>
                  <a:srgbClr val="A13A22"/>
                </a:solidFill>
                <a:latin typeface="Calibri"/>
                <a:cs typeface="Calibri"/>
              </a:rPr>
              <a:t>vašich výrobkov.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763256" y="3797808"/>
            <a:ext cx="3063240" cy="2192020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122555" rIns="0" bIns="0" rtlCol="0">
            <a:spAutoFit/>
          </a:bodyPr>
          <a:lstStyle/>
          <a:p>
            <a:pPr marL="396875" marR="396875" indent="-1905" algn="ctr">
              <a:lnSpc>
                <a:spcPts val="1939"/>
              </a:lnSpc>
              <a:spcBef>
                <a:spcPts val="965"/>
              </a:spcBef>
            </a:pPr>
            <a:r>
              <a:rPr sz="1800" spc="-5" dirty="0">
                <a:solidFill>
                  <a:srgbClr val="404F2E"/>
                </a:solidFill>
                <a:latin typeface="Calibri"/>
                <a:cs typeface="Calibri"/>
              </a:rPr>
              <a:t>Upravte </a:t>
            </a:r>
            <a:r>
              <a:rPr sz="1800" spc="-10" dirty="0">
                <a:solidFill>
                  <a:srgbClr val="404F2E"/>
                </a:solidFill>
                <a:latin typeface="Calibri"/>
                <a:cs typeface="Calibri"/>
              </a:rPr>
              <a:t>svoju ponuku </a:t>
            </a:r>
            <a:r>
              <a:rPr sz="1800" spc="-25" dirty="0">
                <a:solidFill>
                  <a:srgbClr val="404F2E"/>
                </a:solidFill>
                <a:latin typeface="Calibri"/>
                <a:cs typeface="Calibri"/>
              </a:rPr>
              <a:t>hodnoty na </a:t>
            </a:r>
            <a:r>
              <a:rPr sz="1800" spc="-5" dirty="0">
                <a:solidFill>
                  <a:srgbClr val="404F2E"/>
                </a:solidFill>
                <a:latin typeface="Calibri"/>
                <a:cs typeface="Calibri"/>
              </a:rPr>
              <a:t>základe poznatkov </a:t>
            </a:r>
            <a:r>
              <a:rPr sz="1800" spc="-10" dirty="0">
                <a:solidFill>
                  <a:srgbClr val="404F2E"/>
                </a:solidFill>
                <a:latin typeface="Calibri"/>
                <a:cs typeface="Calibri"/>
              </a:rPr>
              <a:t>získaných </a:t>
            </a:r>
            <a:r>
              <a:rPr sz="1800" spc="-5" dirty="0">
                <a:solidFill>
                  <a:srgbClr val="404F2E"/>
                </a:solidFill>
                <a:latin typeface="Calibri"/>
                <a:cs typeface="Calibri"/>
              </a:rPr>
              <a:t>od</a:t>
            </a:r>
            <a:r>
              <a:rPr sz="1800" spc="-10" dirty="0">
                <a:solidFill>
                  <a:srgbClr val="404F2E"/>
                </a:solidFill>
                <a:latin typeface="Calibri"/>
                <a:cs typeface="Calibri"/>
              </a:rPr>
              <a:t> zákazníkov </a:t>
            </a:r>
            <a:r>
              <a:rPr sz="1800" dirty="0">
                <a:solidFill>
                  <a:srgbClr val="404F2E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404F2E"/>
                </a:solidFill>
                <a:latin typeface="Calibri"/>
                <a:cs typeface="Calibri"/>
              </a:rPr>
              <a:t>dosiahnite </a:t>
            </a:r>
            <a:r>
              <a:rPr sz="1800" spc="-5" dirty="0">
                <a:solidFill>
                  <a:srgbClr val="404F2E"/>
                </a:solidFill>
                <a:latin typeface="Calibri"/>
                <a:cs typeface="Calibri"/>
              </a:rPr>
              <a:t>zhodu </a:t>
            </a:r>
            <a:r>
              <a:rPr sz="1800" spc="-10" dirty="0">
                <a:solidFill>
                  <a:srgbClr val="404F2E"/>
                </a:solidFill>
                <a:latin typeface="Calibri"/>
                <a:cs typeface="Calibri"/>
              </a:rPr>
              <a:t>produktu </a:t>
            </a:r>
            <a:r>
              <a:rPr sz="1800" spc="-5" dirty="0">
                <a:solidFill>
                  <a:srgbClr val="404F2E"/>
                </a:solidFill>
                <a:latin typeface="Calibri"/>
                <a:cs typeface="Calibri"/>
              </a:rPr>
              <a:t>s </a:t>
            </a:r>
            <a:r>
              <a:rPr sz="1800" spc="-15" dirty="0">
                <a:solidFill>
                  <a:srgbClr val="404F2E"/>
                </a:solidFill>
                <a:latin typeface="Calibri"/>
                <a:cs typeface="Calibri"/>
              </a:rPr>
              <a:t>trhom.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29328" y="3797808"/>
            <a:ext cx="3063240" cy="2192020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122555" rIns="0" bIns="0" rtlCol="0">
            <a:spAutoFit/>
          </a:bodyPr>
          <a:lstStyle/>
          <a:p>
            <a:pPr marL="459740" marR="451484" indent="1905" algn="ctr">
              <a:lnSpc>
                <a:spcPts val="1939"/>
              </a:lnSpc>
              <a:spcBef>
                <a:spcPts val="965"/>
              </a:spcBef>
            </a:pPr>
            <a:r>
              <a:rPr sz="1800" spc="-5" dirty="0">
                <a:solidFill>
                  <a:srgbClr val="6C6A39"/>
                </a:solidFill>
                <a:latin typeface="Calibri"/>
                <a:cs typeface="Calibri"/>
              </a:rPr>
              <a:t>Definujte </a:t>
            </a:r>
            <a:r>
              <a:rPr sz="1800" spc="-10" dirty="0">
                <a:solidFill>
                  <a:srgbClr val="6C6A39"/>
                </a:solidFill>
                <a:latin typeface="Calibri"/>
                <a:cs typeface="Calibri"/>
              </a:rPr>
              <a:t>najdôležitejšie </a:t>
            </a:r>
            <a:r>
              <a:rPr sz="1800" spc="-5" dirty="0">
                <a:solidFill>
                  <a:srgbClr val="6C6A39"/>
                </a:solidFill>
                <a:latin typeface="Calibri"/>
                <a:cs typeface="Calibri"/>
              </a:rPr>
              <a:t>zložky </a:t>
            </a:r>
            <a:r>
              <a:rPr sz="1800" spc="-10" dirty="0">
                <a:solidFill>
                  <a:srgbClr val="6C6A39"/>
                </a:solidFill>
                <a:latin typeface="Calibri"/>
                <a:cs typeface="Calibri"/>
              </a:rPr>
              <a:t>svojej ponuky... ako zmierňujete </a:t>
            </a:r>
            <a:r>
              <a:rPr sz="1800" spc="-5" dirty="0">
                <a:solidFill>
                  <a:srgbClr val="6C6A39"/>
                </a:solidFill>
                <a:latin typeface="Calibri"/>
                <a:cs typeface="Calibri"/>
              </a:rPr>
              <a:t>bolesť </a:t>
            </a:r>
            <a:r>
              <a:rPr sz="1800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1800" spc="-15" dirty="0">
                <a:solidFill>
                  <a:srgbClr val="6C6A39"/>
                </a:solidFill>
                <a:latin typeface="Calibri"/>
                <a:cs typeface="Calibri"/>
              </a:rPr>
              <a:t>vytvárate </a:t>
            </a:r>
            <a:r>
              <a:rPr sz="1800" spc="-10" dirty="0">
                <a:solidFill>
                  <a:srgbClr val="6C6A39"/>
                </a:solidFill>
                <a:latin typeface="Calibri"/>
                <a:cs typeface="Calibri"/>
              </a:rPr>
              <a:t>výhody </a:t>
            </a:r>
            <a:r>
              <a:rPr sz="1800" spc="-15" dirty="0">
                <a:solidFill>
                  <a:srgbClr val="6C6A39"/>
                </a:solidFill>
                <a:latin typeface="Calibri"/>
                <a:cs typeface="Calibri"/>
              </a:rPr>
              <a:t>pre </a:t>
            </a:r>
            <a:r>
              <a:rPr sz="1800" spc="-10" dirty="0">
                <a:solidFill>
                  <a:srgbClr val="6C6A39"/>
                </a:solidFill>
                <a:latin typeface="Calibri"/>
                <a:cs typeface="Calibri"/>
              </a:rPr>
              <a:t>svojich zákazníkov.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84993" y="258762"/>
            <a:ext cx="10823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Krátke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zhrnutie... Prečo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používať </a:t>
            </a:r>
            <a:r>
              <a:rPr sz="3600" b="1" spc="-20" dirty="0">
                <a:solidFill>
                  <a:srgbClr val="A13A22"/>
                </a:solidFill>
                <a:latin typeface="Calibri"/>
                <a:cs typeface="Calibri"/>
              </a:rPr>
              <a:t>Plátno </a:t>
            </a:r>
            <a:r>
              <a:rPr sz="3600" b="1" spc="-45" dirty="0">
                <a:solidFill>
                  <a:srgbClr val="A13A22"/>
                </a:solidFill>
                <a:latin typeface="Calibri"/>
                <a:cs typeface="Calibri"/>
              </a:rPr>
              <a:t>hodnotovej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ponuky?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40876" y="1909104"/>
            <a:ext cx="151701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Presne definujte profily svojich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zákazníkov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82093" y="1909104"/>
            <a:ext cx="122809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Vizualizujte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hodnotu, 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ktorú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vytvárate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26385" y="1909104"/>
            <a:ext cx="153162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Dosiahnutie zhody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produktu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s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trhom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07830" y="2151978"/>
            <a:ext cx="2960370" cy="1562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Výber </a:t>
            </a:r>
            <a:r>
              <a:rPr sz="3600" spc="-15" dirty="0">
                <a:solidFill>
                  <a:srgbClr val="5F210F"/>
                </a:solidFill>
                <a:latin typeface="Calibri"/>
                <a:cs typeface="Calibri"/>
              </a:rPr>
              <a:t>správneho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predajného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kanála </a:t>
            </a:r>
            <a:r>
              <a:rPr sz="3600" spc="-2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3600" spc="-15" dirty="0">
                <a:solidFill>
                  <a:srgbClr val="5F210F"/>
                </a:solidFill>
                <a:latin typeface="Calibri"/>
                <a:cs typeface="Calibri"/>
              </a:rPr>
              <a:t>vás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02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3434905" y="6382511"/>
            <a:ext cx="5322570" cy="445134"/>
            <a:chOff x="3434905" y="6382511"/>
            <a:chExt cx="5322570" cy="445134"/>
          </a:xfrm>
        </p:grpSpPr>
        <p:sp>
          <p:nvSpPr>
            <p:cNvPr id="15" name="object 15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5" y="6382511"/>
              <a:ext cx="440435" cy="44195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832040" y="506708"/>
            <a:ext cx="87776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42820" algn="l"/>
              </a:tabLst>
            </a:pP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Modul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5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Zameranie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na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predaj </a:t>
            </a:r>
            <a:r>
              <a:rPr sz="3600" b="1" spc="-25" dirty="0">
                <a:solidFill>
                  <a:srgbClr val="A13A22"/>
                </a:solidFill>
                <a:latin typeface="Calibri"/>
                <a:cs typeface="Calibri"/>
              </a:rPr>
              <a:t>pre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malých poľnohospodárov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6438822" y="2520101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2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407015" y="1682149"/>
            <a:ext cx="5290820" cy="32880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325">
              <a:lnSpc>
                <a:spcPts val="2935"/>
              </a:lnSpc>
              <a:tabLst>
                <a:tab pos="730885" algn="l"/>
              </a:tabLst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1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Tvorba vášho </a:t>
            </a:r>
            <a:r>
              <a:rPr sz="2200" spc="-30" dirty="0">
                <a:solidFill>
                  <a:srgbClr val="5F210F"/>
                </a:solidFill>
                <a:latin typeface="Calibri"/>
                <a:cs typeface="Calibri"/>
              </a:rPr>
              <a:t>hodnotového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návrhu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450">
              <a:latin typeface="Calibri"/>
              <a:cs typeface="Calibri"/>
            </a:endParaRPr>
          </a:p>
          <a:p>
            <a:pPr marL="704850">
              <a:lnSpc>
                <a:spcPct val="100000"/>
              </a:lnSpc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Výber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správneho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predajného kanála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vás</a:t>
            </a:r>
            <a:endParaRPr sz="2200">
              <a:latin typeface="Calibri"/>
              <a:cs typeface="Calibri"/>
            </a:endParaRPr>
          </a:p>
          <a:p>
            <a:pPr marL="730885">
              <a:lnSpc>
                <a:spcPct val="100000"/>
              </a:lnSpc>
              <a:spcBef>
                <a:spcPts val="470"/>
              </a:spcBef>
            </a:pPr>
            <a:r>
              <a:rPr sz="1800" spc="-10" dirty="0">
                <a:latin typeface="Calibri"/>
                <a:cs typeface="Calibri"/>
              </a:rPr>
              <a:t>(B2B, </a:t>
            </a:r>
            <a:r>
              <a:rPr sz="1800" spc="-5" dirty="0">
                <a:latin typeface="Calibri"/>
                <a:cs typeface="Calibri"/>
              </a:rPr>
              <a:t>B2C, </a:t>
            </a:r>
            <a:r>
              <a:rPr sz="1800" spc="-10" dirty="0">
                <a:latin typeface="Calibri"/>
                <a:cs typeface="Calibri"/>
              </a:rPr>
              <a:t>kooperatívny </a:t>
            </a:r>
            <a:r>
              <a:rPr sz="1800" spc="-5" dirty="0">
                <a:latin typeface="Calibri"/>
                <a:cs typeface="Calibri"/>
              </a:rPr>
              <a:t>predaj/ predajné </a:t>
            </a:r>
            <a:r>
              <a:rPr sz="1800" spc="-10" dirty="0">
                <a:latin typeface="Calibri"/>
                <a:cs typeface="Calibri"/>
              </a:rPr>
              <a:t>siete)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0">
              <a:latin typeface="Calibri"/>
              <a:cs typeface="Calibri"/>
            </a:endParaRPr>
          </a:p>
          <a:p>
            <a:pPr marL="704850" indent="-676910">
              <a:lnSpc>
                <a:spcPct val="100000"/>
              </a:lnSpc>
              <a:buClr>
                <a:srgbClr val="6C6A39"/>
              </a:buClr>
              <a:buSzPct val="145454"/>
              <a:buFont typeface="Calibri"/>
              <a:buAutoNum type="arabicPlain" startAt="3"/>
              <a:tabLst>
                <a:tab pos="704850" algn="l"/>
                <a:tab pos="705485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Správa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predajných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zmlúv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6C6A39"/>
              </a:buClr>
              <a:buFont typeface="Calibri"/>
              <a:buAutoNum type="arabicPlain" startAt="3"/>
            </a:pPr>
            <a:endParaRPr sz="3050">
              <a:latin typeface="Calibri"/>
              <a:cs typeface="Calibri"/>
            </a:endParaRPr>
          </a:p>
          <a:p>
            <a:pPr marL="678180" indent="-666115">
              <a:lnSpc>
                <a:spcPct val="100000"/>
              </a:lnSpc>
              <a:buClr>
                <a:srgbClr val="6C6A39"/>
              </a:buClr>
              <a:buSzPct val="145454"/>
              <a:buFont typeface="Calibri"/>
              <a:buAutoNum type="arabicPlain" startAt="3"/>
              <a:tabLst>
                <a:tab pos="678180" algn="l"/>
                <a:tab pos="678815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Rozvoj vyjednávacích zručností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-99524" y="1674279"/>
            <a:ext cx="6224270" cy="38112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848994" marR="12827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Tento modul kladie dôraz na dôležitosť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vašej hodnotovej ponuky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základu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vytvorenie dobrých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techník s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cieľom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rozvíjať vaše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 hospodárstvo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životaschopný podnik.</a:t>
            </a:r>
            <a:endParaRPr sz="2400" dirty="0">
              <a:latin typeface="Calibri"/>
              <a:cs typeface="Calibri"/>
            </a:endParaRPr>
          </a:p>
          <a:p>
            <a:pPr marL="848994" marR="5080">
              <a:lnSpc>
                <a:spcPts val="2590"/>
              </a:lnSpc>
              <a:spcBef>
                <a:spcPts val="1019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Preskúmame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rôzne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predajné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kanály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aby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ste boli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výbere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správneho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kanála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lepšie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informovaní,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preberieme,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riadiť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zmluvy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potenciálnymi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zákazníkmi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vyjednávať.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ts val="2560"/>
              </a:lnSpc>
              <a:tabLst>
                <a:tab pos="848994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	správnu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zmluvu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6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25804" y="1769653"/>
            <a:ext cx="6497955" cy="360870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proces presviedčania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zákazníka,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si kúpil tovar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firmy.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Silné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predajné techniky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nevyhnutné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dosiahnutie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príjmov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rastu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podniku.</a:t>
            </a:r>
            <a:endParaRPr sz="2400">
              <a:latin typeface="Calibri"/>
              <a:cs typeface="Calibri"/>
            </a:endParaRPr>
          </a:p>
          <a:p>
            <a:pPr marL="12700" marR="96520">
              <a:lnSpc>
                <a:spcPts val="2590"/>
              </a:lnSpc>
              <a:spcBef>
                <a:spcPts val="101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zahŕňa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určitú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úroveň medziľudskej interakcie, ktorá potenciálneho zákazníka presvedčí,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stal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skutočným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zákazníkom.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väčšine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prípadov 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potenciálni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zákazníci prichádzajú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nájdu v dôsledku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vášho marketingového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úsilia.</a:t>
            </a:r>
            <a:endParaRPr sz="2400">
              <a:latin typeface="Calibri"/>
              <a:cs typeface="Calibri"/>
            </a:endParaRPr>
          </a:p>
          <a:p>
            <a:pPr marL="12700" marR="1007110">
              <a:lnSpc>
                <a:spcPts val="2590"/>
              </a:lnSpc>
              <a:spcBef>
                <a:spcPts val="100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tejto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časti nášho modulu sa pozrieme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rôzne možnosti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máte k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dispozícii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1999" cy="1460500"/>
          </a:xfrm>
          <a:prstGeom prst="rect">
            <a:avLst/>
          </a:prstGeom>
        </p:spPr>
        <p:txBody>
          <a:bodyPr vert="horz" wrap="square" lIns="0" tIns="1879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480"/>
              </a:spcBef>
            </a:pPr>
            <a:r>
              <a:rPr spc="-5" dirty="0">
                <a:solidFill>
                  <a:srgbClr val="A13A22"/>
                </a:solidFill>
              </a:rPr>
              <a:t>Predaj </a:t>
            </a:r>
            <a:r>
              <a:rPr dirty="0">
                <a:solidFill>
                  <a:srgbClr val="A13A22"/>
                </a:solidFill>
              </a:rPr>
              <a:t>cez </a:t>
            </a:r>
            <a:r>
              <a:rPr spc="-5" dirty="0">
                <a:solidFill>
                  <a:srgbClr val="A13A22"/>
                </a:solidFill>
              </a:rPr>
              <a:t>Business </a:t>
            </a:r>
            <a:r>
              <a:rPr spc="-25" dirty="0">
                <a:solidFill>
                  <a:srgbClr val="A13A22"/>
                </a:solidFill>
              </a:rPr>
              <a:t>to </a:t>
            </a:r>
            <a:r>
              <a:rPr spc="-5" dirty="0">
                <a:solidFill>
                  <a:srgbClr val="A13A22"/>
                </a:solidFill>
              </a:rPr>
              <a:t>Consumer</a:t>
            </a:r>
          </a:p>
          <a:p>
            <a:pPr marL="1905" algn="ctr">
              <a:lnSpc>
                <a:spcPct val="100000"/>
              </a:lnSpc>
              <a:spcBef>
                <a:spcPts val="800"/>
              </a:spcBef>
            </a:pPr>
            <a:r>
              <a:rPr sz="2800" b="1" spc="-20" dirty="0">
                <a:solidFill>
                  <a:srgbClr val="5F210F"/>
                </a:solidFill>
                <a:latin typeface="Calibri"/>
                <a:cs typeface="Calibri"/>
              </a:rPr>
              <a:t>Maloobchod </a:t>
            </a:r>
            <a:r>
              <a:rPr sz="2800" b="1" spc="-10" dirty="0">
                <a:solidFill>
                  <a:srgbClr val="5F210F"/>
                </a:solidFill>
                <a:latin typeface="Calibri"/>
                <a:cs typeface="Calibri"/>
              </a:rPr>
              <a:t>a distribúcia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3400" y="2209800"/>
            <a:ext cx="10829925" cy="216535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  <a:tabLst>
                <a:tab pos="277368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vášho tovaru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prostredníctvom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maloobchodného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distribučného kanála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jednou 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možností,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ako efektívne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osloviť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zákazníkov.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máte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malý počet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zákazníkov, môžete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nimi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jednať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priamo,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rozširujete svoju činnosť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byť ťažké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osloviť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väčšiu 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rozsiahlejšiu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zákaznícku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základňu.</a:t>
            </a:r>
            <a:endParaRPr sz="2400" dirty="0">
              <a:latin typeface="Calibri"/>
              <a:cs typeface="Calibri"/>
            </a:endParaRPr>
          </a:p>
          <a:p>
            <a:pPr marL="12700" marR="728345">
              <a:lnSpc>
                <a:spcPts val="2590"/>
              </a:lnSpc>
              <a:spcBef>
                <a:spcPts val="102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prichádza na rad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distribútor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Distribútor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prostredníkom medzi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spotrebiteľmi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výrobcami.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5799" y="891735"/>
            <a:ext cx="10768965" cy="433259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8935" algn="ctr">
              <a:lnSpc>
                <a:spcPct val="100000"/>
              </a:lnSpc>
              <a:spcBef>
                <a:spcPts val="105"/>
              </a:spcBef>
            </a:pPr>
            <a:endParaRPr lang="sk-SK" sz="3200" b="1" spc="-5" dirty="0">
              <a:solidFill>
                <a:srgbClr val="A13A22"/>
              </a:solidFill>
              <a:latin typeface="Calibri"/>
              <a:cs typeface="Calibri"/>
            </a:endParaRPr>
          </a:p>
          <a:p>
            <a:pPr marL="368935" algn="ctr">
              <a:lnSpc>
                <a:spcPct val="100000"/>
              </a:lnSpc>
              <a:spcBef>
                <a:spcPts val="105"/>
              </a:spcBef>
            </a:pPr>
            <a:r>
              <a:rPr sz="3200" b="1" spc="-5" dirty="0" err="1">
                <a:solidFill>
                  <a:srgbClr val="A13A22"/>
                </a:solidFill>
                <a:latin typeface="Calibri"/>
                <a:cs typeface="Calibri"/>
              </a:rPr>
              <a:t>Predplatené</a:t>
            </a:r>
            <a:r>
              <a:rPr sz="3200" b="1" spc="-5" dirty="0">
                <a:solidFill>
                  <a:srgbClr val="A13A2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A13A22"/>
                </a:solidFill>
                <a:latin typeface="Calibri"/>
                <a:cs typeface="Calibri"/>
              </a:rPr>
              <a:t>služby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500" dirty="0">
              <a:latin typeface="Calibri"/>
              <a:cs typeface="Calibri"/>
            </a:endParaRPr>
          </a:p>
          <a:p>
            <a:pPr marL="355600" marR="269875" indent="-342900">
              <a:lnSpc>
                <a:spcPts val="2590"/>
              </a:lnSpc>
              <a:buFont typeface="Arial" panose="020B0604020202020204" pitchFamily="34" charset="0"/>
              <a:buChar char="•"/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COVID19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viedol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znovuzrodeniu predplatených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boxov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ľudia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milujú 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predaj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 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vzostupe!</a:t>
            </a:r>
            <a:endParaRPr sz="2400" dirty="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spcBef>
                <a:spcPts val="1010"/>
              </a:spcBef>
              <a:buFont typeface="Arial" panose="020B0604020202020204" pitchFamily="34" charset="0"/>
              <a:buChar char="•"/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Prečo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ľudia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milujú?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Keď zákazník raz ochutná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pohodlie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radosť 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mesačných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balíkov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stane sa závislým.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prečo?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Štúdia spoločnosti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McKinsey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&amp;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Company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roku 2018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rozdelila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spoločnosti prevádzkujúce predplatené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boxy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troch kategórií: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doplňovanie,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kurátorstvo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prístup.</a:t>
            </a:r>
            <a:endParaRPr sz="2400" dirty="0">
              <a:latin typeface="Calibri"/>
              <a:cs typeface="Calibri"/>
            </a:endParaRPr>
          </a:p>
          <a:p>
            <a:pPr marL="355600" marR="144145" indent="-342900">
              <a:lnSpc>
                <a:spcPts val="2590"/>
              </a:lnSpc>
              <a:spcBef>
                <a:spcPts val="1005"/>
              </a:spcBef>
              <a:buFont typeface="Arial" panose="020B0604020202020204" pitchFamily="34" charset="0"/>
              <a:buChar char="•"/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Jednoducho povedané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predplatené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boxy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ponúkajú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každý mesiac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niečo nové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vzrušujúce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pohodlným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spôsobom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!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3A6DF51C-AF83-F1F8-FE89-768665B88D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844" y="153576"/>
            <a:ext cx="12191999" cy="928459"/>
          </a:xfrm>
          <a:prstGeom prst="rect">
            <a:avLst/>
          </a:prstGeom>
        </p:spPr>
        <p:txBody>
          <a:bodyPr vert="horz" wrap="square" lIns="0" tIns="1879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480"/>
              </a:spcBef>
            </a:pPr>
            <a:r>
              <a:rPr spc="-5" dirty="0">
                <a:solidFill>
                  <a:srgbClr val="A13A22"/>
                </a:solidFill>
              </a:rPr>
              <a:t>Predaj </a:t>
            </a:r>
            <a:r>
              <a:rPr dirty="0">
                <a:solidFill>
                  <a:srgbClr val="A13A22"/>
                </a:solidFill>
              </a:rPr>
              <a:t>cez </a:t>
            </a:r>
            <a:r>
              <a:rPr spc="-5" dirty="0">
                <a:solidFill>
                  <a:srgbClr val="A13A22"/>
                </a:solidFill>
              </a:rPr>
              <a:t>Business </a:t>
            </a:r>
            <a:r>
              <a:rPr spc="-25" dirty="0">
                <a:solidFill>
                  <a:srgbClr val="A13A22"/>
                </a:solidFill>
              </a:rPr>
              <a:t>to </a:t>
            </a:r>
            <a:r>
              <a:rPr spc="-5" dirty="0">
                <a:solidFill>
                  <a:srgbClr val="A13A22"/>
                </a:solidFill>
              </a:rPr>
              <a:t>Consumer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313520" y="2133600"/>
            <a:ext cx="11551940" cy="27305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18440" marR="207645">
              <a:lnSpc>
                <a:spcPts val="2590"/>
              </a:lnSpc>
              <a:spcBef>
                <a:spcPts val="425"/>
              </a:spcBef>
            </a:pPr>
            <a:r>
              <a:rPr dirty="0"/>
              <a:t>Ako sa dozvieme v </a:t>
            </a:r>
            <a:r>
              <a:rPr spc="-5" dirty="0"/>
              <a:t>module 6, </a:t>
            </a:r>
            <a:r>
              <a:rPr dirty="0"/>
              <a:t>vplyv </a:t>
            </a:r>
            <a:r>
              <a:rPr spc="-5" dirty="0"/>
              <a:t>digitalizácie </a:t>
            </a:r>
            <a:r>
              <a:rPr dirty="0"/>
              <a:t>na </a:t>
            </a:r>
            <a:r>
              <a:rPr spc="-10" dirty="0"/>
              <a:t>svet </a:t>
            </a:r>
            <a:r>
              <a:rPr spc="-20" dirty="0"/>
              <a:t>potravín </a:t>
            </a:r>
            <a:r>
              <a:rPr spc="-10" dirty="0"/>
              <a:t>nemožno podceňovať. Očakáva sa, že </a:t>
            </a:r>
            <a:r>
              <a:rPr spc="-15" dirty="0"/>
              <a:t>do roku </a:t>
            </a:r>
            <a:r>
              <a:rPr spc="-5" dirty="0"/>
              <a:t>2023 </a:t>
            </a:r>
            <a:r>
              <a:rPr dirty="0"/>
              <a:t>zaznamená </a:t>
            </a:r>
            <a:r>
              <a:rPr spc="-15" dirty="0"/>
              <a:t>trh s </a:t>
            </a:r>
            <a:r>
              <a:rPr spc="-5" dirty="0"/>
              <a:t>online potravinami </a:t>
            </a:r>
            <a:r>
              <a:rPr dirty="0"/>
              <a:t>v </a:t>
            </a:r>
            <a:r>
              <a:rPr spc="-10" dirty="0"/>
              <a:t>Európe </a:t>
            </a:r>
            <a:r>
              <a:rPr spc="-5" dirty="0"/>
              <a:t>66 </a:t>
            </a:r>
            <a:r>
              <a:rPr dirty="0"/>
              <a:t>% </a:t>
            </a:r>
            <a:r>
              <a:rPr spc="-10" dirty="0"/>
              <a:t>nárast obratu a </a:t>
            </a:r>
            <a:r>
              <a:rPr spc="-5" dirty="0"/>
              <a:t>dosiahne 47 miliárd </a:t>
            </a:r>
            <a:r>
              <a:rPr spc="-10" dirty="0"/>
              <a:t>eur.</a:t>
            </a:r>
          </a:p>
          <a:p>
            <a:pPr marL="218440" marR="5080">
              <a:lnSpc>
                <a:spcPts val="2590"/>
              </a:lnSpc>
              <a:spcBef>
                <a:spcPts val="1015"/>
              </a:spcBef>
            </a:pPr>
            <a:r>
              <a:rPr spc="-10" dirty="0"/>
              <a:t>Pohodlie </a:t>
            </a:r>
            <a:r>
              <a:rPr spc="-20" dirty="0"/>
              <a:t>nakupovania potravín </a:t>
            </a:r>
            <a:r>
              <a:rPr spc="-5" dirty="0"/>
              <a:t>online </a:t>
            </a:r>
            <a:r>
              <a:rPr dirty="0"/>
              <a:t>je </a:t>
            </a:r>
            <a:r>
              <a:rPr spc="-5" dirty="0"/>
              <a:t>pre </a:t>
            </a:r>
            <a:r>
              <a:rPr spc="-30" dirty="0"/>
              <a:t>zákazníka </a:t>
            </a:r>
            <a:r>
              <a:rPr spc="-5" dirty="0"/>
              <a:t>lákavé. </a:t>
            </a:r>
            <a:r>
              <a:rPr spc="-20" dirty="0"/>
              <a:t>Zatiaľ </a:t>
            </a:r>
            <a:r>
              <a:rPr dirty="0"/>
              <a:t>čo </a:t>
            </a:r>
            <a:r>
              <a:rPr spc="-15" dirty="0"/>
              <a:t>maloobchodníci </a:t>
            </a:r>
            <a:r>
              <a:rPr spc="-10" dirty="0"/>
              <a:t>prijímajú </a:t>
            </a:r>
            <a:r>
              <a:rPr spc="-5" dirty="0"/>
              <a:t>elektronický obchod </a:t>
            </a:r>
            <a:r>
              <a:rPr spc="-10" dirty="0"/>
              <a:t>pomaly</a:t>
            </a:r>
            <a:r>
              <a:rPr dirty="0"/>
              <a:t>, </a:t>
            </a:r>
            <a:r>
              <a:rPr spc="-15" dirty="0"/>
              <a:t>mnohí </a:t>
            </a:r>
            <a:r>
              <a:rPr spc="-5" dirty="0"/>
              <a:t>malí </a:t>
            </a:r>
            <a:r>
              <a:rPr spc="-10" dirty="0"/>
              <a:t>podnikatelia </a:t>
            </a:r>
            <a:r>
              <a:rPr spc="-5" dirty="0"/>
              <a:t>a </a:t>
            </a:r>
            <a:r>
              <a:rPr spc="-20" dirty="0"/>
              <a:t>potravinárske </a:t>
            </a:r>
            <a:r>
              <a:rPr spc="-5" dirty="0"/>
              <a:t>spoločnosti </a:t>
            </a:r>
            <a:r>
              <a:rPr spc="-15" dirty="0"/>
              <a:t>sú </a:t>
            </a:r>
            <a:r>
              <a:rPr spc="-25" dirty="0"/>
              <a:t>na</a:t>
            </a:r>
            <a:r>
              <a:rPr spc="-5" dirty="0"/>
              <a:t> čele a </a:t>
            </a:r>
            <a:r>
              <a:rPr spc="-10" dirty="0"/>
              <a:t>dokonca </a:t>
            </a:r>
            <a:r>
              <a:rPr spc="-5" dirty="0"/>
              <a:t>založili celý </a:t>
            </a:r>
            <a:r>
              <a:rPr dirty="0"/>
              <a:t>svoj </a:t>
            </a:r>
            <a:r>
              <a:rPr spc="-5" dirty="0"/>
              <a:t>obchodný model </a:t>
            </a:r>
            <a:r>
              <a:rPr spc="-10" dirty="0"/>
              <a:t>na </a:t>
            </a:r>
            <a:r>
              <a:rPr spc="-5" dirty="0"/>
              <a:t>online predaji </a:t>
            </a:r>
            <a:r>
              <a:rPr dirty="0"/>
              <a:t>a </a:t>
            </a:r>
            <a:r>
              <a:rPr spc="-20" dirty="0"/>
              <a:t>dodávke </a:t>
            </a:r>
            <a:r>
              <a:rPr spc="-5" dirty="0"/>
              <a:t>domov.</a:t>
            </a: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7046046B-8DC7-C18F-1383-C9BB32F0E9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844" y="153576"/>
            <a:ext cx="12191999" cy="928459"/>
          </a:xfrm>
          <a:prstGeom prst="rect">
            <a:avLst/>
          </a:prstGeom>
        </p:spPr>
        <p:txBody>
          <a:bodyPr vert="horz" wrap="square" lIns="0" tIns="1879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480"/>
              </a:spcBef>
            </a:pPr>
            <a:r>
              <a:rPr spc="-5" dirty="0">
                <a:solidFill>
                  <a:srgbClr val="A13A22"/>
                </a:solidFill>
              </a:rPr>
              <a:t>Predaj </a:t>
            </a:r>
            <a:r>
              <a:rPr dirty="0">
                <a:solidFill>
                  <a:srgbClr val="A13A22"/>
                </a:solidFill>
              </a:rPr>
              <a:t>cez </a:t>
            </a:r>
            <a:r>
              <a:rPr spc="-5" dirty="0">
                <a:solidFill>
                  <a:srgbClr val="A13A22"/>
                </a:solidFill>
              </a:rPr>
              <a:t>Business </a:t>
            </a:r>
            <a:r>
              <a:rPr spc="-25" dirty="0">
                <a:solidFill>
                  <a:srgbClr val="A13A22"/>
                </a:solidFill>
              </a:rPr>
              <a:t>to </a:t>
            </a:r>
            <a:r>
              <a:rPr spc="-5" dirty="0">
                <a:solidFill>
                  <a:srgbClr val="A13A22"/>
                </a:solidFill>
              </a:rPr>
              <a:t>Consumer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5799" y="891735"/>
            <a:ext cx="10898505" cy="420435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algn="ctr">
              <a:lnSpc>
                <a:spcPct val="100000"/>
              </a:lnSpc>
              <a:spcBef>
                <a:spcPts val="105"/>
              </a:spcBef>
            </a:pPr>
            <a:endParaRPr lang="sk-SK" sz="3200" b="1" spc="-20" dirty="0">
              <a:solidFill>
                <a:srgbClr val="A13A22"/>
              </a:solidFill>
              <a:latin typeface="Calibri"/>
              <a:cs typeface="Calibri"/>
            </a:endParaRPr>
          </a:p>
          <a:p>
            <a:pPr marL="240665" algn="ctr">
              <a:lnSpc>
                <a:spcPct val="100000"/>
              </a:lnSpc>
              <a:spcBef>
                <a:spcPts val="105"/>
              </a:spcBef>
            </a:pPr>
            <a:r>
              <a:rPr sz="3200" b="1" spc="-20" dirty="0" err="1">
                <a:solidFill>
                  <a:srgbClr val="A13A22"/>
                </a:solidFill>
                <a:latin typeface="Calibri"/>
                <a:cs typeface="Calibri"/>
              </a:rPr>
              <a:t>Farmárske</a:t>
            </a:r>
            <a:r>
              <a:rPr sz="3200" b="1" spc="-20" dirty="0">
                <a:solidFill>
                  <a:srgbClr val="A13A22"/>
                </a:solidFill>
                <a:latin typeface="Calibri"/>
                <a:cs typeface="Calibri"/>
              </a:rPr>
              <a:t> trhy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500" dirty="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Farmárske trhy 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dôležitou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lacnou cestou na trh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počiatočnej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fáze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neskôr.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Stali sa tiež novou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cestou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výrobcov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podnikateľov,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museli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zatvoriť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bežné podniky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(kaviarne/reštaurácie) kvôli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obmedzeniam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Covid19.</a:t>
            </a:r>
            <a:endParaRPr sz="2400" dirty="0">
              <a:latin typeface="Calibri"/>
              <a:cs typeface="Calibri"/>
            </a:endParaRPr>
          </a:p>
          <a:p>
            <a:pPr marL="12700" marR="1823720">
              <a:lnSpc>
                <a:spcPts val="2590"/>
              </a:lnSpc>
              <a:spcBef>
                <a:spcPts val="101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Potravinové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farmárske trhy sú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miestnych výrobcov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podnikateľov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skvelou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príležitosťou,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vyrozprávať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svoj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príbeh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pochopiť,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ich zaujalo.</a:t>
            </a:r>
            <a:endParaRPr sz="2400" dirty="0">
              <a:latin typeface="Calibri"/>
              <a:cs typeface="Calibri"/>
            </a:endParaRPr>
          </a:p>
          <a:p>
            <a:pPr marL="12700" marR="978535">
              <a:lnSpc>
                <a:spcPts val="2590"/>
              </a:lnSpc>
              <a:spcBef>
                <a:spcPts val="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záujem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spotrebiteľov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spotrebitelia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považujú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autentické a jedinečné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by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motivovalo 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pravidelným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nákupom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A93AE870-4B0D-93C0-FBC5-0ED838140E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844" y="153576"/>
            <a:ext cx="12191999" cy="928459"/>
          </a:xfrm>
          <a:prstGeom prst="rect">
            <a:avLst/>
          </a:prstGeom>
        </p:spPr>
        <p:txBody>
          <a:bodyPr vert="horz" wrap="square" lIns="0" tIns="1879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480"/>
              </a:spcBef>
            </a:pPr>
            <a:r>
              <a:rPr spc="-5" dirty="0">
                <a:solidFill>
                  <a:srgbClr val="A13A22"/>
                </a:solidFill>
              </a:rPr>
              <a:t>Predaj </a:t>
            </a:r>
            <a:r>
              <a:rPr dirty="0">
                <a:solidFill>
                  <a:srgbClr val="A13A22"/>
                </a:solidFill>
              </a:rPr>
              <a:t>cez </a:t>
            </a:r>
            <a:r>
              <a:rPr spc="-5" dirty="0">
                <a:solidFill>
                  <a:srgbClr val="A13A22"/>
                </a:solidFill>
              </a:rPr>
              <a:t>Business </a:t>
            </a:r>
            <a:r>
              <a:rPr spc="-25" dirty="0">
                <a:solidFill>
                  <a:srgbClr val="A13A22"/>
                </a:solidFill>
              </a:rPr>
              <a:t>to </a:t>
            </a:r>
            <a:r>
              <a:rPr spc="-5" dirty="0">
                <a:solidFill>
                  <a:srgbClr val="A13A22"/>
                </a:solidFill>
              </a:rPr>
              <a:t>Consumer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9600" y="1524000"/>
            <a:ext cx="11054080" cy="49763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74295" algn="ctr">
              <a:lnSpc>
                <a:spcPct val="100000"/>
              </a:lnSpc>
              <a:spcBef>
                <a:spcPts val="105"/>
              </a:spcBef>
            </a:pPr>
            <a:r>
              <a:rPr sz="3200" b="1" spc="-5" dirty="0" err="1">
                <a:solidFill>
                  <a:srgbClr val="A13A22"/>
                </a:solidFill>
                <a:latin typeface="Calibri"/>
                <a:cs typeface="Calibri"/>
              </a:rPr>
              <a:t>Potraviny</a:t>
            </a:r>
            <a:r>
              <a:rPr sz="3200" b="1" spc="-5" dirty="0">
                <a:solidFill>
                  <a:srgbClr val="A13A22"/>
                </a:solidFill>
                <a:latin typeface="Calibri"/>
                <a:cs typeface="Calibri"/>
              </a:rPr>
              <a:t> na </a:t>
            </a:r>
            <a:r>
              <a:rPr sz="3200" b="1" spc="-10" dirty="0">
                <a:solidFill>
                  <a:srgbClr val="A13A22"/>
                </a:solidFill>
                <a:latin typeface="Calibri"/>
                <a:cs typeface="Calibri"/>
              </a:rPr>
              <a:t>ulici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500" dirty="0">
              <a:latin typeface="Calibri"/>
              <a:cs typeface="Calibri"/>
            </a:endParaRPr>
          </a:p>
          <a:p>
            <a:pPr marL="476884" marR="198120" indent="-356870">
              <a:lnSpc>
                <a:spcPts val="2590"/>
              </a:lnSpc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Pouličné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občerstvenie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jedným z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najživších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najrýchlejšie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rozvíjajúcich sektorov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európskych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ekonomikách, ktorý vychádza zo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záujmu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spotrebiteľov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kvalitné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remeselné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z rastúceho počtu</a:t>
            </a:r>
            <a:endParaRPr sz="2400" dirty="0">
              <a:latin typeface="Calibri"/>
              <a:cs typeface="Calibri"/>
            </a:endParaRPr>
          </a:p>
          <a:p>
            <a:pPr marL="2289175">
              <a:lnSpc>
                <a:spcPts val="2555"/>
              </a:lnSpc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farmárske trhy,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vonkajšie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festivaly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verejné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podujatia.</a:t>
            </a:r>
            <a:endParaRPr sz="2400" dirty="0">
              <a:latin typeface="Calibri"/>
              <a:cs typeface="Calibri"/>
            </a:endParaRPr>
          </a:p>
          <a:p>
            <a:pPr marL="220979">
              <a:lnSpc>
                <a:spcPts val="2735"/>
              </a:lnSpc>
              <a:spcBef>
                <a:spcPts val="720"/>
              </a:spcBef>
            </a:pPr>
            <a:r>
              <a:rPr sz="2400" b="1" spc="-5" dirty="0">
                <a:solidFill>
                  <a:srgbClr val="82BBC3"/>
                </a:solidFill>
                <a:latin typeface="Calibri"/>
                <a:cs typeface="Calibri"/>
              </a:rPr>
              <a:t>"Pouličné </a:t>
            </a:r>
            <a:r>
              <a:rPr sz="2400" b="1" spc="-10" dirty="0">
                <a:solidFill>
                  <a:srgbClr val="82BBC3"/>
                </a:solidFill>
                <a:latin typeface="Calibri"/>
                <a:cs typeface="Calibri"/>
              </a:rPr>
              <a:t>jedlo" </a:t>
            </a:r>
            <a:r>
              <a:rPr sz="2400" b="1" spc="-5" dirty="0">
                <a:solidFill>
                  <a:srgbClr val="82BBC3"/>
                </a:solidFill>
                <a:latin typeface="Calibri"/>
                <a:cs typeface="Calibri"/>
              </a:rPr>
              <a:t>je remeselné </a:t>
            </a:r>
            <a:r>
              <a:rPr sz="2400" b="1" spc="-10" dirty="0">
                <a:solidFill>
                  <a:srgbClr val="82BBC3"/>
                </a:solidFill>
                <a:latin typeface="Calibri"/>
                <a:cs typeface="Calibri"/>
              </a:rPr>
              <a:t>jedlo, ktoré </a:t>
            </a:r>
            <a:r>
              <a:rPr sz="2400" b="1" dirty="0">
                <a:solidFill>
                  <a:srgbClr val="82BBC3"/>
                </a:solidFill>
                <a:latin typeface="Calibri"/>
                <a:cs typeface="Calibri"/>
              </a:rPr>
              <a:t>sa predáva na </a:t>
            </a:r>
            <a:r>
              <a:rPr sz="2400" b="1" spc="-10" dirty="0">
                <a:solidFill>
                  <a:srgbClr val="82BBC3"/>
                </a:solidFill>
                <a:latin typeface="Calibri"/>
                <a:cs typeface="Calibri"/>
              </a:rPr>
              <a:t>ulici</a:t>
            </a:r>
            <a:r>
              <a:rPr sz="2400" b="1" spc="-5" dirty="0">
                <a:solidFill>
                  <a:srgbClr val="82BBC3"/>
                </a:solidFill>
                <a:latin typeface="Calibri"/>
                <a:cs typeface="Calibri"/>
              </a:rPr>
              <a:t>, </a:t>
            </a:r>
            <a:r>
              <a:rPr sz="2400" b="1" dirty="0">
                <a:solidFill>
                  <a:srgbClr val="82BBC3"/>
                </a:solidFill>
                <a:latin typeface="Calibri"/>
                <a:cs typeface="Calibri"/>
              </a:rPr>
              <a:t>alebo </a:t>
            </a:r>
            <a:r>
              <a:rPr sz="2400" b="1" spc="-25" dirty="0">
                <a:solidFill>
                  <a:srgbClr val="82BBC3"/>
                </a:solidFill>
                <a:latin typeface="Calibri"/>
                <a:cs typeface="Calibri"/>
              </a:rPr>
              <a:t>presnejšie, ktoré </a:t>
            </a:r>
            <a:r>
              <a:rPr sz="2400" b="1" dirty="0">
                <a:solidFill>
                  <a:srgbClr val="82BBC3"/>
                </a:solidFill>
                <a:latin typeface="Calibri"/>
                <a:cs typeface="Calibri"/>
              </a:rPr>
              <a:t>sa </a:t>
            </a:r>
            <a:r>
              <a:rPr sz="2400" b="1" dirty="0" err="1">
                <a:solidFill>
                  <a:srgbClr val="82BBC3"/>
                </a:solidFill>
                <a:latin typeface="Calibri"/>
                <a:cs typeface="Calibri"/>
              </a:rPr>
              <a:t>nepodáva</a:t>
            </a:r>
            <a:r>
              <a:rPr sz="2400" b="1" dirty="0">
                <a:solidFill>
                  <a:srgbClr val="82BBC3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82BBC3"/>
                </a:solidFill>
                <a:latin typeface="Calibri"/>
                <a:cs typeface="Calibri"/>
              </a:rPr>
              <a:t>z</a:t>
            </a:r>
            <a:r>
              <a:rPr lang="sk-SK" sz="2400" b="1" spc="-10" dirty="0">
                <a:solidFill>
                  <a:srgbClr val="82BBC3"/>
                </a:solidFill>
                <a:latin typeface="Calibri"/>
                <a:cs typeface="Calibri"/>
              </a:rPr>
              <a:t> </a:t>
            </a:r>
            <a:r>
              <a:rPr lang="sk-SK" sz="2400" b="1" spc="-20" dirty="0">
                <a:solidFill>
                  <a:srgbClr val="82BBC3"/>
                </a:solidFill>
                <a:latin typeface="Calibri"/>
                <a:cs typeface="Calibri"/>
              </a:rPr>
              <a:t>reštaurácie </a:t>
            </a:r>
            <a:r>
              <a:rPr lang="sk-SK" sz="2400" b="1" dirty="0">
                <a:solidFill>
                  <a:srgbClr val="82BBC3"/>
                </a:solidFill>
                <a:latin typeface="Calibri"/>
                <a:cs typeface="Calibri"/>
              </a:rPr>
              <a:t>alebo </a:t>
            </a:r>
            <a:r>
              <a:rPr lang="sk-SK" sz="2400" b="1" spc="-10" dirty="0">
                <a:solidFill>
                  <a:srgbClr val="82BBC3"/>
                </a:solidFill>
                <a:latin typeface="Calibri"/>
                <a:cs typeface="Calibri"/>
              </a:rPr>
              <a:t>kaviarne.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2400" spc="-15" dirty="0" err="1">
                <a:solidFill>
                  <a:srgbClr val="5F210F"/>
                </a:solidFill>
                <a:latin typeface="Calibri"/>
                <a:cs typeface="Calibri"/>
              </a:rPr>
              <a:t>Revolúcia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 pouličného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stravovania je 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plnom prúde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posledných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10 rokov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výrazne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rozrástla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  <a:p>
            <a:pPr marL="156845" marR="5080" indent="297180">
              <a:lnSpc>
                <a:spcPts val="2590"/>
              </a:lnSpc>
              <a:spcBef>
                <a:spcPts val="104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Napriek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tomuto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rastu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stále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objavujú nové druhy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moderné úpravy starých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klasických jedál.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znamená, že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stále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existuje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priestor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ideály pre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ľudí, ktorí </a:t>
            </a:r>
            <a:r>
              <a:rPr sz="2400" spc="-10" dirty="0" err="1">
                <a:solidFill>
                  <a:srgbClr val="5F210F"/>
                </a:solidFill>
                <a:latin typeface="Calibri"/>
                <a:cs typeface="Calibri"/>
              </a:rPr>
              <a:t>chcú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spc="-5" dirty="0" err="1">
                <a:solidFill>
                  <a:srgbClr val="5F210F"/>
                </a:solidFill>
                <a:latin typeface="Calibri"/>
                <a:cs typeface="Calibri"/>
              </a:rPr>
              <a:t>začať</a:t>
            </a:r>
            <a:r>
              <a:rPr lang="sk-SK" sz="2400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lang="sk-SK" sz="2400" dirty="0">
                <a:solidFill>
                  <a:srgbClr val="5F210F"/>
                </a:solidFill>
                <a:latin typeface="Calibri"/>
                <a:cs typeface="Calibri"/>
              </a:rPr>
              <a:t>v tomto </a:t>
            </a:r>
            <a:r>
              <a:rPr lang="sk-SK" sz="2400" spc="-25" dirty="0">
                <a:solidFill>
                  <a:srgbClr val="5F210F"/>
                </a:solidFill>
                <a:latin typeface="Calibri"/>
                <a:cs typeface="Calibri"/>
              </a:rPr>
              <a:t>odvetví.</a:t>
            </a:r>
            <a:endParaRPr lang="sk-SK" sz="2400" dirty="0">
              <a:latin typeface="Calibri"/>
              <a:cs typeface="Calibri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0A19AC24-2882-5FD0-C8DC-7BE80A37A5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844" y="153576"/>
            <a:ext cx="12191999" cy="928459"/>
          </a:xfrm>
          <a:prstGeom prst="rect">
            <a:avLst/>
          </a:prstGeom>
        </p:spPr>
        <p:txBody>
          <a:bodyPr vert="horz" wrap="square" lIns="0" tIns="1879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480"/>
              </a:spcBef>
            </a:pPr>
            <a:r>
              <a:rPr spc="-5" dirty="0">
                <a:solidFill>
                  <a:srgbClr val="A13A22"/>
                </a:solidFill>
              </a:rPr>
              <a:t>Predaj </a:t>
            </a:r>
            <a:r>
              <a:rPr dirty="0">
                <a:solidFill>
                  <a:srgbClr val="A13A22"/>
                </a:solidFill>
              </a:rPr>
              <a:t>cez </a:t>
            </a:r>
            <a:r>
              <a:rPr spc="-5" dirty="0">
                <a:solidFill>
                  <a:srgbClr val="A13A22"/>
                </a:solidFill>
              </a:rPr>
              <a:t>Business </a:t>
            </a:r>
            <a:r>
              <a:rPr spc="-25" dirty="0">
                <a:solidFill>
                  <a:srgbClr val="A13A22"/>
                </a:solidFill>
              </a:rPr>
              <a:t>to </a:t>
            </a:r>
            <a:r>
              <a:rPr spc="-5" dirty="0">
                <a:solidFill>
                  <a:srgbClr val="A13A22"/>
                </a:solidFill>
              </a:rPr>
              <a:t>Consumer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71972" y="891735"/>
            <a:ext cx="11047095" cy="5332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endParaRPr lang="sk-SK" sz="3200" b="1" spc="-10" dirty="0">
              <a:solidFill>
                <a:srgbClr val="A13A22"/>
              </a:solidFill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b="1" spc="-10" dirty="0" err="1">
                <a:solidFill>
                  <a:srgbClr val="A13A22"/>
                </a:solidFill>
                <a:latin typeface="Calibri"/>
                <a:cs typeface="Calibri"/>
              </a:rPr>
              <a:t>Stravovacie</a:t>
            </a:r>
            <a:r>
              <a:rPr sz="3200" b="1" spc="-10" dirty="0">
                <a:solidFill>
                  <a:srgbClr val="A13A2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A13A22"/>
                </a:solidFill>
                <a:latin typeface="Calibri"/>
                <a:cs typeface="Calibri"/>
              </a:rPr>
              <a:t>služby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500" dirty="0">
              <a:latin typeface="Calibri"/>
              <a:cs typeface="Calibri"/>
            </a:endParaRPr>
          </a:p>
          <a:p>
            <a:pPr marL="399415" marR="5080" indent="-387350">
              <a:lnSpc>
                <a:spcPts val="2590"/>
              </a:lnSpc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Catering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sa vzťahuje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službu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ktorá dodáva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jedlo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miesto, kde sa nachádza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klient,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variť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podávať na mieste.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výber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sú cateringové spoločnosti s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 kompletnými službami,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varia,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dodávajú,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pripravujú a</a:t>
            </a:r>
            <a:endParaRPr sz="2400" dirty="0">
              <a:latin typeface="Calibri"/>
              <a:cs typeface="Calibri"/>
            </a:endParaRPr>
          </a:p>
          <a:p>
            <a:pPr marL="2598420">
              <a:lnSpc>
                <a:spcPts val="2555"/>
              </a:lnSpc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podávať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podujatí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mobilným alebo priemyselným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stravovacím zariadeniam.</a:t>
            </a:r>
            <a:endParaRPr sz="2400" dirty="0">
              <a:latin typeface="Calibri"/>
              <a:cs typeface="Calibri"/>
            </a:endParaRPr>
          </a:p>
          <a:p>
            <a:pPr marL="445134" marR="5715" indent="-429895">
              <a:lnSpc>
                <a:spcPts val="2590"/>
              </a:lnSpc>
              <a:spcBef>
                <a:spcPts val="104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Cateringové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ponúkať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firmám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organizáciám,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pričom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denne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pripravujete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podávate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jedlo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zamestnancom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firmy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firemných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seminároch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školeniach.</a:t>
            </a:r>
            <a:endParaRPr sz="2400" dirty="0">
              <a:latin typeface="Calibri"/>
              <a:cs typeface="Calibri"/>
            </a:endParaRPr>
          </a:p>
          <a:p>
            <a:pPr marL="3107690">
              <a:lnSpc>
                <a:spcPts val="2555"/>
              </a:lnSpc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podujatia, catering 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obchodné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konferencie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atď.</a:t>
            </a:r>
            <a:endParaRPr sz="2400" dirty="0">
              <a:latin typeface="Calibri"/>
              <a:cs typeface="Calibri"/>
            </a:endParaRPr>
          </a:p>
          <a:p>
            <a:pPr marL="2531745" marR="100965" indent="-2421890">
              <a:lnSpc>
                <a:spcPts val="2590"/>
              </a:lnSpc>
              <a:spcBef>
                <a:spcPts val="104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Catering 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spoločenské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podujatia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tiež veľký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ponúkať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svoje cateringové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hudobných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podujatiach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koncertoch, spoločenských oslavách,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ako 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narodeniny atď.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AFF39C04-D539-D787-F920-DD55FCDC6F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6844" y="153576"/>
            <a:ext cx="12191999" cy="928459"/>
          </a:xfrm>
          <a:prstGeom prst="rect">
            <a:avLst/>
          </a:prstGeom>
        </p:spPr>
        <p:txBody>
          <a:bodyPr vert="horz" wrap="square" lIns="0" tIns="1879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480"/>
              </a:spcBef>
            </a:pPr>
            <a:r>
              <a:rPr spc="-5" dirty="0">
                <a:solidFill>
                  <a:srgbClr val="A13A22"/>
                </a:solidFill>
              </a:rPr>
              <a:t>Predaj </a:t>
            </a:r>
            <a:r>
              <a:rPr dirty="0">
                <a:solidFill>
                  <a:srgbClr val="A13A22"/>
                </a:solidFill>
              </a:rPr>
              <a:t>cez </a:t>
            </a:r>
            <a:r>
              <a:rPr spc="-5" dirty="0">
                <a:solidFill>
                  <a:srgbClr val="A13A22"/>
                </a:solidFill>
              </a:rPr>
              <a:t>Business </a:t>
            </a:r>
            <a:r>
              <a:rPr spc="-25" dirty="0">
                <a:solidFill>
                  <a:srgbClr val="A13A22"/>
                </a:solidFill>
              </a:rPr>
              <a:t>to </a:t>
            </a:r>
            <a:r>
              <a:rPr spc="-5" dirty="0">
                <a:solidFill>
                  <a:srgbClr val="A13A22"/>
                </a:solidFill>
              </a:rPr>
              <a:t>Consumer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268200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A13A22"/>
                </a:solidFill>
              </a:rPr>
              <a:t>Predaj </a:t>
            </a:r>
            <a:r>
              <a:rPr dirty="0">
                <a:solidFill>
                  <a:srgbClr val="A13A22"/>
                </a:solidFill>
              </a:rPr>
              <a:t>prostredníctvom </a:t>
            </a:r>
            <a:r>
              <a:rPr spc="-20" dirty="0">
                <a:solidFill>
                  <a:srgbClr val="A13A22"/>
                </a:solidFill>
              </a:rPr>
              <a:t>kolaboratívneho </a:t>
            </a:r>
            <a:r>
              <a:rPr spc="-15" dirty="0">
                <a:solidFill>
                  <a:srgbClr val="A13A22"/>
                </a:solidFill>
              </a:rPr>
              <a:t>predaja/sietí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412490" marR="5080" indent="-3104515">
              <a:lnSpc>
                <a:spcPts val="2590"/>
              </a:lnSpc>
              <a:spcBef>
                <a:spcPts val="425"/>
              </a:spcBef>
            </a:pPr>
            <a:r>
              <a:rPr spc="-20" dirty="0"/>
              <a:t>Potravinové </a:t>
            </a:r>
            <a:r>
              <a:rPr spc="-15" dirty="0"/>
              <a:t>družstvo </a:t>
            </a:r>
            <a:r>
              <a:rPr spc="-5" dirty="0"/>
              <a:t>alebo </a:t>
            </a:r>
            <a:r>
              <a:rPr spc="-20" dirty="0"/>
              <a:t>potravinové </a:t>
            </a:r>
            <a:r>
              <a:rPr spc="-10" dirty="0"/>
              <a:t>družstvo </a:t>
            </a:r>
            <a:r>
              <a:rPr dirty="0"/>
              <a:t>je </a:t>
            </a:r>
            <a:r>
              <a:rPr spc="-5" dirty="0"/>
              <a:t>distribučné miesto </a:t>
            </a:r>
            <a:r>
              <a:rPr spc="-20" dirty="0"/>
              <a:t>potravín, </a:t>
            </a:r>
            <a:r>
              <a:rPr dirty="0"/>
              <a:t>ktoré je organizované ako </a:t>
            </a:r>
            <a:r>
              <a:rPr spc="-15" dirty="0"/>
              <a:t>družstvo, a </a:t>
            </a:r>
            <a:r>
              <a:rPr dirty="0"/>
              <a:t>nie ako </a:t>
            </a:r>
            <a:r>
              <a:rPr spc="-15" dirty="0"/>
              <a:t>súkromná </a:t>
            </a:r>
            <a:r>
              <a:rPr spc="-5" dirty="0"/>
              <a:t>alebo verejná </a:t>
            </a:r>
            <a:r>
              <a:rPr spc="-30" dirty="0"/>
              <a:t>spoločnosť.</a:t>
            </a:r>
          </a:p>
          <a:p>
            <a:pPr marL="1413510" marR="95250" indent="-1013460">
              <a:lnSpc>
                <a:spcPts val="2590"/>
              </a:lnSpc>
              <a:spcBef>
                <a:spcPts val="1015"/>
              </a:spcBef>
            </a:pPr>
            <a:r>
              <a:rPr spc="-5" dirty="0"/>
              <a:t>Toto </a:t>
            </a:r>
            <a:r>
              <a:rPr spc="-15" dirty="0"/>
              <a:t>družstvo </a:t>
            </a:r>
            <a:r>
              <a:rPr spc="-10" dirty="0"/>
              <a:t>zabezpečuje </a:t>
            </a:r>
            <a:r>
              <a:rPr spc="-20" dirty="0"/>
              <a:t>odbyt </a:t>
            </a:r>
            <a:r>
              <a:rPr spc="-10" dirty="0"/>
              <a:t>výrobkov, ktoré </a:t>
            </a:r>
            <a:r>
              <a:rPr dirty="0"/>
              <a:t>mu </a:t>
            </a:r>
            <a:r>
              <a:rPr spc="-10" dirty="0"/>
              <a:t>dodávajú </a:t>
            </a:r>
            <a:r>
              <a:rPr spc="-5" dirty="0"/>
              <a:t>členovia a </a:t>
            </a:r>
            <a:r>
              <a:rPr spc="-15" dirty="0"/>
              <a:t>patróni. </a:t>
            </a:r>
            <a:r>
              <a:rPr spc="-5" dirty="0"/>
              <a:t>Typickým </a:t>
            </a:r>
            <a:r>
              <a:rPr spc="-15" dirty="0"/>
              <a:t>príkladom družstva </a:t>
            </a:r>
            <a:r>
              <a:rPr dirty="0"/>
              <a:t>je </a:t>
            </a:r>
            <a:r>
              <a:rPr spc="-15" dirty="0"/>
              <a:t>poľnohospodárske družstvo</a:t>
            </a:r>
            <a:r>
              <a:rPr spc="-5" dirty="0"/>
              <a:t>.</a:t>
            </a:r>
          </a:p>
          <a:p>
            <a:pPr marL="925830" marR="391795" indent="50165">
              <a:lnSpc>
                <a:spcPts val="2590"/>
              </a:lnSpc>
              <a:spcBef>
                <a:spcPts val="1000"/>
              </a:spcBef>
            </a:pPr>
            <a:r>
              <a:rPr dirty="0"/>
              <a:t>V </a:t>
            </a:r>
            <a:r>
              <a:rPr spc="-5" dirty="0"/>
              <a:t>tomto </a:t>
            </a:r>
            <a:r>
              <a:rPr spc="-10" dirty="0"/>
              <a:t>príklade </a:t>
            </a:r>
            <a:r>
              <a:rPr spc="-15" dirty="0"/>
              <a:t>poľnohospodársky podnik </a:t>
            </a:r>
            <a:r>
              <a:rPr spc="-5" dirty="0"/>
              <a:t>priebežne </a:t>
            </a:r>
            <a:r>
              <a:rPr dirty="0"/>
              <a:t>predáva </a:t>
            </a:r>
            <a:r>
              <a:rPr spc="-10" dirty="0"/>
              <a:t>hospodárske zvieratá </a:t>
            </a:r>
            <a:r>
              <a:rPr dirty="0"/>
              <a:t>a </a:t>
            </a:r>
            <a:r>
              <a:rPr spc="-15" dirty="0"/>
              <a:t>plodiny </a:t>
            </a:r>
            <a:r>
              <a:rPr spc="-10" dirty="0"/>
              <a:t>prostredníctvom </a:t>
            </a:r>
            <a:r>
              <a:rPr spc="-15" dirty="0"/>
              <a:t>družstva, </a:t>
            </a:r>
            <a:r>
              <a:rPr dirty="0"/>
              <a:t>ktoré sa </a:t>
            </a:r>
            <a:r>
              <a:rPr spc="-10" dirty="0"/>
              <a:t>stará o marketing </a:t>
            </a:r>
            <a:r>
              <a:rPr spc="-5" dirty="0"/>
              <a:t>a </a:t>
            </a:r>
            <a:r>
              <a:rPr spc="-15" dirty="0"/>
              <a:t>predaj </a:t>
            </a:r>
            <a:r>
              <a:rPr spc="-10" dirty="0"/>
              <a:t>výrobkov tretím </a:t>
            </a:r>
            <a:r>
              <a:rPr spc="-5" dirty="0"/>
              <a:t>stranám.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54380"/>
            <a:ext cx="11349990" cy="5400040"/>
            <a:chOff x="0" y="754380"/>
            <a:chExt cx="11349990" cy="54000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8200" y="754380"/>
              <a:ext cx="10511523" cy="499012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476244"/>
              <a:ext cx="6266815" cy="2677795"/>
            </a:xfrm>
            <a:custGeom>
              <a:avLst/>
              <a:gdLst/>
              <a:ahLst/>
              <a:cxnLst/>
              <a:rect l="l" t="t" r="r" b="b"/>
              <a:pathLst>
                <a:path w="6266815" h="2677795">
                  <a:moveTo>
                    <a:pt x="6266688" y="0"/>
                  </a:moveTo>
                  <a:lnTo>
                    <a:pt x="0" y="0"/>
                  </a:lnTo>
                  <a:lnTo>
                    <a:pt x="0" y="2677667"/>
                  </a:lnTo>
                  <a:lnTo>
                    <a:pt x="6266688" y="2677667"/>
                  </a:lnTo>
                  <a:lnTo>
                    <a:pt x="6266688" y="0"/>
                  </a:lnTo>
                  <a:close/>
                </a:path>
              </a:pathLst>
            </a:custGeom>
            <a:solidFill>
              <a:srgbClr val="A13A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8739" y="3489650"/>
            <a:ext cx="5934075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8265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Market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Swarmer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(Nemecko) </a:t>
            </a:r>
            <a:r>
              <a:rPr sz="2400" i="1" spc="-5" dirty="0">
                <a:solidFill>
                  <a:srgbClr val="FFFFFF"/>
                </a:solidFill>
                <a:latin typeface="Calibri"/>
                <a:cs typeface="Calibri"/>
              </a:rPr>
              <a:t>vytvára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regionálne siete výrobcov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spotrebiteľov.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Ich cieľom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priamy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prístup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k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regionálnym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potravinám pre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všetkých a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spravodlivé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odmeňovanie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ľudí, ktorí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ich vyrábajú.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to. </a:t>
            </a:r>
            <a:r>
              <a:rPr sz="2400" i="1" spc="-15" dirty="0">
                <a:solidFill>
                  <a:srgbClr val="FFFFFF"/>
                </a:solidFill>
                <a:latin typeface="Calibri"/>
                <a:cs typeface="Calibri"/>
              </a:rPr>
              <a:t>Trhoví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rojníci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súčasťou sociálneho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hnutia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za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udržateľné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poľnohospodárstvo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spravodlivejšie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hospodárske opatrenia.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79359" y="6413964"/>
            <a:ext cx="2524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4E3825"/>
                </a:solidFill>
                <a:latin typeface="Calibri"/>
                <a:cs typeface="Calibri"/>
                <a:hlinkClick r:id="rId3"/>
              </a:rPr>
              <a:t>www.marktschwaermer.de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657975"/>
            <a:chOff x="0" y="0"/>
            <a:chExt cx="12192000" cy="66579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65739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171943" y="3121151"/>
              <a:ext cx="4899660" cy="3046730"/>
            </a:xfrm>
            <a:custGeom>
              <a:avLst/>
              <a:gdLst/>
              <a:ahLst/>
              <a:cxnLst/>
              <a:rect l="l" t="t" r="r" b="b"/>
              <a:pathLst>
                <a:path w="4899659" h="3046729">
                  <a:moveTo>
                    <a:pt x="4899659" y="0"/>
                  </a:moveTo>
                  <a:lnTo>
                    <a:pt x="0" y="0"/>
                  </a:lnTo>
                  <a:lnTo>
                    <a:pt x="0" y="3046476"/>
                  </a:lnTo>
                  <a:lnTo>
                    <a:pt x="4899659" y="3046476"/>
                  </a:lnTo>
                  <a:lnTo>
                    <a:pt x="4899659" y="0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250100" y="3133983"/>
            <a:ext cx="4541520" cy="295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Región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Nouvelle-Aquitaine a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Potravinová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agentúra Nouvelle-Aquitaine (AANA)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spolupráci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poľnohospodárskymi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komorami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remeselníckymi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komorami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spustili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digitálnu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platformu 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"Solidarita",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ktorá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spája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výrobcov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spotrebiteľov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v tomto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francúzskom regióne.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6506447"/>
            <a:ext cx="51879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  <a:hlinkClick r:id="rId3"/>
              </a:rPr>
              <a:t>www.plateforme.produits-locaux-nouvelle-aquitaine.fr/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3434905" y="6382511"/>
            <a:ext cx="5322570" cy="445134"/>
            <a:chOff x="3434905" y="6382511"/>
            <a:chExt cx="5322570" cy="445134"/>
          </a:xfrm>
        </p:grpSpPr>
        <p:sp>
          <p:nvSpPr>
            <p:cNvPr id="16" name="object 16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5" y="6382511"/>
              <a:ext cx="440435" cy="44195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736368" y="247628"/>
            <a:ext cx="1042416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1" dirty="0">
                <a:solidFill>
                  <a:srgbClr val="A13A22"/>
                </a:solidFill>
                <a:latin typeface="Calibri"/>
                <a:cs typeface="Calibri"/>
              </a:rPr>
              <a:t>Prepojenie </a:t>
            </a:r>
            <a:r>
              <a:rPr sz="3300" b="1" spc="-10" dirty="0">
                <a:solidFill>
                  <a:srgbClr val="A13A22"/>
                </a:solidFill>
                <a:latin typeface="Calibri"/>
                <a:cs typeface="Calibri"/>
              </a:rPr>
              <a:t>vášho </a:t>
            </a:r>
            <a:r>
              <a:rPr sz="3300" b="1" dirty="0">
                <a:solidFill>
                  <a:srgbClr val="A13A22"/>
                </a:solidFill>
                <a:latin typeface="Calibri"/>
                <a:cs typeface="Calibri"/>
              </a:rPr>
              <a:t>vzdelávania so </a:t>
            </a:r>
            <a:r>
              <a:rPr sz="3300" b="1" spc="-40" dirty="0">
                <a:solidFill>
                  <a:srgbClr val="A13A22"/>
                </a:solidFill>
                <a:latin typeface="Calibri"/>
                <a:cs typeface="Calibri"/>
              </a:rPr>
              <a:t>súborom nástrojov pre </a:t>
            </a:r>
            <a:r>
              <a:rPr sz="3300" b="1" spc="-10" dirty="0">
                <a:solidFill>
                  <a:srgbClr val="A13A22"/>
                </a:solidFill>
                <a:latin typeface="Calibri"/>
                <a:cs typeface="Calibri"/>
              </a:rPr>
              <a:t>spoluprácu v </a:t>
            </a:r>
            <a:r>
              <a:rPr sz="3300" b="1" dirty="0">
                <a:solidFill>
                  <a:srgbClr val="A13A22"/>
                </a:solidFill>
                <a:latin typeface="Calibri"/>
                <a:cs typeface="Calibri"/>
              </a:rPr>
              <a:t>dodávateľskom reťazci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3577" y="1192471"/>
            <a:ext cx="7204495" cy="3850413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malý poľnohospodár </a:t>
            </a:r>
            <a:r>
              <a:rPr sz="2400" spc="-7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dôležitou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súčasťou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oveľa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väčšieho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širšieho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odvetvia Už teraz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spolupracujete 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mnohými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zákazníkmi, dodávateľmi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kolegami 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našom ďalšom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zdroji, </a:t>
            </a:r>
            <a:r>
              <a:rPr sz="2400" b="1" spc="-30" dirty="0">
                <a:solidFill>
                  <a:srgbClr val="5F210F"/>
                </a:solidFill>
                <a:latin typeface="Calibri"/>
                <a:cs typeface="Calibri"/>
              </a:rPr>
              <a:t>Súbore nástrojov na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spoluprácu v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dodávateľskom reťazci,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dozviete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výhodách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rozvoja formalizovaných vzťahov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potenciálne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kľúčovými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partnermi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"pestovaní"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úspechu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ziskovosti vášho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malého podniku.</a:t>
            </a:r>
            <a:endParaRPr sz="2400" dirty="0">
              <a:latin typeface="Calibri"/>
              <a:cs typeface="Calibri"/>
            </a:endParaRPr>
          </a:p>
          <a:p>
            <a:pPr marL="12700" marR="100330">
              <a:lnSpc>
                <a:spcPts val="2590"/>
              </a:lnSpc>
              <a:spcBef>
                <a:spcPts val="10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Pozrieme 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oblasti, v ktorých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môže byť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spolupráca pre vaše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 hospodárstvo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prínosom,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to,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najlepšie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preskúmať možnosti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jej realizácie.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Vyhýbanie 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času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92692" y="4956042"/>
            <a:ext cx="5869940" cy="205505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10" dirty="0" err="1">
                <a:solidFill>
                  <a:srgbClr val="5F210F"/>
                </a:solidFill>
                <a:latin typeface="Calibri"/>
                <a:cs typeface="Calibri"/>
              </a:rPr>
              <a:t>spotreb</a:t>
            </a:r>
            <a:r>
              <a:rPr lang="sk-SK" sz="2400" spc="-10" dirty="0">
                <a:solidFill>
                  <a:srgbClr val="5F210F"/>
                </a:solidFill>
                <a:latin typeface="Calibri"/>
                <a:cs typeface="Calibri"/>
              </a:rPr>
              <a:t>y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neúspešné dodávateľské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vzťahy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pochopenie toho, 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účinne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riadiť budúcu spoluprácu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budú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brať do úvahy.</a:t>
            </a:r>
            <a:endParaRPr sz="2400" dirty="0">
              <a:latin typeface="Calibri"/>
              <a:cs typeface="Calibri"/>
            </a:endParaRPr>
          </a:p>
          <a:p>
            <a:pPr marL="12700" marR="17145">
              <a:lnSpc>
                <a:spcPts val="2590"/>
              </a:lnSpc>
              <a:spcBef>
                <a:spcPts val="10"/>
              </a:spcBef>
            </a:pP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Dúfajme, 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vám ponúkneme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niekoľko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podnetných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 zároveň realizovateľných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nápadov na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zváženie</a:t>
            </a:r>
            <a:r>
              <a:rPr sz="2400" spc="-35" dirty="0"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97011" y="1351800"/>
            <a:ext cx="3518915" cy="4751819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8097011" y="6217920"/>
            <a:ext cx="3519170" cy="368935"/>
          </a:xfrm>
          <a:prstGeom prst="rect">
            <a:avLst/>
          </a:prstGeom>
          <a:solidFill>
            <a:srgbClr val="5F210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4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ALE 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NAJPRV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NIEKOĽKO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PREDAJNÝCH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ZRUČNOSTÍ......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23"/>
            <a:ext cx="12192000" cy="6856730"/>
            <a:chOff x="0" y="1523"/>
            <a:chExt cx="12192000" cy="68567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23"/>
              <a:ext cx="12191873" cy="685640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696967" y="4384547"/>
              <a:ext cx="7493634" cy="2307590"/>
            </a:xfrm>
            <a:custGeom>
              <a:avLst/>
              <a:gdLst/>
              <a:ahLst/>
              <a:cxnLst/>
              <a:rect l="l" t="t" r="r" b="b"/>
              <a:pathLst>
                <a:path w="7493634" h="2307590">
                  <a:moveTo>
                    <a:pt x="7493508" y="0"/>
                  </a:moveTo>
                  <a:lnTo>
                    <a:pt x="0" y="0"/>
                  </a:lnTo>
                  <a:lnTo>
                    <a:pt x="0" y="2307336"/>
                  </a:lnTo>
                  <a:lnTo>
                    <a:pt x="7493508" y="2307336"/>
                  </a:lnTo>
                  <a:lnTo>
                    <a:pt x="7493508" y="0"/>
                  </a:lnTo>
                  <a:close/>
                </a:path>
              </a:pathLst>
            </a:custGeom>
            <a:solidFill>
              <a:srgbClr val="82BB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834444" y="4572000"/>
            <a:ext cx="721868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Sériu podujatí "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Pigtown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Culture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Food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Series" (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Írsko),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inšpirovanú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slávnym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slaninovým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priemyslom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mesta Limerick,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pripravila spoločnosť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Limerick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Food Group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podporila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ju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mestská 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okresná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rada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Limerick. Séria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sa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zameriava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na jedinečné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dedičstvo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Limericku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ako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spôsob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prezentácie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skvelých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potravín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dostupných na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miestnej úrovni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, ktoré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majú korene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v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potravinovom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dedičstve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  <a:hlinkClick r:id="rId3"/>
              </a:rPr>
              <a:t>www.pigtown.ie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5024108"/>
            <a:ext cx="1037399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FFFFFF"/>
                </a:solidFill>
              </a:rPr>
              <a:t>Platforma </a:t>
            </a:r>
            <a:r>
              <a:rPr sz="2400" spc="-5" dirty="0">
                <a:solidFill>
                  <a:srgbClr val="FFFFFF"/>
                </a:solidFill>
              </a:rPr>
              <a:t>ministerstva poľnohospodárstva </a:t>
            </a:r>
            <a:r>
              <a:rPr sz="2400" spc="-15" dirty="0">
                <a:solidFill>
                  <a:srgbClr val="FFFFFF"/>
                </a:solidFill>
              </a:rPr>
              <a:t>(Portugalsko) </a:t>
            </a:r>
            <a:r>
              <a:rPr sz="2400" spc="-10" dirty="0">
                <a:solidFill>
                  <a:srgbClr val="FFFFFF"/>
                </a:solidFill>
              </a:rPr>
              <a:t>"Alimente </a:t>
            </a:r>
            <a:r>
              <a:rPr sz="2400" spc="-5" dirty="0">
                <a:solidFill>
                  <a:srgbClr val="FFFFFF"/>
                </a:solidFill>
              </a:rPr>
              <a:t>quem </a:t>
            </a:r>
            <a:r>
              <a:rPr sz="2400" dirty="0">
                <a:solidFill>
                  <a:srgbClr val="FFFFFF"/>
                </a:solidFill>
              </a:rPr>
              <a:t>o </a:t>
            </a:r>
            <a:r>
              <a:rPr sz="2400" spc="-5" dirty="0">
                <a:solidFill>
                  <a:srgbClr val="FFFFFF"/>
                </a:solidFill>
              </a:rPr>
              <a:t>Alimenta" ("Nakŕmte toho, kto </a:t>
            </a:r>
            <a:r>
              <a:rPr sz="2400" spc="-10" dirty="0">
                <a:solidFill>
                  <a:srgbClr val="FFFFFF"/>
                </a:solidFill>
              </a:rPr>
              <a:t>vás </a:t>
            </a:r>
            <a:r>
              <a:rPr sz="2400" spc="-15" dirty="0">
                <a:solidFill>
                  <a:srgbClr val="FFFFFF"/>
                </a:solidFill>
              </a:rPr>
              <a:t>nakŕmi") </a:t>
            </a:r>
            <a:r>
              <a:rPr sz="2400" spc="-10" dirty="0">
                <a:solidFill>
                  <a:srgbClr val="FFFFFF"/>
                </a:solidFill>
              </a:rPr>
              <a:t>zbližuje výrobcov </a:t>
            </a:r>
            <a:r>
              <a:rPr sz="2400" spc="-5" dirty="0">
                <a:solidFill>
                  <a:srgbClr val="FFFFFF"/>
                </a:solidFill>
              </a:rPr>
              <a:t>a </a:t>
            </a:r>
            <a:r>
              <a:rPr sz="2400" spc="-10" dirty="0">
                <a:solidFill>
                  <a:srgbClr val="FFFFFF"/>
                </a:solidFill>
              </a:rPr>
              <a:t>spotrebiteľov </a:t>
            </a:r>
            <a:r>
              <a:rPr sz="2400" spc="-5" dirty="0">
                <a:solidFill>
                  <a:srgbClr val="FFFFFF"/>
                </a:solidFill>
              </a:rPr>
              <a:t>podporou spotreby </a:t>
            </a:r>
            <a:r>
              <a:rPr sz="2400" spc="-10" dirty="0">
                <a:solidFill>
                  <a:srgbClr val="FFFFFF"/>
                </a:solidFill>
              </a:rPr>
              <a:t>národných výrobkov </a:t>
            </a:r>
            <a:r>
              <a:rPr sz="2400" spc="-5" dirty="0">
                <a:solidFill>
                  <a:srgbClr val="FFFFFF"/>
                </a:solidFill>
              </a:rPr>
              <a:t>a krátkych </a:t>
            </a:r>
            <a:r>
              <a:rPr sz="2400" spc="-20" dirty="0">
                <a:solidFill>
                  <a:srgbClr val="FFFFFF"/>
                </a:solidFill>
              </a:rPr>
              <a:t>potravinových </a:t>
            </a:r>
            <a:r>
              <a:rPr sz="2400" spc="-5" dirty="0">
                <a:solidFill>
                  <a:srgbClr val="FFFFFF"/>
                </a:solidFill>
              </a:rPr>
              <a:t>dodávateľských reťazcov</a:t>
            </a:r>
            <a:r>
              <a:rPr sz="2400" spc="-15" dirty="0">
                <a:solidFill>
                  <a:srgbClr val="FFFFFF"/>
                </a:solidFill>
                <a:hlinkClick r:id="rId2"/>
              </a:rPr>
              <a:t>. www.alimentequemoalimenta.pt</a:t>
            </a:r>
            <a:endParaRPr sz="24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04316" y="6495288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028444" y="6413004"/>
            <a:ext cx="3274060" cy="445134"/>
            <a:chOff x="2028444" y="6413004"/>
            <a:chExt cx="3274060" cy="44513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107830" y="1966509"/>
            <a:ext cx="2913380" cy="1562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Správa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predajných </a:t>
            </a:r>
            <a:r>
              <a:rPr sz="3600" spc="-15" dirty="0">
                <a:solidFill>
                  <a:srgbClr val="5F210F"/>
                </a:solidFill>
                <a:latin typeface="Calibri"/>
                <a:cs typeface="Calibri"/>
              </a:rPr>
              <a:t>zmlúv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3600" spc="-25" dirty="0">
                <a:solidFill>
                  <a:srgbClr val="5F210F"/>
                </a:solidFill>
                <a:latin typeface="Calibri"/>
                <a:cs typeface="Calibri"/>
              </a:rPr>
              <a:t>maloobchodníkmi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03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5800" y="1642202"/>
            <a:ext cx="7726680" cy="301621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mohli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predávať </a:t>
            </a:r>
            <a:r>
              <a:rPr sz="2400" b="1" spc="-30" dirty="0">
                <a:solidFill>
                  <a:srgbClr val="5F210F"/>
                </a:solidFill>
                <a:latin typeface="Calibri"/>
                <a:cs typeface="Calibri"/>
              </a:rPr>
              <a:t>maloobchodnému predajcovi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b="1" spc="-10" dirty="0" err="1">
                <a:solidFill>
                  <a:srgbClr val="5F210F"/>
                </a:solidFill>
                <a:latin typeface="Calibri"/>
                <a:cs typeface="Calibri"/>
              </a:rPr>
              <a:t>musíte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:</a:t>
            </a:r>
            <a:endParaRPr sz="2400" dirty="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spcBef>
                <a:spcPts val="10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Obaly pripravené na predaj na regáloch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vhodné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 akýkoľvek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predávaný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Musí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zavedené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správne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označovanie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čiarové kódy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Výrobok musí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dátum spotreby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dátum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minimálnej tr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vanlivosti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Sľubujte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len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taký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objem produktu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 aký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dokážete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dodať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95800" y="651705"/>
            <a:ext cx="2582763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A13A22"/>
                </a:solidFill>
              </a:rPr>
              <a:t>Produkt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9127235" y="1953262"/>
            <a:ext cx="2432685" cy="2489200"/>
            <a:chOff x="9127235" y="1953262"/>
            <a:chExt cx="2432685" cy="2489200"/>
          </a:xfrm>
        </p:grpSpPr>
        <p:sp>
          <p:nvSpPr>
            <p:cNvPr id="5" name="object 5"/>
            <p:cNvSpPr/>
            <p:nvPr/>
          </p:nvSpPr>
          <p:spPr>
            <a:xfrm>
              <a:off x="9383267" y="3008376"/>
              <a:ext cx="317500" cy="913130"/>
            </a:xfrm>
            <a:custGeom>
              <a:avLst/>
              <a:gdLst/>
              <a:ahLst/>
              <a:cxnLst/>
              <a:rect l="l" t="t" r="r" b="b"/>
              <a:pathLst>
                <a:path w="317500" h="913129">
                  <a:moveTo>
                    <a:pt x="316992" y="0"/>
                  </a:moveTo>
                  <a:lnTo>
                    <a:pt x="0" y="0"/>
                  </a:lnTo>
                  <a:lnTo>
                    <a:pt x="0" y="912876"/>
                  </a:lnTo>
                  <a:lnTo>
                    <a:pt x="316992" y="912876"/>
                  </a:lnTo>
                  <a:lnTo>
                    <a:pt x="316992" y="0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127235" y="1953262"/>
              <a:ext cx="2432685" cy="2489200"/>
            </a:xfrm>
            <a:custGeom>
              <a:avLst/>
              <a:gdLst/>
              <a:ahLst/>
              <a:cxnLst/>
              <a:rect l="l" t="t" r="r" b="b"/>
              <a:pathLst>
                <a:path w="2432684" h="2489200">
                  <a:moveTo>
                    <a:pt x="2211104" y="1422399"/>
                  </a:moveTo>
                  <a:lnTo>
                    <a:pt x="1305834" y="1422399"/>
                  </a:lnTo>
                  <a:lnTo>
                    <a:pt x="1263150" y="1435099"/>
                  </a:lnTo>
                  <a:lnTo>
                    <a:pt x="1223918" y="1447799"/>
                  </a:lnTo>
                  <a:lnTo>
                    <a:pt x="1188828" y="1473199"/>
                  </a:lnTo>
                  <a:lnTo>
                    <a:pt x="1158571" y="1511299"/>
                  </a:lnTo>
                  <a:lnTo>
                    <a:pt x="1133836" y="1536699"/>
                  </a:lnTo>
                  <a:lnTo>
                    <a:pt x="1115313" y="1574799"/>
                  </a:lnTo>
                  <a:lnTo>
                    <a:pt x="1103694" y="1625599"/>
                  </a:lnTo>
                  <a:lnTo>
                    <a:pt x="1099667" y="1663700"/>
                  </a:lnTo>
                  <a:lnTo>
                    <a:pt x="1099667" y="2285999"/>
                  </a:lnTo>
                  <a:lnTo>
                    <a:pt x="1105155" y="2336799"/>
                  </a:lnTo>
                  <a:lnTo>
                    <a:pt x="1120751" y="2374899"/>
                  </a:lnTo>
                  <a:lnTo>
                    <a:pt x="1145149" y="2412999"/>
                  </a:lnTo>
                  <a:lnTo>
                    <a:pt x="1177045" y="2451099"/>
                  </a:lnTo>
                  <a:lnTo>
                    <a:pt x="1215136" y="2476499"/>
                  </a:lnTo>
                  <a:lnTo>
                    <a:pt x="1258117" y="2489199"/>
                  </a:lnTo>
                  <a:lnTo>
                    <a:pt x="2273854" y="2489199"/>
                  </a:lnTo>
                  <a:lnTo>
                    <a:pt x="2316834" y="2476499"/>
                  </a:lnTo>
                  <a:lnTo>
                    <a:pt x="2354925" y="2451099"/>
                  </a:lnTo>
                  <a:lnTo>
                    <a:pt x="2376190" y="2425699"/>
                  </a:lnTo>
                  <a:lnTo>
                    <a:pt x="1255469" y="2425699"/>
                  </a:lnTo>
                  <a:lnTo>
                    <a:pt x="1220816" y="2400299"/>
                  </a:lnTo>
                  <a:lnTo>
                    <a:pt x="1193149" y="2374899"/>
                  </a:lnTo>
                  <a:lnTo>
                    <a:pt x="1174216" y="2349499"/>
                  </a:lnTo>
                  <a:lnTo>
                    <a:pt x="1816524" y="2349499"/>
                  </a:lnTo>
                  <a:lnTo>
                    <a:pt x="1435150" y="2260599"/>
                  </a:lnTo>
                  <a:lnTo>
                    <a:pt x="1174216" y="2260599"/>
                  </a:lnTo>
                  <a:lnTo>
                    <a:pt x="1174216" y="2057399"/>
                  </a:lnTo>
                  <a:lnTo>
                    <a:pt x="2040902" y="2057399"/>
                  </a:lnTo>
                  <a:lnTo>
                    <a:pt x="2087499" y="2044699"/>
                  </a:lnTo>
                  <a:lnTo>
                    <a:pt x="2432304" y="2044700"/>
                  </a:lnTo>
                  <a:lnTo>
                    <a:pt x="2432304" y="2032000"/>
                  </a:lnTo>
                  <a:lnTo>
                    <a:pt x="1714728" y="2031999"/>
                  </a:lnTo>
                  <a:lnTo>
                    <a:pt x="1463116" y="1981199"/>
                  </a:lnTo>
                  <a:lnTo>
                    <a:pt x="1463116" y="1968499"/>
                  </a:lnTo>
                  <a:lnTo>
                    <a:pt x="1174216" y="1968499"/>
                  </a:lnTo>
                  <a:lnTo>
                    <a:pt x="1174216" y="1879599"/>
                  </a:lnTo>
                  <a:lnTo>
                    <a:pt x="1463116" y="1879599"/>
                  </a:lnTo>
                  <a:lnTo>
                    <a:pt x="1463116" y="1803399"/>
                  </a:lnTo>
                  <a:lnTo>
                    <a:pt x="1174216" y="1803399"/>
                  </a:lnTo>
                  <a:lnTo>
                    <a:pt x="1174216" y="1689100"/>
                  </a:lnTo>
                  <a:lnTo>
                    <a:pt x="1180171" y="1638300"/>
                  </a:lnTo>
                  <a:lnTo>
                    <a:pt x="1196998" y="1600199"/>
                  </a:lnTo>
                  <a:lnTo>
                    <a:pt x="1223144" y="1562099"/>
                  </a:lnTo>
                  <a:lnTo>
                    <a:pt x="1257056" y="1536699"/>
                  </a:lnTo>
                  <a:lnTo>
                    <a:pt x="1297178" y="1523999"/>
                  </a:lnTo>
                  <a:lnTo>
                    <a:pt x="1546987" y="1523999"/>
                  </a:lnTo>
                  <a:lnTo>
                    <a:pt x="1546987" y="1511299"/>
                  </a:lnTo>
                  <a:lnTo>
                    <a:pt x="1700752" y="1511299"/>
                  </a:lnTo>
                  <a:lnTo>
                    <a:pt x="1640179" y="1447799"/>
                  </a:lnTo>
                  <a:lnTo>
                    <a:pt x="2277981" y="1447799"/>
                  </a:lnTo>
                  <a:lnTo>
                    <a:pt x="2257030" y="1435099"/>
                  </a:lnTo>
                  <a:lnTo>
                    <a:pt x="2211104" y="1422399"/>
                  </a:lnTo>
                  <a:close/>
                </a:path>
                <a:path w="2432684" h="2489200">
                  <a:moveTo>
                    <a:pt x="1816524" y="2349499"/>
                  </a:moveTo>
                  <a:lnTo>
                    <a:pt x="1416519" y="2349499"/>
                  </a:lnTo>
                  <a:lnTo>
                    <a:pt x="1574939" y="2387599"/>
                  </a:lnTo>
                  <a:lnTo>
                    <a:pt x="1379245" y="2425699"/>
                  </a:lnTo>
                  <a:lnTo>
                    <a:pt x="2143417" y="2425699"/>
                  </a:lnTo>
                  <a:lnTo>
                    <a:pt x="1816524" y="2349499"/>
                  </a:lnTo>
                  <a:close/>
                </a:path>
                <a:path w="2432684" h="2489200">
                  <a:moveTo>
                    <a:pt x="2040902" y="2057399"/>
                  </a:moveTo>
                  <a:lnTo>
                    <a:pt x="1425841" y="2057399"/>
                  </a:lnTo>
                  <a:lnTo>
                    <a:pt x="2339111" y="2222499"/>
                  </a:lnTo>
                  <a:lnTo>
                    <a:pt x="2339111" y="2311399"/>
                  </a:lnTo>
                  <a:lnTo>
                    <a:pt x="2329355" y="2362199"/>
                  </a:lnTo>
                  <a:lnTo>
                    <a:pt x="2302998" y="2400299"/>
                  </a:lnTo>
                  <a:lnTo>
                    <a:pt x="2264412" y="2425699"/>
                  </a:lnTo>
                  <a:lnTo>
                    <a:pt x="2376190" y="2425699"/>
                  </a:lnTo>
                  <a:lnTo>
                    <a:pt x="2386822" y="2412999"/>
                  </a:lnTo>
                  <a:lnTo>
                    <a:pt x="2411220" y="2374899"/>
                  </a:lnTo>
                  <a:lnTo>
                    <a:pt x="2426815" y="2336799"/>
                  </a:lnTo>
                  <a:lnTo>
                    <a:pt x="2432304" y="2285999"/>
                  </a:lnTo>
                  <a:lnTo>
                    <a:pt x="2432304" y="2120899"/>
                  </a:lnTo>
                  <a:lnTo>
                    <a:pt x="2339111" y="2120899"/>
                  </a:lnTo>
                  <a:lnTo>
                    <a:pt x="1994306" y="2070099"/>
                  </a:lnTo>
                  <a:lnTo>
                    <a:pt x="2040902" y="2057399"/>
                  </a:lnTo>
                  <a:close/>
                </a:path>
                <a:path w="2432684" h="2489200">
                  <a:moveTo>
                    <a:pt x="93192" y="1752599"/>
                  </a:moveTo>
                  <a:lnTo>
                    <a:pt x="9321" y="1752599"/>
                  </a:lnTo>
                  <a:lnTo>
                    <a:pt x="9321" y="2133599"/>
                  </a:lnTo>
                  <a:lnTo>
                    <a:pt x="0" y="2133599"/>
                  </a:lnTo>
                  <a:lnTo>
                    <a:pt x="3204" y="2146299"/>
                  </a:lnTo>
                  <a:lnTo>
                    <a:pt x="11650" y="2158999"/>
                  </a:lnTo>
                  <a:lnTo>
                    <a:pt x="23590" y="2171699"/>
                  </a:lnTo>
                  <a:lnTo>
                    <a:pt x="997153" y="2171699"/>
                  </a:lnTo>
                  <a:lnTo>
                    <a:pt x="997153" y="2082799"/>
                  </a:lnTo>
                  <a:lnTo>
                    <a:pt x="74561" y="2082799"/>
                  </a:lnTo>
                  <a:lnTo>
                    <a:pt x="74561" y="2006599"/>
                  </a:lnTo>
                  <a:lnTo>
                    <a:pt x="997153" y="2006599"/>
                  </a:lnTo>
                  <a:lnTo>
                    <a:pt x="997153" y="1930399"/>
                  </a:lnTo>
                  <a:lnTo>
                    <a:pt x="298221" y="1930399"/>
                  </a:lnTo>
                  <a:lnTo>
                    <a:pt x="298221" y="1917699"/>
                  </a:lnTo>
                  <a:lnTo>
                    <a:pt x="93192" y="1917699"/>
                  </a:lnTo>
                  <a:lnTo>
                    <a:pt x="93192" y="1752599"/>
                  </a:lnTo>
                  <a:close/>
                </a:path>
                <a:path w="2432684" h="2489200">
                  <a:moveTo>
                    <a:pt x="2432304" y="2044700"/>
                  </a:moveTo>
                  <a:lnTo>
                    <a:pt x="2339111" y="2044699"/>
                  </a:lnTo>
                  <a:lnTo>
                    <a:pt x="2339111" y="2120899"/>
                  </a:lnTo>
                  <a:lnTo>
                    <a:pt x="2432304" y="2120899"/>
                  </a:lnTo>
                  <a:lnTo>
                    <a:pt x="2432304" y="2044700"/>
                  </a:lnTo>
                  <a:close/>
                </a:path>
                <a:path w="2432684" h="2489200">
                  <a:moveTo>
                    <a:pt x="1700752" y="1511299"/>
                  </a:moveTo>
                  <a:lnTo>
                    <a:pt x="1546987" y="1511299"/>
                  </a:lnTo>
                  <a:lnTo>
                    <a:pt x="1546987" y="1676400"/>
                  </a:lnTo>
                  <a:lnTo>
                    <a:pt x="1548587" y="1689100"/>
                  </a:lnTo>
                  <a:lnTo>
                    <a:pt x="1552806" y="1701800"/>
                  </a:lnTo>
                  <a:lnTo>
                    <a:pt x="1714728" y="1701800"/>
                  </a:lnTo>
                  <a:lnTo>
                    <a:pt x="1714728" y="2031999"/>
                  </a:lnTo>
                  <a:lnTo>
                    <a:pt x="2432304" y="2032000"/>
                  </a:lnTo>
                  <a:lnTo>
                    <a:pt x="2432304" y="2019299"/>
                  </a:lnTo>
                  <a:lnTo>
                    <a:pt x="1798599" y="2019299"/>
                  </a:lnTo>
                  <a:lnTo>
                    <a:pt x="1798599" y="1689100"/>
                  </a:lnTo>
                  <a:lnTo>
                    <a:pt x="1960521" y="1689100"/>
                  </a:lnTo>
                  <a:lnTo>
                    <a:pt x="1964740" y="1676400"/>
                  </a:lnTo>
                  <a:lnTo>
                    <a:pt x="1966341" y="1663700"/>
                  </a:lnTo>
                  <a:lnTo>
                    <a:pt x="1966341" y="1625599"/>
                  </a:lnTo>
                  <a:lnTo>
                    <a:pt x="1630857" y="1625599"/>
                  </a:lnTo>
                  <a:lnTo>
                    <a:pt x="1630857" y="1562099"/>
                  </a:lnTo>
                  <a:lnTo>
                    <a:pt x="1749210" y="1562099"/>
                  </a:lnTo>
                  <a:lnTo>
                    <a:pt x="1700752" y="1511299"/>
                  </a:lnTo>
                  <a:close/>
                </a:path>
                <a:path w="2432684" h="2489200">
                  <a:moveTo>
                    <a:pt x="2134095" y="1714500"/>
                  </a:moveTo>
                  <a:lnTo>
                    <a:pt x="2050224" y="1714500"/>
                  </a:lnTo>
                  <a:lnTo>
                    <a:pt x="2050224" y="1968499"/>
                  </a:lnTo>
                  <a:lnTo>
                    <a:pt x="1798599" y="2019299"/>
                  </a:lnTo>
                  <a:lnTo>
                    <a:pt x="2432304" y="2019299"/>
                  </a:lnTo>
                  <a:lnTo>
                    <a:pt x="2432304" y="1968499"/>
                  </a:lnTo>
                  <a:lnTo>
                    <a:pt x="2134095" y="1968499"/>
                  </a:lnTo>
                  <a:lnTo>
                    <a:pt x="2134095" y="1879599"/>
                  </a:lnTo>
                  <a:lnTo>
                    <a:pt x="2432304" y="1879600"/>
                  </a:lnTo>
                  <a:lnTo>
                    <a:pt x="2432304" y="1803400"/>
                  </a:lnTo>
                  <a:lnTo>
                    <a:pt x="2134095" y="1803399"/>
                  </a:lnTo>
                  <a:lnTo>
                    <a:pt x="2134095" y="1714500"/>
                  </a:lnTo>
                  <a:close/>
                </a:path>
                <a:path w="2432684" h="2489200">
                  <a:moveTo>
                    <a:pt x="1463116" y="1879599"/>
                  </a:moveTo>
                  <a:lnTo>
                    <a:pt x="1379232" y="1879599"/>
                  </a:lnTo>
                  <a:lnTo>
                    <a:pt x="1379232" y="1968499"/>
                  </a:lnTo>
                  <a:lnTo>
                    <a:pt x="1463116" y="1968499"/>
                  </a:lnTo>
                  <a:lnTo>
                    <a:pt x="1463116" y="1879599"/>
                  </a:lnTo>
                  <a:close/>
                </a:path>
                <a:path w="2432684" h="2489200">
                  <a:moveTo>
                    <a:pt x="2432304" y="1879600"/>
                  </a:moveTo>
                  <a:lnTo>
                    <a:pt x="2339111" y="1879599"/>
                  </a:lnTo>
                  <a:lnTo>
                    <a:pt x="2339111" y="1968499"/>
                  </a:lnTo>
                  <a:lnTo>
                    <a:pt x="2432304" y="1968499"/>
                  </a:lnTo>
                  <a:lnTo>
                    <a:pt x="2432304" y="1879600"/>
                  </a:lnTo>
                  <a:close/>
                </a:path>
                <a:path w="2432684" h="2489200">
                  <a:moveTo>
                    <a:pt x="792124" y="1003299"/>
                  </a:moveTo>
                  <a:lnTo>
                    <a:pt x="717588" y="1003299"/>
                  </a:lnTo>
                  <a:lnTo>
                    <a:pt x="717588" y="1930400"/>
                  </a:lnTo>
                  <a:lnTo>
                    <a:pt x="997153" y="1930399"/>
                  </a:lnTo>
                  <a:lnTo>
                    <a:pt x="997153" y="1917699"/>
                  </a:lnTo>
                  <a:lnTo>
                    <a:pt x="792124" y="1917699"/>
                  </a:lnTo>
                  <a:lnTo>
                    <a:pt x="792124" y="1003299"/>
                  </a:lnTo>
                  <a:close/>
                </a:path>
                <a:path w="2432684" h="2489200">
                  <a:moveTo>
                    <a:pt x="768539" y="927099"/>
                  </a:moveTo>
                  <a:lnTo>
                    <a:pt x="237928" y="927099"/>
                  </a:lnTo>
                  <a:lnTo>
                    <a:pt x="225988" y="939799"/>
                  </a:lnTo>
                  <a:lnTo>
                    <a:pt x="217542" y="952499"/>
                  </a:lnTo>
                  <a:lnTo>
                    <a:pt x="214337" y="965199"/>
                  </a:lnTo>
                  <a:lnTo>
                    <a:pt x="214337" y="1917700"/>
                  </a:lnTo>
                  <a:lnTo>
                    <a:pt x="298221" y="1917699"/>
                  </a:lnTo>
                  <a:lnTo>
                    <a:pt x="298221" y="1003299"/>
                  </a:lnTo>
                  <a:lnTo>
                    <a:pt x="792124" y="1003299"/>
                  </a:lnTo>
                  <a:lnTo>
                    <a:pt x="792124" y="965199"/>
                  </a:lnTo>
                  <a:lnTo>
                    <a:pt x="788922" y="952499"/>
                  </a:lnTo>
                  <a:lnTo>
                    <a:pt x="780478" y="939799"/>
                  </a:lnTo>
                  <a:lnTo>
                    <a:pt x="768539" y="927099"/>
                  </a:lnTo>
                  <a:close/>
                </a:path>
                <a:path w="2432684" h="2489200">
                  <a:moveTo>
                    <a:pt x="1966341" y="1803399"/>
                  </a:moveTo>
                  <a:lnTo>
                    <a:pt x="1882470" y="1803399"/>
                  </a:lnTo>
                  <a:lnTo>
                    <a:pt x="1882470" y="1892299"/>
                  </a:lnTo>
                  <a:lnTo>
                    <a:pt x="1966341" y="1892299"/>
                  </a:lnTo>
                  <a:lnTo>
                    <a:pt x="1966341" y="1803399"/>
                  </a:lnTo>
                  <a:close/>
                </a:path>
                <a:path w="2432684" h="2489200">
                  <a:moveTo>
                    <a:pt x="1463116" y="1727199"/>
                  </a:moveTo>
                  <a:lnTo>
                    <a:pt x="1379245" y="1727199"/>
                  </a:lnTo>
                  <a:lnTo>
                    <a:pt x="1379245" y="1803399"/>
                  </a:lnTo>
                  <a:lnTo>
                    <a:pt x="1463116" y="1803399"/>
                  </a:lnTo>
                  <a:lnTo>
                    <a:pt x="1463116" y="1727199"/>
                  </a:lnTo>
                  <a:close/>
                </a:path>
                <a:path w="2432684" h="2489200">
                  <a:moveTo>
                    <a:pt x="2428371" y="1625599"/>
                  </a:moveTo>
                  <a:lnTo>
                    <a:pt x="2422982" y="1625599"/>
                  </a:lnTo>
                  <a:lnTo>
                    <a:pt x="2339111" y="1638300"/>
                  </a:lnTo>
                  <a:lnTo>
                    <a:pt x="2339111" y="1803399"/>
                  </a:lnTo>
                  <a:lnTo>
                    <a:pt x="2432304" y="1803400"/>
                  </a:lnTo>
                  <a:lnTo>
                    <a:pt x="2432304" y="1663700"/>
                  </a:lnTo>
                  <a:lnTo>
                    <a:pt x="2432158" y="1651000"/>
                  </a:lnTo>
                  <a:lnTo>
                    <a:pt x="2431138" y="1638300"/>
                  </a:lnTo>
                  <a:lnTo>
                    <a:pt x="2428371" y="1625599"/>
                  </a:lnTo>
                  <a:close/>
                </a:path>
                <a:path w="2432684" h="2489200">
                  <a:moveTo>
                    <a:pt x="1211491" y="927099"/>
                  </a:moveTo>
                  <a:lnTo>
                    <a:pt x="922604" y="927099"/>
                  </a:lnTo>
                  <a:lnTo>
                    <a:pt x="908912" y="939799"/>
                  </a:lnTo>
                  <a:lnTo>
                    <a:pt x="896969" y="939799"/>
                  </a:lnTo>
                  <a:lnTo>
                    <a:pt x="888521" y="952499"/>
                  </a:lnTo>
                  <a:lnTo>
                    <a:pt x="885316" y="965199"/>
                  </a:lnTo>
                  <a:lnTo>
                    <a:pt x="885316" y="1727199"/>
                  </a:lnTo>
                  <a:lnTo>
                    <a:pt x="888521" y="1739899"/>
                  </a:lnTo>
                  <a:lnTo>
                    <a:pt x="896969" y="1752599"/>
                  </a:lnTo>
                  <a:lnTo>
                    <a:pt x="908912" y="1752599"/>
                  </a:lnTo>
                  <a:lnTo>
                    <a:pt x="922604" y="1765299"/>
                  </a:lnTo>
                  <a:lnTo>
                    <a:pt x="1006475" y="1765299"/>
                  </a:lnTo>
                  <a:lnTo>
                    <a:pt x="1006475" y="1689100"/>
                  </a:lnTo>
                  <a:lnTo>
                    <a:pt x="959878" y="1689100"/>
                  </a:lnTo>
                  <a:lnTo>
                    <a:pt x="959878" y="1015999"/>
                  </a:lnTo>
                  <a:lnTo>
                    <a:pt x="1211491" y="1015999"/>
                  </a:lnTo>
                  <a:lnTo>
                    <a:pt x="1211491" y="927099"/>
                  </a:lnTo>
                  <a:close/>
                </a:path>
                <a:path w="2432684" h="2489200">
                  <a:moveTo>
                    <a:pt x="1714728" y="1701800"/>
                  </a:moveTo>
                  <a:lnTo>
                    <a:pt x="1558774" y="1701800"/>
                  </a:lnTo>
                  <a:lnTo>
                    <a:pt x="1565617" y="1714500"/>
                  </a:lnTo>
                  <a:lnTo>
                    <a:pt x="1574065" y="1714500"/>
                  </a:lnTo>
                  <a:lnTo>
                    <a:pt x="1584259" y="1727199"/>
                  </a:lnTo>
                  <a:lnTo>
                    <a:pt x="1602892" y="1727199"/>
                  </a:lnTo>
                  <a:lnTo>
                    <a:pt x="1714728" y="1701800"/>
                  </a:lnTo>
                  <a:close/>
                </a:path>
                <a:path w="2432684" h="2489200">
                  <a:moveTo>
                    <a:pt x="1960521" y="1689100"/>
                  </a:moveTo>
                  <a:lnTo>
                    <a:pt x="1798599" y="1689100"/>
                  </a:lnTo>
                  <a:lnTo>
                    <a:pt x="1910435" y="1714500"/>
                  </a:lnTo>
                  <a:lnTo>
                    <a:pt x="1939262" y="1714500"/>
                  </a:lnTo>
                  <a:lnTo>
                    <a:pt x="1947710" y="1701800"/>
                  </a:lnTo>
                  <a:lnTo>
                    <a:pt x="1954553" y="1701800"/>
                  </a:lnTo>
                  <a:lnTo>
                    <a:pt x="1960521" y="1689100"/>
                  </a:lnTo>
                  <a:close/>
                </a:path>
                <a:path w="2432684" h="2489200">
                  <a:moveTo>
                    <a:pt x="2307954" y="12699"/>
                  </a:moveTo>
                  <a:lnTo>
                    <a:pt x="152313" y="12699"/>
                  </a:lnTo>
                  <a:lnTo>
                    <a:pt x="149110" y="25399"/>
                  </a:lnTo>
                  <a:lnTo>
                    <a:pt x="0" y="546099"/>
                  </a:lnTo>
                  <a:lnTo>
                    <a:pt x="0" y="1676400"/>
                  </a:lnTo>
                  <a:lnTo>
                    <a:pt x="83870" y="1676400"/>
                  </a:lnTo>
                  <a:lnTo>
                    <a:pt x="83870" y="800099"/>
                  </a:lnTo>
                  <a:lnTo>
                    <a:pt x="335788" y="800099"/>
                  </a:lnTo>
                  <a:lnTo>
                    <a:pt x="352388" y="787399"/>
                  </a:lnTo>
                  <a:lnTo>
                    <a:pt x="382092" y="761999"/>
                  </a:lnTo>
                  <a:lnTo>
                    <a:pt x="1298469" y="761999"/>
                  </a:lnTo>
                  <a:lnTo>
                    <a:pt x="1292254" y="749299"/>
                  </a:lnTo>
                  <a:lnTo>
                    <a:pt x="214337" y="749299"/>
                  </a:lnTo>
                  <a:lnTo>
                    <a:pt x="167891" y="736599"/>
                  </a:lnTo>
                  <a:lnTo>
                    <a:pt x="129305" y="711199"/>
                  </a:lnTo>
                  <a:lnTo>
                    <a:pt x="102948" y="673099"/>
                  </a:lnTo>
                  <a:lnTo>
                    <a:pt x="93192" y="622299"/>
                  </a:lnTo>
                  <a:lnTo>
                    <a:pt x="93192" y="584199"/>
                  </a:lnTo>
                  <a:lnTo>
                    <a:pt x="1267409" y="584199"/>
                  </a:lnTo>
                  <a:lnTo>
                    <a:pt x="1267409" y="507999"/>
                  </a:lnTo>
                  <a:lnTo>
                    <a:pt x="102514" y="507999"/>
                  </a:lnTo>
                  <a:lnTo>
                    <a:pt x="205016" y="101599"/>
                  </a:lnTo>
                  <a:lnTo>
                    <a:pt x="1090345" y="101599"/>
                  </a:lnTo>
                  <a:lnTo>
                    <a:pt x="1090345" y="88899"/>
                  </a:lnTo>
                  <a:lnTo>
                    <a:pt x="1725125" y="88899"/>
                  </a:lnTo>
                  <a:lnTo>
                    <a:pt x="1724050" y="76199"/>
                  </a:lnTo>
                  <a:lnTo>
                    <a:pt x="2323273" y="76199"/>
                  </a:lnTo>
                  <a:lnTo>
                    <a:pt x="2311158" y="25399"/>
                  </a:lnTo>
                  <a:lnTo>
                    <a:pt x="2307954" y="12699"/>
                  </a:lnTo>
                  <a:close/>
                </a:path>
                <a:path w="2432684" h="2489200">
                  <a:moveTo>
                    <a:pt x="1749210" y="1562099"/>
                  </a:moveTo>
                  <a:lnTo>
                    <a:pt x="1630857" y="1562099"/>
                  </a:lnTo>
                  <a:lnTo>
                    <a:pt x="1677454" y="1612899"/>
                  </a:lnTo>
                  <a:lnTo>
                    <a:pt x="1630857" y="1625599"/>
                  </a:lnTo>
                  <a:lnTo>
                    <a:pt x="1882470" y="1625599"/>
                  </a:lnTo>
                  <a:lnTo>
                    <a:pt x="1835886" y="1612899"/>
                  </a:lnTo>
                  <a:lnTo>
                    <a:pt x="1870824" y="1574799"/>
                  </a:lnTo>
                  <a:lnTo>
                    <a:pt x="1761324" y="1574799"/>
                  </a:lnTo>
                  <a:lnTo>
                    <a:pt x="1749210" y="1562099"/>
                  </a:lnTo>
                  <a:close/>
                </a:path>
                <a:path w="2432684" h="2489200">
                  <a:moveTo>
                    <a:pt x="1966341" y="1562099"/>
                  </a:moveTo>
                  <a:lnTo>
                    <a:pt x="1882470" y="1562099"/>
                  </a:lnTo>
                  <a:lnTo>
                    <a:pt x="1882470" y="1625599"/>
                  </a:lnTo>
                  <a:lnTo>
                    <a:pt x="1966341" y="1625599"/>
                  </a:lnTo>
                  <a:lnTo>
                    <a:pt x="1966341" y="1562099"/>
                  </a:lnTo>
                  <a:close/>
                </a:path>
                <a:path w="2432684" h="2489200">
                  <a:moveTo>
                    <a:pt x="465963" y="1346199"/>
                  </a:moveTo>
                  <a:lnTo>
                    <a:pt x="382092" y="1346199"/>
                  </a:lnTo>
                  <a:lnTo>
                    <a:pt x="382092" y="1587499"/>
                  </a:lnTo>
                  <a:lnTo>
                    <a:pt x="465963" y="1587499"/>
                  </a:lnTo>
                  <a:lnTo>
                    <a:pt x="465963" y="1346199"/>
                  </a:lnTo>
                  <a:close/>
                </a:path>
                <a:path w="2432684" h="2489200">
                  <a:moveTo>
                    <a:pt x="2277981" y="1447799"/>
                  </a:moveTo>
                  <a:lnTo>
                    <a:pt x="1891792" y="1447799"/>
                  </a:lnTo>
                  <a:lnTo>
                    <a:pt x="1761324" y="1574799"/>
                  </a:lnTo>
                  <a:lnTo>
                    <a:pt x="1870824" y="1574799"/>
                  </a:lnTo>
                  <a:lnTo>
                    <a:pt x="1882470" y="1562099"/>
                  </a:lnTo>
                  <a:lnTo>
                    <a:pt x="1966341" y="1562099"/>
                  </a:lnTo>
                  <a:lnTo>
                    <a:pt x="1966341" y="1498599"/>
                  </a:lnTo>
                  <a:lnTo>
                    <a:pt x="2346300" y="1498599"/>
                  </a:lnTo>
                  <a:lnTo>
                    <a:pt x="2335912" y="1485899"/>
                  </a:lnTo>
                  <a:lnTo>
                    <a:pt x="2298931" y="1460499"/>
                  </a:lnTo>
                  <a:lnTo>
                    <a:pt x="2277981" y="1447799"/>
                  </a:lnTo>
                  <a:close/>
                </a:path>
                <a:path w="2432684" h="2489200">
                  <a:moveTo>
                    <a:pt x="2346300" y="1498599"/>
                  </a:moveTo>
                  <a:lnTo>
                    <a:pt x="2171369" y="1498599"/>
                  </a:lnTo>
                  <a:lnTo>
                    <a:pt x="2211414" y="1511299"/>
                  </a:lnTo>
                  <a:lnTo>
                    <a:pt x="2247090" y="1523999"/>
                  </a:lnTo>
                  <a:lnTo>
                    <a:pt x="2277522" y="1536699"/>
                  </a:lnTo>
                  <a:lnTo>
                    <a:pt x="2301836" y="1562099"/>
                  </a:lnTo>
                  <a:lnTo>
                    <a:pt x="2367076" y="1523999"/>
                  </a:lnTo>
                  <a:lnTo>
                    <a:pt x="2346300" y="1498599"/>
                  </a:lnTo>
                  <a:close/>
                </a:path>
                <a:path w="2432684" h="2489200">
                  <a:moveTo>
                    <a:pt x="1891792" y="1447799"/>
                  </a:moveTo>
                  <a:lnTo>
                    <a:pt x="1640179" y="1447799"/>
                  </a:lnTo>
                  <a:lnTo>
                    <a:pt x="1690502" y="1473199"/>
                  </a:lnTo>
                  <a:lnTo>
                    <a:pt x="1841469" y="1473199"/>
                  </a:lnTo>
                  <a:lnTo>
                    <a:pt x="1891792" y="1447799"/>
                  </a:lnTo>
                  <a:close/>
                </a:path>
                <a:path w="2432684" h="2489200">
                  <a:moveTo>
                    <a:pt x="1966315" y="482599"/>
                  </a:moveTo>
                  <a:lnTo>
                    <a:pt x="1353610" y="482599"/>
                  </a:lnTo>
                  <a:lnTo>
                    <a:pt x="1345162" y="495299"/>
                  </a:lnTo>
                  <a:lnTo>
                    <a:pt x="1341958" y="507999"/>
                  </a:lnTo>
                  <a:lnTo>
                    <a:pt x="1341958" y="634999"/>
                  </a:lnTo>
                  <a:lnTo>
                    <a:pt x="1345308" y="660399"/>
                  </a:lnTo>
                  <a:lnTo>
                    <a:pt x="1354774" y="698499"/>
                  </a:lnTo>
                  <a:lnTo>
                    <a:pt x="1369481" y="723899"/>
                  </a:lnTo>
                  <a:lnTo>
                    <a:pt x="1388554" y="749299"/>
                  </a:lnTo>
                  <a:lnTo>
                    <a:pt x="1388554" y="888999"/>
                  </a:lnTo>
                  <a:lnTo>
                    <a:pt x="1342107" y="901699"/>
                  </a:lnTo>
                  <a:lnTo>
                    <a:pt x="1303521" y="927099"/>
                  </a:lnTo>
                  <a:lnTo>
                    <a:pt x="1277165" y="965199"/>
                  </a:lnTo>
                  <a:lnTo>
                    <a:pt x="1267409" y="1003299"/>
                  </a:lnTo>
                  <a:lnTo>
                    <a:pt x="1277165" y="1054099"/>
                  </a:lnTo>
                  <a:lnTo>
                    <a:pt x="1303521" y="1092199"/>
                  </a:lnTo>
                  <a:lnTo>
                    <a:pt x="1342107" y="1117599"/>
                  </a:lnTo>
                  <a:lnTo>
                    <a:pt x="1388554" y="1130299"/>
                  </a:lnTo>
                  <a:lnTo>
                    <a:pt x="1395891" y="1168399"/>
                  </a:lnTo>
                  <a:lnTo>
                    <a:pt x="1409586" y="1219199"/>
                  </a:lnTo>
                  <a:lnTo>
                    <a:pt x="1429149" y="1257299"/>
                  </a:lnTo>
                  <a:lnTo>
                    <a:pt x="1454091" y="1295399"/>
                  </a:lnTo>
                  <a:lnTo>
                    <a:pt x="1483922" y="1333499"/>
                  </a:lnTo>
                  <a:lnTo>
                    <a:pt x="1518154" y="1371599"/>
                  </a:lnTo>
                  <a:lnTo>
                    <a:pt x="1556296" y="1396999"/>
                  </a:lnTo>
                  <a:lnTo>
                    <a:pt x="1556296" y="1422399"/>
                  </a:lnTo>
                  <a:lnTo>
                    <a:pt x="1957031" y="1422399"/>
                  </a:lnTo>
                  <a:lnTo>
                    <a:pt x="1957031" y="1396999"/>
                  </a:lnTo>
                  <a:lnTo>
                    <a:pt x="1975860" y="1384299"/>
                  </a:lnTo>
                  <a:lnTo>
                    <a:pt x="1761324" y="1384299"/>
                  </a:lnTo>
                  <a:lnTo>
                    <a:pt x="1714736" y="1371599"/>
                  </a:lnTo>
                  <a:lnTo>
                    <a:pt x="1670442" y="1358899"/>
                  </a:lnTo>
                  <a:lnTo>
                    <a:pt x="1629056" y="1346199"/>
                  </a:lnTo>
                  <a:lnTo>
                    <a:pt x="1591193" y="1320799"/>
                  </a:lnTo>
                  <a:lnTo>
                    <a:pt x="1557469" y="1295399"/>
                  </a:lnTo>
                  <a:lnTo>
                    <a:pt x="1528497" y="1257299"/>
                  </a:lnTo>
                  <a:lnTo>
                    <a:pt x="1504893" y="1219199"/>
                  </a:lnTo>
                  <a:lnTo>
                    <a:pt x="1487272" y="1181099"/>
                  </a:lnTo>
                  <a:lnTo>
                    <a:pt x="1476249" y="1142999"/>
                  </a:lnTo>
                  <a:lnTo>
                    <a:pt x="1472438" y="1092199"/>
                  </a:lnTo>
                  <a:lnTo>
                    <a:pt x="1472438" y="1054099"/>
                  </a:lnTo>
                  <a:lnTo>
                    <a:pt x="1365554" y="1054099"/>
                  </a:lnTo>
                  <a:lnTo>
                    <a:pt x="1353610" y="1041399"/>
                  </a:lnTo>
                  <a:lnTo>
                    <a:pt x="1345162" y="1028699"/>
                  </a:lnTo>
                  <a:lnTo>
                    <a:pt x="1341958" y="1015999"/>
                  </a:lnTo>
                  <a:lnTo>
                    <a:pt x="1345162" y="1003299"/>
                  </a:lnTo>
                  <a:lnTo>
                    <a:pt x="1353610" y="990599"/>
                  </a:lnTo>
                  <a:lnTo>
                    <a:pt x="1365554" y="977899"/>
                  </a:lnTo>
                  <a:lnTo>
                    <a:pt x="1472438" y="977899"/>
                  </a:lnTo>
                  <a:lnTo>
                    <a:pt x="1568286" y="825499"/>
                  </a:lnTo>
                  <a:lnTo>
                    <a:pt x="1463116" y="825499"/>
                  </a:lnTo>
                  <a:lnTo>
                    <a:pt x="1463116" y="787399"/>
                  </a:lnTo>
                  <a:lnTo>
                    <a:pt x="2030254" y="787399"/>
                  </a:lnTo>
                  <a:lnTo>
                    <a:pt x="2003628" y="736599"/>
                  </a:lnTo>
                  <a:lnTo>
                    <a:pt x="1996491" y="736599"/>
                  </a:lnTo>
                  <a:lnTo>
                    <a:pt x="1988480" y="723899"/>
                  </a:lnTo>
                  <a:lnTo>
                    <a:pt x="1509712" y="723899"/>
                  </a:lnTo>
                  <a:lnTo>
                    <a:pt x="1476949" y="711199"/>
                  </a:lnTo>
                  <a:lnTo>
                    <a:pt x="1450303" y="698499"/>
                  </a:lnTo>
                  <a:lnTo>
                    <a:pt x="1432393" y="673099"/>
                  </a:lnTo>
                  <a:lnTo>
                    <a:pt x="1425841" y="634999"/>
                  </a:lnTo>
                  <a:lnTo>
                    <a:pt x="1425841" y="546099"/>
                  </a:lnTo>
                  <a:lnTo>
                    <a:pt x="2068658" y="546099"/>
                  </a:lnTo>
                  <a:lnTo>
                    <a:pt x="2047392" y="520699"/>
                  </a:lnTo>
                  <a:lnTo>
                    <a:pt x="2009299" y="495299"/>
                  </a:lnTo>
                  <a:lnTo>
                    <a:pt x="1966315" y="482599"/>
                  </a:lnTo>
                  <a:close/>
                </a:path>
                <a:path w="2432684" h="2489200">
                  <a:moveTo>
                    <a:pt x="2432304" y="787399"/>
                  </a:moveTo>
                  <a:lnTo>
                    <a:pt x="2348433" y="787399"/>
                  </a:lnTo>
                  <a:lnTo>
                    <a:pt x="2348433" y="1422399"/>
                  </a:lnTo>
                  <a:lnTo>
                    <a:pt x="2432304" y="1422399"/>
                  </a:lnTo>
                  <a:lnTo>
                    <a:pt x="2432304" y="787399"/>
                  </a:lnTo>
                  <a:close/>
                </a:path>
                <a:path w="2432684" h="2489200">
                  <a:moveTo>
                    <a:pt x="2036911" y="800099"/>
                  </a:moveTo>
                  <a:lnTo>
                    <a:pt x="1957031" y="800099"/>
                  </a:lnTo>
                  <a:lnTo>
                    <a:pt x="2068855" y="977899"/>
                  </a:lnTo>
                  <a:lnTo>
                    <a:pt x="2068855" y="1092199"/>
                  </a:lnTo>
                  <a:lnTo>
                    <a:pt x="2050224" y="1092199"/>
                  </a:lnTo>
                  <a:lnTo>
                    <a:pt x="2046412" y="1142999"/>
                  </a:lnTo>
                  <a:lnTo>
                    <a:pt x="2035387" y="1181099"/>
                  </a:lnTo>
                  <a:lnTo>
                    <a:pt x="2017763" y="1219199"/>
                  </a:lnTo>
                  <a:lnTo>
                    <a:pt x="1994156" y="1257299"/>
                  </a:lnTo>
                  <a:lnTo>
                    <a:pt x="1965182" y="1295399"/>
                  </a:lnTo>
                  <a:lnTo>
                    <a:pt x="1931454" y="1320799"/>
                  </a:lnTo>
                  <a:lnTo>
                    <a:pt x="1893590" y="1346199"/>
                  </a:lnTo>
                  <a:lnTo>
                    <a:pt x="1852203" y="1358899"/>
                  </a:lnTo>
                  <a:lnTo>
                    <a:pt x="1807910" y="1371599"/>
                  </a:lnTo>
                  <a:lnTo>
                    <a:pt x="1761324" y="1384299"/>
                  </a:lnTo>
                  <a:lnTo>
                    <a:pt x="1975860" y="1384299"/>
                  </a:lnTo>
                  <a:lnTo>
                    <a:pt x="2027780" y="1333499"/>
                  </a:lnTo>
                  <a:lnTo>
                    <a:pt x="2056306" y="1295399"/>
                  </a:lnTo>
                  <a:lnTo>
                    <a:pt x="2080269" y="1257299"/>
                  </a:lnTo>
                  <a:lnTo>
                    <a:pt x="2099667" y="1219199"/>
                  </a:lnTo>
                  <a:lnTo>
                    <a:pt x="2114501" y="1168399"/>
                  </a:lnTo>
                  <a:lnTo>
                    <a:pt x="2124773" y="1130299"/>
                  </a:lnTo>
                  <a:lnTo>
                    <a:pt x="2171220" y="1117599"/>
                  </a:lnTo>
                  <a:lnTo>
                    <a:pt x="2209806" y="1092199"/>
                  </a:lnTo>
                  <a:lnTo>
                    <a:pt x="2236162" y="1054099"/>
                  </a:lnTo>
                  <a:lnTo>
                    <a:pt x="2238601" y="1041399"/>
                  </a:lnTo>
                  <a:lnTo>
                    <a:pt x="2134095" y="1041399"/>
                  </a:lnTo>
                  <a:lnTo>
                    <a:pt x="2134095" y="965199"/>
                  </a:lnTo>
                  <a:lnTo>
                    <a:pt x="2236162" y="965199"/>
                  </a:lnTo>
                  <a:lnTo>
                    <a:pt x="2209806" y="927099"/>
                  </a:lnTo>
                  <a:lnTo>
                    <a:pt x="2171220" y="901699"/>
                  </a:lnTo>
                  <a:lnTo>
                    <a:pt x="2124773" y="888999"/>
                  </a:lnTo>
                  <a:lnTo>
                    <a:pt x="2124773" y="825499"/>
                  </a:lnTo>
                  <a:lnTo>
                    <a:pt x="2050224" y="825499"/>
                  </a:lnTo>
                  <a:lnTo>
                    <a:pt x="2036911" y="800099"/>
                  </a:lnTo>
                  <a:close/>
                </a:path>
                <a:path w="2432684" h="2489200">
                  <a:moveTo>
                    <a:pt x="2255240" y="1168399"/>
                  </a:moveTo>
                  <a:lnTo>
                    <a:pt x="2171369" y="1168399"/>
                  </a:lnTo>
                  <a:lnTo>
                    <a:pt x="2171369" y="1346199"/>
                  </a:lnTo>
                  <a:lnTo>
                    <a:pt x="2255240" y="1346199"/>
                  </a:lnTo>
                  <a:lnTo>
                    <a:pt x="2255240" y="1168399"/>
                  </a:lnTo>
                  <a:close/>
                </a:path>
                <a:path w="2432684" h="2489200">
                  <a:moveTo>
                    <a:pt x="1658810" y="1142999"/>
                  </a:moveTo>
                  <a:lnTo>
                    <a:pt x="1612214" y="1206499"/>
                  </a:lnTo>
                  <a:lnTo>
                    <a:pt x="1647307" y="1231899"/>
                  </a:lnTo>
                  <a:lnTo>
                    <a:pt x="1683273" y="1244599"/>
                  </a:lnTo>
                  <a:lnTo>
                    <a:pt x="1720988" y="1257299"/>
                  </a:lnTo>
                  <a:lnTo>
                    <a:pt x="1797728" y="1257299"/>
                  </a:lnTo>
                  <a:lnTo>
                    <a:pt x="1874031" y="1231899"/>
                  </a:lnTo>
                  <a:lnTo>
                    <a:pt x="1910435" y="1206499"/>
                  </a:lnTo>
                  <a:lnTo>
                    <a:pt x="1882477" y="1168399"/>
                  </a:lnTo>
                  <a:lnTo>
                    <a:pt x="1709194" y="1168399"/>
                  </a:lnTo>
                  <a:lnTo>
                    <a:pt x="1658810" y="1142999"/>
                  </a:lnTo>
                  <a:close/>
                </a:path>
                <a:path w="2432684" h="2489200">
                  <a:moveTo>
                    <a:pt x="1863839" y="1142999"/>
                  </a:moveTo>
                  <a:lnTo>
                    <a:pt x="1813454" y="1168399"/>
                  </a:lnTo>
                  <a:lnTo>
                    <a:pt x="1882477" y="1168399"/>
                  </a:lnTo>
                  <a:lnTo>
                    <a:pt x="1863839" y="1142999"/>
                  </a:lnTo>
                  <a:close/>
                </a:path>
                <a:path w="2432684" h="2489200">
                  <a:moveTo>
                    <a:pt x="1472438" y="977899"/>
                  </a:moveTo>
                  <a:lnTo>
                    <a:pt x="1379245" y="977899"/>
                  </a:lnTo>
                  <a:lnTo>
                    <a:pt x="1379245" y="1054099"/>
                  </a:lnTo>
                  <a:lnTo>
                    <a:pt x="1472438" y="1054099"/>
                  </a:lnTo>
                  <a:lnTo>
                    <a:pt x="1472438" y="977899"/>
                  </a:lnTo>
                  <a:close/>
                </a:path>
                <a:path w="2432684" h="2489200">
                  <a:moveTo>
                    <a:pt x="1649931" y="939799"/>
                  </a:moveTo>
                  <a:lnTo>
                    <a:pt x="1581055" y="939799"/>
                  </a:lnTo>
                  <a:lnTo>
                    <a:pt x="1565617" y="952499"/>
                  </a:lnTo>
                  <a:lnTo>
                    <a:pt x="1558919" y="965199"/>
                  </a:lnTo>
                  <a:lnTo>
                    <a:pt x="1553970" y="977899"/>
                  </a:lnTo>
                  <a:lnTo>
                    <a:pt x="1552514" y="1003299"/>
                  </a:lnTo>
                  <a:lnTo>
                    <a:pt x="1556296" y="1015999"/>
                  </a:lnTo>
                  <a:lnTo>
                    <a:pt x="1565035" y="1028699"/>
                  </a:lnTo>
                  <a:lnTo>
                    <a:pt x="1577268" y="1041399"/>
                  </a:lnTo>
                  <a:lnTo>
                    <a:pt x="1592995" y="1054099"/>
                  </a:lnTo>
                  <a:lnTo>
                    <a:pt x="1638133" y="1054099"/>
                  </a:lnTo>
                  <a:lnTo>
                    <a:pt x="1658812" y="1028699"/>
                  </a:lnTo>
                  <a:lnTo>
                    <a:pt x="1672502" y="1015999"/>
                  </a:lnTo>
                  <a:lnTo>
                    <a:pt x="1677454" y="990599"/>
                  </a:lnTo>
                  <a:lnTo>
                    <a:pt x="1674104" y="965199"/>
                  </a:lnTo>
                  <a:lnTo>
                    <a:pt x="1664638" y="952499"/>
                  </a:lnTo>
                  <a:lnTo>
                    <a:pt x="1649931" y="939799"/>
                  </a:lnTo>
                  <a:close/>
                </a:path>
                <a:path w="2432684" h="2489200">
                  <a:moveTo>
                    <a:pt x="1909264" y="927099"/>
                  </a:moveTo>
                  <a:lnTo>
                    <a:pt x="1873148" y="927099"/>
                  </a:lnTo>
                  <a:lnTo>
                    <a:pt x="1859466" y="939799"/>
                  </a:lnTo>
                  <a:lnTo>
                    <a:pt x="1847530" y="952499"/>
                  </a:lnTo>
                  <a:lnTo>
                    <a:pt x="1839088" y="965199"/>
                  </a:lnTo>
                  <a:lnTo>
                    <a:pt x="1835886" y="990599"/>
                  </a:lnTo>
                  <a:lnTo>
                    <a:pt x="1840836" y="1015999"/>
                  </a:lnTo>
                  <a:lnTo>
                    <a:pt x="1854522" y="1028699"/>
                  </a:lnTo>
                  <a:lnTo>
                    <a:pt x="1875196" y="1054099"/>
                  </a:lnTo>
                  <a:lnTo>
                    <a:pt x="1921497" y="1054099"/>
                  </a:lnTo>
                  <a:lnTo>
                    <a:pt x="1938389" y="1041399"/>
                  </a:lnTo>
                  <a:lnTo>
                    <a:pt x="1948292" y="1028699"/>
                  </a:lnTo>
                  <a:lnTo>
                    <a:pt x="1947710" y="1003299"/>
                  </a:lnTo>
                  <a:lnTo>
                    <a:pt x="1952807" y="990599"/>
                  </a:lnTo>
                  <a:lnTo>
                    <a:pt x="1953536" y="977899"/>
                  </a:lnTo>
                  <a:lnTo>
                    <a:pt x="1949020" y="952499"/>
                  </a:lnTo>
                  <a:lnTo>
                    <a:pt x="1938388" y="939799"/>
                  </a:lnTo>
                  <a:lnTo>
                    <a:pt x="1924261" y="939799"/>
                  </a:lnTo>
                  <a:lnTo>
                    <a:pt x="1909264" y="927099"/>
                  </a:lnTo>
                  <a:close/>
                </a:path>
                <a:path w="2432684" h="2489200">
                  <a:moveTo>
                    <a:pt x="2236162" y="965199"/>
                  </a:moveTo>
                  <a:lnTo>
                    <a:pt x="2134095" y="965199"/>
                  </a:lnTo>
                  <a:lnTo>
                    <a:pt x="2147779" y="977899"/>
                  </a:lnTo>
                  <a:lnTo>
                    <a:pt x="2159719" y="977899"/>
                  </a:lnTo>
                  <a:lnTo>
                    <a:pt x="2168165" y="990599"/>
                  </a:lnTo>
                  <a:lnTo>
                    <a:pt x="2171369" y="1003299"/>
                  </a:lnTo>
                  <a:lnTo>
                    <a:pt x="2168165" y="1015999"/>
                  </a:lnTo>
                  <a:lnTo>
                    <a:pt x="2159719" y="1028699"/>
                  </a:lnTo>
                  <a:lnTo>
                    <a:pt x="2147779" y="1041399"/>
                  </a:lnTo>
                  <a:lnTo>
                    <a:pt x="2238601" y="1041399"/>
                  </a:lnTo>
                  <a:lnTo>
                    <a:pt x="2245918" y="1003299"/>
                  </a:lnTo>
                  <a:lnTo>
                    <a:pt x="2236162" y="965199"/>
                  </a:lnTo>
                  <a:close/>
                </a:path>
                <a:path w="2432684" h="2489200">
                  <a:moveTo>
                    <a:pt x="335788" y="800099"/>
                  </a:moveTo>
                  <a:lnTo>
                    <a:pt x="83870" y="800099"/>
                  </a:lnTo>
                  <a:lnTo>
                    <a:pt x="120420" y="825499"/>
                  </a:lnTo>
                  <a:lnTo>
                    <a:pt x="159591" y="838199"/>
                  </a:lnTo>
                  <a:lnTo>
                    <a:pt x="242303" y="838199"/>
                  </a:lnTo>
                  <a:lnTo>
                    <a:pt x="282494" y="825499"/>
                  </a:lnTo>
                  <a:lnTo>
                    <a:pt x="319189" y="812799"/>
                  </a:lnTo>
                  <a:lnTo>
                    <a:pt x="335788" y="800099"/>
                  </a:lnTo>
                  <a:close/>
                </a:path>
                <a:path w="2432684" h="2489200">
                  <a:moveTo>
                    <a:pt x="717575" y="761999"/>
                  </a:moveTo>
                  <a:lnTo>
                    <a:pt x="382092" y="761999"/>
                  </a:lnTo>
                  <a:lnTo>
                    <a:pt x="414852" y="787399"/>
                  </a:lnTo>
                  <a:lnTo>
                    <a:pt x="455475" y="812799"/>
                  </a:lnTo>
                  <a:lnTo>
                    <a:pt x="501342" y="838199"/>
                  </a:lnTo>
                  <a:lnTo>
                    <a:pt x="598319" y="838199"/>
                  </a:lnTo>
                  <a:lnTo>
                    <a:pt x="644186" y="812799"/>
                  </a:lnTo>
                  <a:lnTo>
                    <a:pt x="684813" y="787399"/>
                  </a:lnTo>
                  <a:lnTo>
                    <a:pt x="717575" y="761999"/>
                  </a:lnTo>
                  <a:close/>
                </a:path>
                <a:path w="2432684" h="2489200">
                  <a:moveTo>
                    <a:pt x="1053071" y="761999"/>
                  </a:moveTo>
                  <a:lnTo>
                    <a:pt x="717575" y="761999"/>
                  </a:lnTo>
                  <a:lnTo>
                    <a:pt x="750337" y="787399"/>
                  </a:lnTo>
                  <a:lnTo>
                    <a:pt x="790963" y="812799"/>
                  </a:lnTo>
                  <a:lnTo>
                    <a:pt x="836831" y="838199"/>
                  </a:lnTo>
                  <a:lnTo>
                    <a:pt x="933809" y="838199"/>
                  </a:lnTo>
                  <a:lnTo>
                    <a:pt x="979681" y="812799"/>
                  </a:lnTo>
                  <a:lnTo>
                    <a:pt x="1020308" y="787399"/>
                  </a:lnTo>
                  <a:lnTo>
                    <a:pt x="1053071" y="761999"/>
                  </a:lnTo>
                  <a:close/>
                </a:path>
                <a:path w="2432684" h="2489200">
                  <a:moveTo>
                    <a:pt x="1298469" y="761999"/>
                  </a:moveTo>
                  <a:lnTo>
                    <a:pt x="1053071" y="761999"/>
                  </a:lnTo>
                  <a:lnTo>
                    <a:pt x="1089266" y="787399"/>
                  </a:lnTo>
                  <a:lnTo>
                    <a:pt x="1131418" y="825499"/>
                  </a:lnTo>
                  <a:lnTo>
                    <a:pt x="1177712" y="838199"/>
                  </a:lnTo>
                  <a:lnTo>
                    <a:pt x="1275479" y="838199"/>
                  </a:lnTo>
                  <a:lnTo>
                    <a:pt x="1323327" y="812799"/>
                  </a:lnTo>
                  <a:lnTo>
                    <a:pt x="1298469" y="761999"/>
                  </a:lnTo>
                  <a:close/>
                </a:path>
                <a:path w="2432684" h="2489200">
                  <a:moveTo>
                    <a:pt x="2030254" y="787399"/>
                  </a:moveTo>
                  <a:lnTo>
                    <a:pt x="1472438" y="787399"/>
                  </a:lnTo>
                  <a:lnTo>
                    <a:pt x="1463116" y="825499"/>
                  </a:lnTo>
                  <a:lnTo>
                    <a:pt x="1568286" y="825499"/>
                  </a:lnTo>
                  <a:lnTo>
                    <a:pt x="1584261" y="800099"/>
                  </a:lnTo>
                  <a:lnTo>
                    <a:pt x="2036911" y="800099"/>
                  </a:lnTo>
                  <a:lnTo>
                    <a:pt x="2030254" y="787399"/>
                  </a:lnTo>
                  <a:close/>
                </a:path>
                <a:path w="2432684" h="2489200">
                  <a:moveTo>
                    <a:pt x="2068658" y="546099"/>
                  </a:moveTo>
                  <a:lnTo>
                    <a:pt x="1929066" y="546099"/>
                  </a:lnTo>
                  <a:lnTo>
                    <a:pt x="1975520" y="558799"/>
                  </a:lnTo>
                  <a:lnTo>
                    <a:pt x="2014110" y="584199"/>
                  </a:lnTo>
                  <a:lnTo>
                    <a:pt x="2040467" y="622299"/>
                  </a:lnTo>
                  <a:lnTo>
                    <a:pt x="2050224" y="673099"/>
                  </a:lnTo>
                  <a:lnTo>
                    <a:pt x="2050224" y="825499"/>
                  </a:lnTo>
                  <a:lnTo>
                    <a:pt x="2124773" y="825499"/>
                  </a:lnTo>
                  <a:lnTo>
                    <a:pt x="2124773" y="685799"/>
                  </a:lnTo>
                  <a:lnTo>
                    <a:pt x="2119285" y="634999"/>
                  </a:lnTo>
                  <a:lnTo>
                    <a:pt x="2103689" y="596899"/>
                  </a:lnTo>
                  <a:lnTo>
                    <a:pt x="2079290" y="558799"/>
                  </a:lnTo>
                  <a:lnTo>
                    <a:pt x="2068658" y="546099"/>
                  </a:lnTo>
                  <a:close/>
                </a:path>
                <a:path w="2432684" h="2489200">
                  <a:moveTo>
                    <a:pt x="2326301" y="88899"/>
                  </a:moveTo>
                  <a:lnTo>
                    <a:pt x="2236597" y="88899"/>
                  </a:lnTo>
                  <a:lnTo>
                    <a:pt x="2339111" y="507999"/>
                  </a:lnTo>
                  <a:lnTo>
                    <a:pt x="2180691" y="507999"/>
                  </a:lnTo>
                  <a:lnTo>
                    <a:pt x="2180691" y="584199"/>
                  </a:lnTo>
                  <a:lnTo>
                    <a:pt x="2348433" y="584199"/>
                  </a:lnTo>
                  <a:lnTo>
                    <a:pt x="2348433" y="622299"/>
                  </a:lnTo>
                  <a:lnTo>
                    <a:pt x="2338676" y="673099"/>
                  </a:lnTo>
                  <a:lnTo>
                    <a:pt x="2312320" y="711199"/>
                  </a:lnTo>
                  <a:lnTo>
                    <a:pt x="2273734" y="736599"/>
                  </a:lnTo>
                  <a:lnTo>
                    <a:pt x="2227287" y="749299"/>
                  </a:lnTo>
                  <a:lnTo>
                    <a:pt x="2227287" y="825499"/>
                  </a:lnTo>
                  <a:lnTo>
                    <a:pt x="2261943" y="825499"/>
                  </a:lnTo>
                  <a:lnTo>
                    <a:pt x="2294851" y="812799"/>
                  </a:lnTo>
                  <a:lnTo>
                    <a:pt x="2324264" y="812799"/>
                  </a:lnTo>
                  <a:lnTo>
                    <a:pt x="2348433" y="787399"/>
                  </a:lnTo>
                  <a:lnTo>
                    <a:pt x="2432304" y="787399"/>
                  </a:lnTo>
                  <a:lnTo>
                    <a:pt x="2432304" y="533399"/>
                  </a:lnTo>
                  <a:lnTo>
                    <a:pt x="2326301" y="88899"/>
                  </a:lnTo>
                  <a:close/>
                </a:path>
                <a:path w="2432684" h="2489200">
                  <a:moveTo>
                    <a:pt x="428675" y="584199"/>
                  </a:moveTo>
                  <a:lnTo>
                    <a:pt x="335495" y="584199"/>
                  </a:lnTo>
                  <a:lnTo>
                    <a:pt x="335495" y="622299"/>
                  </a:lnTo>
                  <a:lnTo>
                    <a:pt x="325739" y="673099"/>
                  </a:lnTo>
                  <a:lnTo>
                    <a:pt x="299381" y="711199"/>
                  </a:lnTo>
                  <a:lnTo>
                    <a:pt x="260791" y="736599"/>
                  </a:lnTo>
                  <a:lnTo>
                    <a:pt x="214337" y="749299"/>
                  </a:lnTo>
                  <a:lnTo>
                    <a:pt x="549833" y="749299"/>
                  </a:lnTo>
                  <a:lnTo>
                    <a:pt x="503379" y="736599"/>
                  </a:lnTo>
                  <a:lnTo>
                    <a:pt x="464789" y="711199"/>
                  </a:lnTo>
                  <a:lnTo>
                    <a:pt x="438432" y="673099"/>
                  </a:lnTo>
                  <a:lnTo>
                    <a:pt x="428675" y="622299"/>
                  </a:lnTo>
                  <a:lnTo>
                    <a:pt x="428675" y="584199"/>
                  </a:lnTo>
                  <a:close/>
                </a:path>
                <a:path w="2432684" h="2489200">
                  <a:moveTo>
                    <a:pt x="764171" y="584199"/>
                  </a:moveTo>
                  <a:lnTo>
                    <a:pt x="670979" y="584199"/>
                  </a:lnTo>
                  <a:lnTo>
                    <a:pt x="670979" y="622299"/>
                  </a:lnTo>
                  <a:lnTo>
                    <a:pt x="661222" y="673099"/>
                  </a:lnTo>
                  <a:lnTo>
                    <a:pt x="634866" y="711199"/>
                  </a:lnTo>
                  <a:lnTo>
                    <a:pt x="596280" y="736599"/>
                  </a:lnTo>
                  <a:lnTo>
                    <a:pt x="549833" y="749299"/>
                  </a:lnTo>
                  <a:lnTo>
                    <a:pt x="885316" y="749299"/>
                  </a:lnTo>
                  <a:lnTo>
                    <a:pt x="838870" y="736599"/>
                  </a:lnTo>
                  <a:lnTo>
                    <a:pt x="800284" y="711199"/>
                  </a:lnTo>
                  <a:lnTo>
                    <a:pt x="773928" y="673099"/>
                  </a:lnTo>
                  <a:lnTo>
                    <a:pt x="764171" y="622299"/>
                  </a:lnTo>
                  <a:lnTo>
                    <a:pt x="764171" y="584199"/>
                  </a:lnTo>
                  <a:close/>
                </a:path>
                <a:path w="2432684" h="2489200">
                  <a:moveTo>
                    <a:pt x="1099667" y="584199"/>
                  </a:moveTo>
                  <a:lnTo>
                    <a:pt x="1006475" y="584199"/>
                  </a:lnTo>
                  <a:lnTo>
                    <a:pt x="1006475" y="622299"/>
                  </a:lnTo>
                  <a:lnTo>
                    <a:pt x="996718" y="673099"/>
                  </a:lnTo>
                  <a:lnTo>
                    <a:pt x="970360" y="711199"/>
                  </a:lnTo>
                  <a:lnTo>
                    <a:pt x="931771" y="736599"/>
                  </a:lnTo>
                  <a:lnTo>
                    <a:pt x="885316" y="749299"/>
                  </a:lnTo>
                  <a:lnTo>
                    <a:pt x="1194314" y="749299"/>
                  </a:lnTo>
                  <a:lnTo>
                    <a:pt x="1138977" y="723899"/>
                  </a:lnTo>
                  <a:lnTo>
                    <a:pt x="1118303" y="685799"/>
                  </a:lnTo>
                  <a:lnTo>
                    <a:pt x="1099667" y="622299"/>
                  </a:lnTo>
                  <a:lnTo>
                    <a:pt x="1099667" y="584199"/>
                  </a:lnTo>
                  <a:close/>
                </a:path>
                <a:path w="2432684" h="2489200">
                  <a:moveTo>
                    <a:pt x="1286040" y="736599"/>
                  </a:moveTo>
                  <a:lnTo>
                    <a:pt x="1256634" y="749299"/>
                  </a:lnTo>
                  <a:lnTo>
                    <a:pt x="1292254" y="749299"/>
                  </a:lnTo>
                  <a:lnTo>
                    <a:pt x="1286040" y="736599"/>
                  </a:lnTo>
                  <a:close/>
                </a:path>
                <a:path w="2432684" h="2489200">
                  <a:moveTo>
                    <a:pt x="493915" y="101599"/>
                  </a:moveTo>
                  <a:lnTo>
                    <a:pt x="419366" y="101599"/>
                  </a:lnTo>
                  <a:lnTo>
                    <a:pt x="344817" y="507999"/>
                  </a:lnTo>
                  <a:lnTo>
                    <a:pt x="428675" y="507999"/>
                  </a:lnTo>
                  <a:lnTo>
                    <a:pt x="493915" y="101599"/>
                  </a:lnTo>
                  <a:close/>
                </a:path>
                <a:path w="2432684" h="2489200">
                  <a:moveTo>
                    <a:pt x="792124" y="101599"/>
                  </a:moveTo>
                  <a:lnTo>
                    <a:pt x="708253" y="101599"/>
                  </a:lnTo>
                  <a:lnTo>
                    <a:pt x="670979" y="507999"/>
                  </a:lnTo>
                  <a:lnTo>
                    <a:pt x="754849" y="507999"/>
                  </a:lnTo>
                  <a:lnTo>
                    <a:pt x="792124" y="101599"/>
                  </a:lnTo>
                  <a:close/>
                </a:path>
                <a:path w="2432684" h="2489200">
                  <a:moveTo>
                    <a:pt x="1090345" y="101599"/>
                  </a:moveTo>
                  <a:lnTo>
                    <a:pt x="1006475" y="101599"/>
                  </a:lnTo>
                  <a:lnTo>
                    <a:pt x="1006475" y="507999"/>
                  </a:lnTo>
                  <a:lnTo>
                    <a:pt x="1090345" y="507999"/>
                  </a:lnTo>
                  <a:lnTo>
                    <a:pt x="1090345" y="101599"/>
                  </a:lnTo>
                  <a:close/>
                </a:path>
                <a:path w="2432684" h="2489200">
                  <a:moveTo>
                    <a:pt x="1725125" y="88899"/>
                  </a:moveTo>
                  <a:lnTo>
                    <a:pt x="1640179" y="88899"/>
                  </a:lnTo>
                  <a:lnTo>
                    <a:pt x="1668132" y="419099"/>
                  </a:lnTo>
                  <a:lnTo>
                    <a:pt x="1752003" y="406399"/>
                  </a:lnTo>
                  <a:lnTo>
                    <a:pt x="1725125" y="88899"/>
                  </a:lnTo>
                  <a:close/>
                </a:path>
                <a:path w="2432684" h="2489200">
                  <a:moveTo>
                    <a:pt x="2323273" y="76199"/>
                  </a:moveTo>
                  <a:lnTo>
                    <a:pt x="1938388" y="76199"/>
                  </a:lnTo>
                  <a:lnTo>
                    <a:pt x="1994306" y="419099"/>
                  </a:lnTo>
                  <a:lnTo>
                    <a:pt x="2078177" y="406399"/>
                  </a:lnTo>
                  <a:lnTo>
                    <a:pt x="2022259" y="88899"/>
                  </a:lnTo>
                  <a:lnTo>
                    <a:pt x="2326301" y="88899"/>
                  </a:lnTo>
                  <a:lnTo>
                    <a:pt x="2323273" y="76199"/>
                  </a:lnTo>
                  <a:close/>
                </a:path>
                <a:path w="2432684" h="2489200">
                  <a:moveTo>
                    <a:pt x="1425841" y="88899"/>
                  </a:moveTo>
                  <a:lnTo>
                    <a:pt x="1341958" y="88899"/>
                  </a:lnTo>
                  <a:lnTo>
                    <a:pt x="1341958" y="368299"/>
                  </a:lnTo>
                  <a:lnTo>
                    <a:pt x="1425841" y="368299"/>
                  </a:lnTo>
                  <a:lnTo>
                    <a:pt x="1425841" y="88899"/>
                  </a:lnTo>
                  <a:close/>
                </a:path>
                <a:path w="2432684" h="2489200">
                  <a:moveTo>
                    <a:pt x="2287568" y="0"/>
                  </a:moveTo>
                  <a:lnTo>
                    <a:pt x="172695" y="0"/>
                  </a:lnTo>
                  <a:lnTo>
                    <a:pt x="160756" y="12699"/>
                  </a:lnTo>
                  <a:lnTo>
                    <a:pt x="2299508" y="12699"/>
                  </a:lnTo>
                  <a:lnTo>
                    <a:pt x="2287568" y="0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5799" y="1642202"/>
            <a:ext cx="10989310" cy="263779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Musíte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rozhodnúť,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aké rozpätie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potrebujete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zabezpečenie ziskovosti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podniku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  <a:tab pos="4666615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Mnohí maloobchodníci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si berú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až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60 % medzi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distribútorom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vlastnou maržou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spcBef>
                <a:spcPts val="10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Výrobca zvyčajne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potrebuje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30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až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40 %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maržu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závisí od typu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5F210F"/>
              </a:buClr>
              <a:buFont typeface="Arial"/>
              <a:buChar char="•"/>
            </a:pPr>
            <a:endParaRPr sz="35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Vzorec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00600" y="651705"/>
            <a:ext cx="192147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A13A22"/>
                </a:solidFill>
              </a:rPr>
              <a:t>Cena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90771" y="3454908"/>
            <a:ext cx="3599675" cy="106679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4399" y="1733642"/>
            <a:ext cx="11189335" cy="315150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127000" algn="just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Distribúcia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najťažším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aspektom pri práci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maloobchodníkmi.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Niektoré kampane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supermarketov dávajú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malým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šancu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začať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spoluprácu 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maloobchodným predajcom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malým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objemom výrobkov. Väčšina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výrobcov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začína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rokovať priamo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obchodmi, ktoré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dodávajú priamo</a:t>
            </a:r>
            <a:endParaRPr sz="2400">
              <a:latin typeface="Calibri"/>
              <a:cs typeface="Calibri"/>
            </a:endParaRPr>
          </a:p>
          <a:p>
            <a:pPr marL="1885314" marR="1243330" indent="-1644650">
              <a:lnSpc>
                <a:spcPct val="100800"/>
              </a:lnSpc>
              <a:spcBef>
                <a:spcPts val="1995"/>
              </a:spcBef>
            </a:pP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Výhody: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získava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vyššiu maržu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kontrolovať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priestor na regáli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Výrobca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tiež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vziať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čas 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rozšírenie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väčšie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objednávky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Nevýhody: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Vyššie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náklady 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doručovanie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obchodov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(dodávky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vodiči)</a:t>
            </a:r>
            <a:endParaRPr sz="2400">
              <a:latin typeface="Calibri"/>
              <a:cs typeface="Calibri"/>
            </a:endParaRPr>
          </a:p>
          <a:p>
            <a:pPr marL="1995170">
              <a:lnSpc>
                <a:spcPct val="100000"/>
              </a:lnSpc>
              <a:spcBef>
                <a:spcPts val="2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Maloobchod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väčšinou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presúva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centrálnej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distribúcie (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nežiaduce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doručovanie do zadných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dverí)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18194" y="297374"/>
            <a:ext cx="29540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A13A22"/>
                </a:solidFill>
              </a:rPr>
              <a:t>Distribúcia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5799" y="1642202"/>
            <a:ext cx="10795000" cy="329628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20"/>
              </a:spcBef>
              <a:buClr>
                <a:srgbClr val="5F210F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Kupujúci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tu preto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aby získali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najlepšiu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ponuku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maloobchodníka</a:t>
            </a:r>
            <a:endParaRPr sz="2400">
              <a:latin typeface="Calibri"/>
              <a:cs typeface="Calibri"/>
            </a:endParaRPr>
          </a:p>
          <a:p>
            <a:pPr marL="355600" marR="55880" indent="-342900">
              <a:lnSpc>
                <a:spcPts val="2590"/>
              </a:lnSpc>
              <a:spcBef>
                <a:spcPts val="10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náročné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dôležité, aby ste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vedeli,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akou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rezervou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musíte pri 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splnení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odísť.</a:t>
            </a:r>
            <a:endParaRPr sz="2400">
              <a:latin typeface="Calibri"/>
              <a:cs typeface="Calibri"/>
            </a:endParaRPr>
          </a:p>
          <a:p>
            <a:pPr marL="355600" marR="225425" indent="-342900">
              <a:lnSpc>
                <a:spcPts val="2590"/>
              </a:lnSpc>
              <a:spcBef>
                <a:spcPts val="10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Poznajte jedinečné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výhody (USP)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svojho produktu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buďte schopní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odlíšiť od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ostatných, ktoré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už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majú na sklade.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Poznajte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konkurentov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ich ceny 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USP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spcBef>
                <a:spcPts val="10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Nikdy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nekritizujte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ani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neohovárajte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konkurenčné produkty,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sústreďte 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prednosti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svojho vlastného produktu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(v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ďalšej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časti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budeme venovať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vyjednávacím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zručnostiam).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36992" y="651705"/>
            <a:ext cx="691895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A13A22"/>
                </a:solidFill>
              </a:rPr>
              <a:t>Vyjednávanie </a:t>
            </a:r>
            <a:r>
              <a:rPr dirty="0">
                <a:solidFill>
                  <a:srgbClr val="A13A22"/>
                </a:solidFill>
              </a:rPr>
              <a:t>s </a:t>
            </a:r>
            <a:r>
              <a:rPr spc="-30" dirty="0">
                <a:solidFill>
                  <a:srgbClr val="A13A22"/>
                </a:solidFill>
              </a:rPr>
              <a:t>kupujúcimi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5799" y="1642202"/>
            <a:ext cx="10855960" cy="283908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20"/>
              </a:spcBef>
              <a:buClr>
                <a:srgbClr val="5F210F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transakcii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sa môže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podieľať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viacero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kupujúcich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ďalších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členov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nákupného tímu.</a:t>
            </a:r>
            <a:endParaRPr sz="2400">
              <a:latin typeface="Calibri"/>
              <a:cs typeface="Calibri"/>
            </a:endParaRPr>
          </a:p>
          <a:p>
            <a:pPr marL="355600" marR="523875" indent="-342900">
              <a:lnSpc>
                <a:spcPts val="2590"/>
              </a:lnSpc>
              <a:spcBef>
                <a:spcPts val="10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Zistite,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 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konečným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rozhodovateľom,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uistite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má k dispozícii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všetky cenové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ponuky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vzorky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potrebné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prijatie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rozhodnutia.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spcBef>
                <a:spcPts val="10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máte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chladený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výrobok, uistite sa, že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máte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chladeného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kuriéra, ktorý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výrobok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doručí,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pretože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malú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spoločnosť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 ťažké 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získať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55600" marR="288925" indent="-342900">
              <a:lnSpc>
                <a:spcPts val="2590"/>
              </a:lnSpc>
              <a:spcBef>
                <a:spcPts val="10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Kontinuita dodávok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 kľúčová pre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zachovanie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zmluvy 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dodávkach.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Maloobchodníci 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veľmi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neúprosní,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prázdny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regál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17365"/>
            <a:ext cx="121920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A13A22"/>
                </a:solidFill>
              </a:rPr>
              <a:t>Uzatvorenie </a:t>
            </a:r>
            <a:r>
              <a:rPr spc="-30" dirty="0">
                <a:solidFill>
                  <a:srgbClr val="A13A22"/>
                </a:solidFill>
              </a:rPr>
              <a:t>zmluvy o </a:t>
            </a:r>
            <a:r>
              <a:rPr spc="-5" dirty="0">
                <a:solidFill>
                  <a:srgbClr val="A13A22"/>
                </a:solidFill>
              </a:rPr>
              <a:t>dodávke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07830" y="2151978"/>
            <a:ext cx="3202305" cy="1562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Rozvoj vyjednávacích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zručností </a:t>
            </a:r>
            <a:r>
              <a:rPr sz="3600" spc="-2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3600" spc="-15" dirty="0">
                <a:solidFill>
                  <a:srgbClr val="5F210F"/>
                </a:solidFill>
                <a:latin typeface="Calibri"/>
                <a:cs typeface="Calibri"/>
              </a:rPr>
              <a:t>zvýšenie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predaja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04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6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18277" y="1871446"/>
            <a:ext cx="6595109" cy="446976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5240" marR="9525" indent="-1270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Vyjednávanie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dialóg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medzi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dvoma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viacerými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stranami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cieľom dosiahnuť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obojstranne výhodný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výsledok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vyriešiť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konflikt. Pri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vyjednávaní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každá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strana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snaží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presvedčiť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druhú stranu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súhlasila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jej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názorom.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Cieľom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vyhnúť 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hádkam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sporom a dosiahnuť určitú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formu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kompromisu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medzi stranami.</a:t>
            </a:r>
            <a:endParaRPr sz="2400">
              <a:latin typeface="Calibri"/>
              <a:cs typeface="Calibri"/>
            </a:endParaRPr>
          </a:p>
          <a:p>
            <a:pPr marL="12700" marR="5080" indent="-635" algn="ctr">
              <a:lnSpc>
                <a:spcPts val="2590"/>
              </a:lnSpc>
              <a:spcBef>
                <a:spcPts val="10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Vyjednávanie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veľmi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dôležitou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zručnosťou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procese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predaja. Niektoré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príklady 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bežného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každodenného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života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zahŕňajú vyjednávanie 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cene 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trhu,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dialóg s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dieťaťom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ste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presvedčili,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bude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jesť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svoju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večeru, alebo dohodu o primeranej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kompenzácii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dlhodobé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dodávky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produktov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76657" y="571501"/>
            <a:ext cx="40239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Čo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je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vyjednávanie?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558432" y="4858261"/>
            <a:ext cx="4489450" cy="1081405"/>
            <a:chOff x="6558432" y="4858261"/>
            <a:chExt cx="4489450" cy="1081405"/>
          </a:xfrm>
        </p:grpSpPr>
        <p:sp>
          <p:nvSpPr>
            <p:cNvPr id="11" name="object 11"/>
            <p:cNvSpPr/>
            <p:nvPr/>
          </p:nvSpPr>
          <p:spPr>
            <a:xfrm>
              <a:off x="6564782" y="4864611"/>
              <a:ext cx="4476750" cy="1068705"/>
            </a:xfrm>
            <a:custGeom>
              <a:avLst/>
              <a:gdLst/>
              <a:ahLst/>
              <a:cxnLst/>
              <a:rect l="l" t="t" r="r" b="b"/>
              <a:pathLst>
                <a:path w="4476750" h="1068704">
                  <a:moveTo>
                    <a:pt x="4298543" y="0"/>
                  </a:moveTo>
                  <a:lnTo>
                    <a:pt x="1524355" y="0"/>
                  </a:lnTo>
                  <a:lnTo>
                    <a:pt x="1477021" y="6360"/>
                  </a:lnTo>
                  <a:lnTo>
                    <a:pt x="1434488" y="24309"/>
                  </a:lnTo>
                  <a:lnTo>
                    <a:pt x="1398452" y="52150"/>
                  </a:lnTo>
                  <a:lnTo>
                    <a:pt x="1370611" y="88186"/>
                  </a:lnTo>
                  <a:lnTo>
                    <a:pt x="1352661" y="130720"/>
                  </a:lnTo>
                  <a:lnTo>
                    <a:pt x="1346301" y="178054"/>
                  </a:lnTo>
                  <a:lnTo>
                    <a:pt x="0" y="442175"/>
                  </a:lnTo>
                  <a:lnTo>
                    <a:pt x="1346301" y="445135"/>
                  </a:lnTo>
                  <a:lnTo>
                    <a:pt x="1346301" y="890257"/>
                  </a:lnTo>
                  <a:lnTo>
                    <a:pt x="1352661" y="937596"/>
                  </a:lnTo>
                  <a:lnTo>
                    <a:pt x="1370611" y="980133"/>
                  </a:lnTo>
                  <a:lnTo>
                    <a:pt x="1398452" y="1016171"/>
                  </a:lnTo>
                  <a:lnTo>
                    <a:pt x="1434488" y="1044013"/>
                  </a:lnTo>
                  <a:lnTo>
                    <a:pt x="1477021" y="1061963"/>
                  </a:lnTo>
                  <a:lnTo>
                    <a:pt x="1524355" y="1068324"/>
                  </a:lnTo>
                  <a:lnTo>
                    <a:pt x="4298543" y="1068324"/>
                  </a:lnTo>
                  <a:lnTo>
                    <a:pt x="4345877" y="1061963"/>
                  </a:lnTo>
                  <a:lnTo>
                    <a:pt x="4388410" y="1044013"/>
                  </a:lnTo>
                  <a:lnTo>
                    <a:pt x="4424446" y="1016171"/>
                  </a:lnTo>
                  <a:lnTo>
                    <a:pt x="4452287" y="980133"/>
                  </a:lnTo>
                  <a:lnTo>
                    <a:pt x="4470237" y="937596"/>
                  </a:lnTo>
                  <a:lnTo>
                    <a:pt x="4476597" y="890257"/>
                  </a:lnTo>
                  <a:lnTo>
                    <a:pt x="4476597" y="178054"/>
                  </a:lnTo>
                  <a:lnTo>
                    <a:pt x="4470237" y="130720"/>
                  </a:lnTo>
                  <a:lnTo>
                    <a:pt x="4452287" y="88186"/>
                  </a:lnTo>
                  <a:lnTo>
                    <a:pt x="4424446" y="52150"/>
                  </a:lnTo>
                  <a:lnTo>
                    <a:pt x="4388410" y="24309"/>
                  </a:lnTo>
                  <a:lnTo>
                    <a:pt x="4345877" y="6360"/>
                  </a:lnTo>
                  <a:lnTo>
                    <a:pt x="4298543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564782" y="4864611"/>
              <a:ext cx="4476750" cy="1068705"/>
            </a:xfrm>
            <a:custGeom>
              <a:avLst/>
              <a:gdLst/>
              <a:ahLst/>
              <a:cxnLst/>
              <a:rect l="l" t="t" r="r" b="b"/>
              <a:pathLst>
                <a:path w="4476750" h="1068704">
                  <a:moveTo>
                    <a:pt x="1346301" y="178054"/>
                  </a:moveTo>
                  <a:lnTo>
                    <a:pt x="1352661" y="130720"/>
                  </a:lnTo>
                  <a:lnTo>
                    <a:pt x="1370611" y="88186"/>
                  </a:lnTo>
                  <a:lnTo>
                    <a:pt x="1398452" y="52150"/>
                  </a:lnTo>
                  <a:lnTo>
                    <a:pt x="1434488" y="24309"/>
                  </a:lnTo>
                  <a:lnTo>
                    <a:pt x="1477021" y="6360"/>
                  </a:lnTo>
                  <a:lnTo>
                    <a:pt x="1524355" y="0"/>
                  </a:lnTo>
                  <a:lnTo>
                    <a:pt x="1868017" y="0"/>
                  </a:lnTo>
                  <a:lnTo>
                    <a:pt x="2650591" y="0"/>
                  </a:lnTo>
                  <a:lnTo>
                    <a:pt x="4298543" y="0"/>
                  </a:lnTo>
                  <a:lnTo>
                    <a:pt x="4345877" y="6360"/>
                  </a:lnTo>
                  <a:lnTo>
                    <a:pt x="4388410" y="24309"/>
                  </a:lnTo>
                  <a:lnTo>
                    <a:pt x="4424446" y="52150"/>
                  </a:lnTo>
                  <a:lnTo>
                    <a:pt x="4452287" y="88186"/>
                  </a:lnTo>
                  <a:lnTo>
                    <a:pt x="4470237" y="130720"/>
                  </a:lnTo>
                  <a:lnTo>
                    <a:pt x="4476597" y="178054"/>
                  </a:lnTo>
                  <a:lnTo>
                    <a:pt x="4476597" y="445135"/>
                  </a:lnTo>
                  <a:lnTo>
                    <a:pt x="4476597" y="890257"/>
                  </a:lnTo>
                  <a:lnTo>
                    <a:pt x="4470237" y="937596"/>
                  </a:lnTo>
                  <a:lnTo>
                    <a:pt x="4452287" y="980133"/>
                  </a:lnTo>
                  <a:lnTo>
                    <a:pt x="4424446" y="1016171"/>
                  </a:lnTo>
                  <a:lnTo>
                    <a:pt x="4388410" y="1044013"/>
                  </a:lnTo>
                  <a:lnTo>
                    <a:pt x="4345877" y="1061963"/>
                  </a:lnTo>
                  <a:lnTo>
                    <a:pt x="4298543" y="1068324"/>
                  </a:lnTo>
                  <a:lnTo>
                    <a:pt x="2650591" y="1068324"/>
                  </a:lnTo>
                  <a:lnTo>
                    <a:pt x="1868017" y="1068324"/>
                  </a:lnTo>
                  <a:lnTo>
                    <a:pt x="1524355" y="1068324"/>
                  </a:lnTo>
                  <a:lnTo>
                    <a:pt x="1477021" y="1061963"/>
                  </a:lnTo>
                  <a:lnTo>
                    <a:pt x="1434488" y="1044013"/>
                  </a:lnTo>
                  <a:lnTo>
                    <a:pt x="1398452" y="1016171"/>
                  </a:lnTo>
                  <a:lnTo>
                    <a:pt x="1370611" y="980133"/>
                  </a:lnTo>
                  <a:lnTo>
                    <a:pt x="1352661" y="937596"/>
                  </a:lnTo>
                  <a:lnTo>
                    <a:pt x="1346301" y="890257"/>
                  </a:lnTo>
                  <a:lnTo>
                    <a:pt x="1346301" y="445135"/>
                  </a:lnTo>
                  <a:lnTo>
                    <a:pt x="0" y="442175"/>
                  </a:lnTo>
                  <a:lnTo>
                    <a:pt x="1346301" y="178054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096663" y="4912399"/>
            <a:ext cx="2759075" cy="942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299"/>
              </a:lnSpc>
              <a:spcBef>
                <a:spcPts val="95"/>
              </a:spcBef>
            </a:pPr>
            <a:r>
              <a:rPr sz="2000" dirty="0">
                <a:solidFill>
                  <a:srgbClr val="A13A22"/>
                </a:solidFill>
                <a:latin typeface="Calibri"/>
                <a:cs typeface="Calibri"/>
              </a:rPr>
              <a:t>Deti </a:t>
            </a:r>
            <a:r>
              <a:rPr sz="2000" spc="-10" dirty="0">
                <a:solidFill>
                  <a:srgbClr val="A13A22"/>
                </a:solidFill>
                <a:latin typeface="Calibri"/>
                <a:cs typeface="Calibri"/>
              </a:rPr>
              <a:t>sú </a:t>
            </a:r>
            <a:r>
              <a:rPr sz="2000" spc="-15" dirty="0">
                <a:solidFill>
                  <a:srgbClr val="A13A22"/>
                </a:solidFill>
                <a:latin typeface="Calibri"/>
                <a:cs typeface="Calibri"/>
              </a:rPr>
              <a:t>pri </a:t>
            </a:r>
            <a:r>
              <a:rPr sz="2000" spc="-10" dirty="0">
                <a:solidFill>
                  <a:srgbClr val="A13A22"/>
                </a:solidFill>
                <a:latin typeface="Calibri"/>
                <a:cs typeface="Calibri"/>
              </a:rPr>
              <a:t>vyjednávaní </a:t>
            </a:r>
            <a:r>
              <a:rPr sz="2000" dirty="0">
                <a:solidFill>
                  <a:srgbClr val="A13A22"/>
                </a:solidFill>
                <a:latin typeface="Calibri"/>
                <a:cs typeface="Calibri"/>
              </a:rPr>
              <a:t>SUPER </a:t>
            </a:r>
            <a:r>
              <a:rPr sz="2000" spc="-5" dirty="0">
                <a:solidFill>
                  <a:srgbClr val="A13A22"/>
                </a:solidFill>
                <a:latin typeface="Calibri"/>
                <a:cs typeface="Calibri"/>
              </a:rPr>
              <a:t>HEROES... </a:t>
            </a:r>
            <a:r>
              <a:rPr sz="2000" spc="-10" dirty="0">
                <a:solidFill>
                  <a:srgbClr val="A13A22"/>
                </a:solidFill>
                <a:latin typeface="Calibri"/>
                <a:cs typeface="Calibri"/>
              </a:rPr>
              <a:t>sledujte </a:t>
            </a:r>
            <a:r>
              <a:rPr sz="2000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A13A22"/>
                </a:solidFill>
                <a:latin typeface="Calibri"/>
                <a:cs typeface="Calibri"/>
              </a:rPr>
              <a:t>učte sa </a:t>
            </a:r>
            <a:r>
              <a:rPr sz="2000" spc="-15" dirty="0">
                <a:solidFill>
                  <a:srgbClr val="A13A22"/>
                </a:solidFill>
                <a:latin typeface="Calibri"/>
                <a:cs typeface="Calibri"/>
              </a:rPr>
              <a:t>od </a:t>
            </a:r>
            <a:r>
              <a:rPr sz="2000" dirty="0">
                <a:solidFill>
                  <a:srgbClr val="A13A22"/>
                </a:solidFill>
                <a:latin typeface="Wingdings"/>
                <a:cs typeface="Wingdings"/>
              </a:rPr>
              <a:t>nich</a:t>
            </a:r>
            <a:endParaRPr sz="2000">
              <a:latin typeface="Wingdings"/>
              <a:cs typeface="Wingding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07830" y="2148700"/>
            <a:ext cx="328612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Vytváranie </a:t>
            </a:r>
            <a:r>
              <a:rPr sz="3600" spc="-45" dirty="0">
                <a:solidFill>
                  <a:srgbClr val="5F210F"/>
                </a:solidFill>
                <a:latin typeface="Calibri"/>
                <a:cs typeface="Calibri"/>
              </a:rPr>
              <a:t>hodnotovej </a:t>
            </a: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ponuky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01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403447" y="3168008"/>
            <a:ext cx="3379470" cy="276098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5"/>
              </a:spcBef>
              <a:buClr>
                <a:srgbClr val="5F210F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Efektívny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prejav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Efektívne/aktívne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počúvanie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Zmysel pre humor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Pozitívny prístup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Rešpektujte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Flexibilita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83651" y="3163436"/>
            <a:ext cx="3120390" cy="276415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1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Poctivosť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Sebavedomie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Emocionálna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inteligencia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Vytrvalosť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Trpezlivosť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Schopnosť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ovplyvňovať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63052" y="184118"/>
            <a:ext cx="8120405" cy="126682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Vyjednávacie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zručnosti</a:t>
            </a:r>
            <a:endParaRPr sz="3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3600" spc="-10" dirty="0">
                <a:solidFill>
                  <a:srgbClr val="A13A22"/>
                </a:solidFill>
              </a:rPr>
              <a:t>Aké </a:t>
            </a:r>
            <a:r>
              <a:rPr sz="3600" spc="-5" dirty="0">
                <a:solidFill>
                  <a:srgbClr val="A13A22"/>
                </a:solidFill>
              </a:rPr>
              <a:t>zručnosti potrebuje </a:t>
            </a:r>
            <a:r>
              <a:rPr sz="3600" spc="-10" dirty="0">
                <a:solidFill>
                  <a:srgbClr val="A13A22"/>
                </a:solidFill>
              </a:rPr>
              <a:t>dobrý </a:t>
            </a:r>
            <a:r>
              <a:rPr sz="3600" spc="-15" dirty="0">
                <a:solidFill>
                  <a:srgbClr val="A13A22"/>
                </a:solidFill>
              </a:rPr>
              <a:t>vyjednávač</a:t>
            </a:r>
            <a:r>
              <a:rPr sz="3600" spc="-5" dirty="0">
                <a:solidFill>
                  <a:srgbClr val="A13A22"/>
                </a:solidFill>
              </a:rPr>
              <a:t>?</a:t>
            </a:r>
            <a:endParaRPr sz="3600" dirty="0"/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34596" y="38099"/>
            <a:ext cx="1706265" cy="175393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61163" y="1908924"/>
            <a:ext cx="1105916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solidFill>
                  <a:srgbClr val="5F210F"/>
                </a:solidFill>
                <a:latin typeface="Calibri"/>
                <a:cs typeface="Calibri"/>
              </a:rPr>
              <a:t>Silní vyjednávači rozvíjajú </a:t>
            </a:r>
            <a:r>
              <a:rPr sz="2800" b="1" spc="-5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800" b="1" spc="-15" dirty="0">
                <a:solidFill>
                  <a:srgbClr val="5F210F"/>
                </a:solidFill>
                <a:latin typeface="Calibri"/>
                <a:cs typeface="Calibri"/>
              </a:rPr>
              <a:t>písomné, </a:t>
            </a:r>
            <a:r>
              <a:rPr sz="2800" b="1" spc="-10" dirty="0">
                <a:solidFill>
                  <a:srgbClr val="5F210F"/>
                </a:solidFill>
                <a:latin typeface="Calibri"/>
                <a:cs typeface="Calibri"/>
              </a:rPr>
              <a:t>verbálne a neverbálne komunikačné </a:t>
            </a:r>
            <a:r>
              <a:rPr sz="2800" b="1" spc="-5" dirty="0">
                <a:solidFill>
                  <a:srgbClr val="5F210F"/>
                </a:solidFill>
                <a:latin typeface="Calibri"/>
                <a:cs typeface="Calibri"/>
              </a:rPr>
              <a:t>zručnosti. </a:t>
            </a:r>
            <a:r>
              <a:rPr sz="2800" b="1" spc="-10" dirty="0">
                <a:solidFill>
                  <a:srgbClr val="5F210F"/>
                </a:solidFill>
                <a:latin typeface="Calibri"/>
                <a:cs typeface="Calibri"/>
              </a:rPr>
              <a:t>Dobrí </a:t>
            </a:r>
            <a:r>
              <a:rPr sz="2800" b="1" spc="-15" dirty="0">
                <a:solidFill>
                  <a:srgbClr val="5F210F"/>
                </a:solidFill>
                <a:latin typeface="Calibri"/>
                <a:cs typeface="Calibri"/>
              </a:rPr>
              <a:t>vyjednávači </a:t>
            </a:r>
            <a:r>
              <a:rPr sz="2800" b="1" spc="-10" dirty="0">
                <a:solidFill>
                  <a:srgbClr val="5F210F"/>
                </a:solidFill>
                <a:latin typeface="Calibri"/>
                <a:cs typeface="Calibri"/>
              </a:rPr>
              <a:t>zvyčajne </a:t>
            </a:r>
            <a:r>
              <a:rPr sz="2800" b="1" spc="-15" dirty="0">
                <a:solidFill>
                  <a:srgbClr val="5F210F"/>
                </a:solidFill>
                <a:latin typeface="Calibri"/>
                <a:cs typeface="Calibri"/>
              </a:rPr>
              <a:t>vykazujú tieto vlastnosti: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07199" y="423763"/>
            <a:ext cx="51803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45" dirty="0">
                <a:solidFill>
                  <a:srgbClr val="A13A22"/>
                </a:solidFill>
                <a:latin typeface="Calibri"/>
                <a:cs typeface="Calibri"/>
              </a:rPr>
              <a:t>Dva </a:t>
            </a:r>
            <a:r>
              <a:rPr sz="3600" b="1" spc="-25" dirty="0">
                <a:solidFill>
                  <a:srgbClr val="A13A22"/>
                </a:solidFill>
                <a:latin typeface="Calibri"/>
                <a:cs typeface="Calibri"/>
              </a:rPr>
              <a:t>typy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vyjednávania...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891460" y="1746766"/>
          <a:ext cx="9750425" cy="35579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5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4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546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spc="-10" dirty="0">
                          <a:latin typeface="Calibri"/>
                          <a:cs typeface="Calibri"/>
                        </a:rPr>
                        <a:t>Charakteristika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7B9A1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Distribučné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04F2E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Integračné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404F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spc="-5" dirty="0">
                          <a:latin typeface="Calibri"/>
                          <a:cs typeface="Calibri"/>
                        </a:rPr>
                        <a:t>Cieľ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959595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959595"/>
                      </a:solidFill>
                      <a:prstDash val="solid"/>
                    </a:lnB>
                    <a:solidFill>
                      <a:srgbClr val="A7B9A1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spc="-5" dirty="0">
                          <a:latin typeface="Calibri"/>
                          <a:cs typeface="Calibri"/>
                        </a:rPr>
                        <a:t>Získajte </a:t>
                      </a:r>
                      <a:r>
                        <a:rPr sz="2600" dirty="0">
                          <a:latin typeface="Calibri"/>
                          <a:cs typeface="Calibri"/>
                        </a:rPr>
                        <a:t>všetok koláč, ktorý </a:t>
                      </a:r>
                      <a:r>
                        <a:rPr sz="2600" spc="-10" dirty="0">
                          <a:latin typeface="Calibri"/>
                          <a:cs typeface="Calibri"/>
                        </a:rPr>
                        <a:t>môžete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959595"/>
                      </a:solidFill>
                      <a:prstDash val="solid"/>
                    </a:lnB>
                    <a:solidFill>
                      <a:srgbClr val="CDC0BC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spc="-5" dirty="0">
                          <a:latin typeface="Calibri"/>
                          <a:cs typeface="Calibri"/>
                        </a:rPr>
                        <a:t>Rozšírenie </a:t>
                      </a:r>
                      <a:r>
                        <a:rPr sz="2600" dirty="0">
                          <a:latin typeface="Calibri"/>
                          <a:cs typeface="Calibri"/>
                        </a:rPr>
                        <a:t>koláča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R w="12700">
                      <a:solidFill>
                        <a:srgbClr val="959595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959595"/>
                      </a:solidFill>
                      <a:prstDash val="solid"/>
                    </a:lnB>
                    <a:solidFill>
                      <a:srgbClr val="FFE8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5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spc="-10" dirty="0">
                          <a:latin typeface="Calibri"/>
                          <a:cs typeface="Calibri"/>
                        </a:rPr>
                        <a:t>Motivácia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959595"/>
                      </a:solidFill>
                      <a:prstDash val="solid"/>
                    </a:lnL>
                    <a:lnT w="12700">
                      <a:solidFill>
                        <a:srgbClr val="959595"/>
                      </a:solidFill>
                      <a:prstDash val="solid"/>
                    </a:lnT>
                    <a:lnB w="12700">
                      <a:solidFill>
                        <a:srgbClr val="959595"/>
                      </a:solidFill>
                      <a:prstDash val="solid"/>
                    </a:lnB>
                    <a:solidFill>
                      <a:srgbClr val="A7B9A1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spc="-5" dirty="0">
                          <a:latin typeface="Calibri"/>
                          <a:cs typeface="Calibri"/>
                        </a:rPr>
                        <a:t>Výhra-prehra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T w="12700">
                      <a:solidFill>
                        <a:srgbClr val="959595"/>
                      </a:solidFill>
                      <a:prstDash val="solid"/>
                    </a:lnT>
                    <a:lnB w="12700">
                      <a:solidFill>
                        <a:srgbClr val="959595"/>
                      </a:solidFill>
                      <a:prstDash val="solid"/>
                    </a:lnB>
                    <a:solidFill>
                      <a:srgbClr val="CDC0BC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spc="-5" dirty="0">
                          <a:latin typeface="Calibri"/>
                          <a:cs typeface="Calibri"/>
                        </a:rPr>
                        <a:t>Win-Win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R w="12700">
                      <a:solidFill>
                        <a:srgbClr val="959595"/>
                      </a:solidFill>
                      <a:prstDash val="solid"/>
                    </a:lnR>
                    <a:lnT w="12700">
                      <a:solidFill>
                        <a:srgbClr val="959595"/>
                      </a:solidFill>
                      <a:prstDash val="solid"/>
                    </a:lnT>
                    <a:lnB w="12700">
                      <a:solidFill>
                        <a:srgbClr val="959595"/>
                      </a:solidFill>
                      <a:prstDash val="solid"/>
                    </a:lnB>
                    <a:solidFill>
                      <a:srgbClr val="FFE8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5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spc="-10" dirty="0">
                          <a:latin typeface="Calibri"/>
                          <a:cs typeface="Calibri"/>
                        </a:rPr>
                        <a:t>Zameranie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959595"/>
                      </a:solidFill>
                      <a:prstDash val="solid"/>
                    </a:lnL>
                    <a:lnT w="12700">
                      <a:solidFill>
                        <a:srgbClr val="959595"/>
                      </a:solidFill>
                      <a:prstDash val="solid"/>
                    </a:lnT>
                    <a:lnB w="12700">
                      <a:solidFill>
                        <a:srgbClr val="959595"/>
                      </a:solidFill>
                      <a:prstDash val="solid"/>
                    </a:lnB>
                    <a:solidFill>
                      <a:srgbClr val="A7B9A1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spc="-10" dirty="0">
                          <a:latin typeface="Calibri"/>
                          <a:cs typeface="Calibri"/>
                        </a:rPr>
                        <a:t>Pozície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T w="12700">
                      <a:solidFill>
                        <a:srgbClr val="959595"/>
                      </a:solidFill>
                      <a:prstDash val="solid"/>
                    </a:lnT>
                    <a:lnB w="12700">
                      <a:solidFill>
                        <a:srgbClr val="959595"/>
                      </a:solidFill>
                      <a:prstDash val="solid"/>
                    </a:lnB>
                    <a:solidFill>
                      <a:srgbClr val="CDC0BC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spc="-15" dirty="0">
                          <a:latin typeface="Calibri"/>
                          <a:cs typeface="Calibri"/>
                        </a:rPr>
                        <a:t>Záujmy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R w="12700">
                      <a:solidFill>
                        <a:srgbClr val="959595"/>
                      </a:solidFill>
                      <a:prstDash val="solid"/>
                    </a:lnR>
                    <a:lnT w="12700">
                      <a:solidFill>
                        <a:srgbClr val="959595"/>
                      </a:solidFill>
                      <a:prstDash val="solid"/>
                    </a:lnT>
                    <a:lnB w="12700">
                      <a:solidFill>
                        <a:srgbClr val="959595"/>
                      </a:solidFill>
                      <a:prstDash val="solid"/>
                    </a:lnB>
                    <a:solidFill>
                      <a:srgbClr val="FFE8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737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spc="-5" dirty="0">
                          <a:latin typeface="Calibri"/>
                          <a:cs typeface="Calibri"/>
                        </a:rPr>
                        <a:t>Zdieľanie </a:t>
                      </a:r>
                      <a:r>
                        <a:rPr sz="2600" spc="-15" dirty="0">
                          <a:latin typeface="Calibri"/>
                          <a:cs typeface="Calibri"/>
                        </a:rPr>
                        <a:t>informácií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959595"/>
                      </a:solidFill>
                      <a:prstDash val="solid"/>
                    </a:lnL>
                    <a:lnT w="12700">
                      <a:solidFill>
                        <a:srgbClr val="959595"/>
                      </a:solidFill>
                      <a:prstDash val="solid"/>
                    </a:lnT>
                    <a:lnB w="12700">
                      <a:solidFill>
                        <a:srgbClr val="959595"/>
                      </a:solidFill>
                      <a:prstDash val="solid"/>
                    </a:lnB>
                    <a:solidFill>
                      <a:srgbClr val="A7B9A1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spc="-10" dirty="0">
                          <a:latin typeface="Calibri"/>
                          <a:cs typeface="Calibri"/>
                        </a:rPr>
                        <a:t>Nízka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T w="12700">
                      <a:solidFill>
                        <a:srgbClr val="959595"/>
                      </a:solidFill>
                      <a:prstDash val="solid"/>
                    </a:lnT>
                    <a:lnB w="12700">
                      <a:solidFill>
                        <a:srgbClr val="959595"/>
                      </a:solidFill>
                      <a:prstDash val="solid"/>
                    </a:lnB>
                    <a:solidFill>
                      <a:srgbClr val="CDC0BC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spc="-5" dirty="0">
                          <a:latin typeface="Calibri"/>
                          <a:cs typeface="Calibri"/>
                        </a:rPr>
                        <a:t>Vysoká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R w="12700">
                      <a:solidFill>
                        <a:srgbClr val="959595"/>
                      </a:solidFill>
                      <a:prstDash val="solid"/>
                    </a:lnR>
                    <a:lnT w="12700">
                      <a:solidFill>
                        <a:srgbClr val="959595"/>
                      </a:solidFill>
                      <a:prstDash val="solid"/>
                    </a:lnT>
                    <a:lnB w="12700">
                      <a:solidFill>
                        <a:srgbClr val="959595"/>
                      </a:solidFill>
                      <a:prstDash val="solid"/>
                    </a:lnB>
                    <a:solidFill>
                      <a:srgbClr val="FFE8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071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spc="-10" dirty="0">
                          <a:latin typeface="Calibri"/>
                          <a:cs typeface="Calibri"/>
                        </a:rPr>
                        <a:t>Trvanie </a:t>
                      </a:r>
                      <a:r>
                        <a:rPr sz="2600" spc="-5" dirty="0">
                          <a:latin typeface="Calibri"/>
                          <a:cs typeface="Calibri"/>
                        </a:rPr>
                        <a:t>vzťahu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959595"/>
                      </a:solidFill>
                      <a:prstDash val="solid"/>
                    </a:lnL>
                    <a:lnT w="12700">
                      <a:solidFill>
                        <a:srgbClr val="959595"/>
                      </a:solidFill>
                      <a:prstDash val="solid"/>
                    </a:lnT>
                    <a:lnB w="12700">
                      <a:solidFill>
                        <a:srgbClr val="959595"/>
                      </a:solidFill>
                      <a:prstDash val="solid"/>
                    </a:lnB>
                    <a:solidFill>
                      <a:srgbClr val="A7B9A1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spc="-25" dirty="0">
                          <a:latin typeface="Calibri"/>
                          <a:cs typeface="Calibri"/>
                        </a:rPr>
                        <a:t>Krátkodobé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T w="12700">
                      <a:solidFill>
                        <a:srgbClr val="959595"/>
                      </a:solidFill>
                      <a:prstDash val="solid"/>
                    </a:lnT>
                    <a:lnB w="12700">
                      <a:solidFill>
                        <a:srgbClr val="959595"/>
                      </a:solidFill>
                      <a:prstDash val="solid"/>
                    </a:lnB>
                    <a:solidFill>
                      <a:srgbClr val="CDC0BC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spc="-30" dirty="0">
                          <a:latin typeface="Calibri"/>
                          <a:cs typeface="Calibri"/>
                        </a:rPr>
                        <a:t>Dlhodobé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R w="12700">
                      <a:solidFill>
                        <a:srgbClr val="959595"/>
                      </a:solidFill>
                      <a:prstDash val="solid"/>
                    </a:lnR>
                    <a:lnT w="12700">
                      <a:solidFill>
                        <a:srgbClr val="959595"/>
                      </a:solidFill>
                      <a:prstDash val="solid"/>
                    </a:lnT>
                    <a:lnB w="12700">
                      <a:solidFill>
                        <a:srgbClr val="959595"/>
                      </a:solidFill>
                      <a:prstDash val="solid"/>
                    </a:lnB>
                    <a:solidFill>
                      <a:srgbClr val="FFE8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56718" y="2043973"/>
            <a:ext cx="10880725" cy="295021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7145" marR="7620" algn="ctr">
              <a:lnSpc>
                <a:spcPts val="2590"/>
              </a:lnSpc>
              <a:spcBef>
                <a:spcPts val="42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začatím vyjednávania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posúdiť nielen to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vyjednávania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očakávate,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musíte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mať na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pamäti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aj to, čo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očakáva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druhá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strana. 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Iba ak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pochopíte túžby druhej strany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dúfať, že 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vám podarí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naplniť potreby oboch strán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scenári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win-win alebo </a:t>
            </a:r>
            <a:r>
              <a:rPr sz="2400" b="1" spc="-25" dirty="0">
                <a:solidFill>
                  <a:srgbClr val="5F210F"/>
                </a:solidFill>
                <a:latin typeface="Calibri"/>
                <a:cs typeface="Calibri"/>
              </a:rPr>
              <a:t>INTEGRATIVE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 marL="12700" marR="5080" indent="3175" algn="ctr">
              <a:lnSpc>
                <a:spcPts val="2590"/>
              </a:lnSpc>
              <a:spcBef>
                <a:spcPts val="167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budete snažiť o scenár,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 ktorom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len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dostanete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to, čo chcete,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druhá strana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bude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znevýhodnená,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vyvoláte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nepriateľstvo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menej pravdepodobné,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nakoniec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dosiahnete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výsledok,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si želáte. To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skôr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typ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DISTRIBUČNÝ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419843" y="292136"/>
            <a:ext cx="915606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926715" marR="5080" indent="-2914650">
              <a:lnSpc>
                <a:spcPts val="3890"/>
              </a:lnSpc>
              <a:spcBef>
                <a:spcPts val="585"/>
              </a:spcBef>
            </a:pPr>
            <a:r>
              <a:rPr sz="3600" b="1" spc="-10" dirty="0">
                <a:latin typeface="Calibri"/>
                <a:cs typeface="Calibri"/>
              </a:rPr>
              <a:t>Uvedomovanie si seba </a:t>
            </a:r>
            <a:r>
              <a:rPr sz="3600" b="1" spc="-5" dirty="0">
                <a:latin typeface="Calibri"/>
                <a:cs typeface="Calibri"/>
              </a:rPr>
              <a:t>a </a:t>
            </a:r>
            <a:r>
              <a:rPr sz="3600" b="1" spc="-10" dirty="0">
                <a:latin typeface="Calibri"/>
                <a:cs typeface="Calibri"/>
              </a:rPr>
              <a:t>druhých </a:t>
            </a:r>
            <a:r>
              <a:rPr sz="3600" b="1" spc="-15" dirty="0">
                <a:latin typeface="Calibri"/>
                <a:cs typeface="Calibri"/>
              </a:rPr>
              <a:t>od </a:t>
            </a:r>
            <a:r>
              <a:rPr sz="3600" b="1" spc="-5" dirty="0">
                <a:latin typeface="Calibri"/>
                <a:cs typeface="Calibri"/>
              </a:rPr>
              <a:t>začiatku...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672580" cy="6858000"/>
            <a:chOff x="0" y="0"/>
            <a:chExt cx="667258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672580" cy="6858000"/>
            </a:xfrm>
            <a:custGeom>
              <a:avLst/>
              <a:gdLst/>
              <a:ahLst/>
              <a:cxnLst/>
              <a:rect l="l" t="t" r="r" b="b"/>
              <a:pathLst>
                <a:path w="6672580" h="6858000">
                  <a:moveTo>
                    <a:pt x="667207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672072" y="6858000"/>
                  </a:lnTo>
                  <a:lnTo>
                    <a:pt x="6672072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018" y="4781679"/>
              <a:ext cx="4116597" cy="140541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1373" y="4971478"/>
              <a:ext cx="204470" cy="54610"/>
            </a:xfrm>
            <a:custGeom>
              <a:avLst/>
              <a:gdLst/>
              <a:ahLst/>
              <a:cxnLst/>
              <a:rect l="l" t="t" r="r" b="b"/>
              <a:pathLst>
                <a:path w="204470" h="54610">
                  <a:moveTo>
                    <a:pt x="56769" y="22923"/>
                  </a:moveTo>
                  <a:lnTo>
                    <a:pt x="54635" y="14198"/>
                  </a:lnTo>
                  <a:lnTo>
                    <a:pt x="48945" y="6896"/>
                  </a:lnTo>
                  <a:lnTo>
                    <a:pt x="40805" y="1866"/>
                  </a:lnTo>
                  <a:lnTo>
                    <a:pt x="31267" y="0"/>
                  </a:lnTo>
                  <a:lnTo>
                    <a:pt x="23863" y="723"/>
                  </a:lnTo>
                  <a:lnTo>
                    <a:pt x="16459" y="4292"/>
                  </a:lnTo>
                  <a:lnTo>
                    <a:pt x="4940" y="14325"/>
                  </a:lnTo>
                  <a:lnTo>
                    <a:pt x="825" y="20764"/>
                  </a:lnTo>
                  <a:lnTo>
                    <a:pt x="825" y="27216"/>
                  </a:lnTo>
                  <a:lnTo>
                    <a:pt x="0" y="33667"/>
                  </a:lnTo>
                  <a:lnTo>
                    <a:pt x="4114" y="40106"/>
                  </a:lnTo>
                  <a:lnTo>
                    <a:pt x="11518" y="43688"/>
                  </a:lnTo>
                  <a:lnTo>
                    <a:pt x="17005" y="46380"/>
                  </a:lnTo>
                  <a:lnTo>
                    <a:pt x="23342" y="48069"/>
                  </a:lnTo>
                  <a:lnTo>
                    <a:pt x="30149" y="48818"/>
                  </a:lnTo>
                  <a:lnTo>
                    <a:pt x="37020" y="48704"/>
                  </a:lnTo>
                  <a:lnTo>
                    <a:pt x="46126" y="46583"/>
                  </a:lnTo>
                  <a:lnTo>
                    <a:pt x="52451" y="41452"/>
                  </a:lnTo>
                  <a:lnTo>
                    <a:pt x="55994" y="33489"/>
                  </a:lnTo>
                  <a:lnTo>
                    <a:pt x="56769" y="22923"/>
                  </a:lnTo>
                  <a:close/>
                </a:path>
                <a:path w="204470" h="54610">
                  <a:moveTo>
                    <a:pt x="204025" y="37236"/>
                  </a:moveTo>
                  <a:lnTo>
                    <a:pt x="203593" y="27635"/>
                  </a:lnTo>
                  <a:lnTo>
                    <a:pt x="198158" y="18973"/>
                  </a:lnTo>
                  <a:lnTo>
                    <a:pt x="188861" y="12471"/>
                  </a:lnTo>
                  <a:lnTo>
                    <a:pt x="176872" y="9309"/>
                  </a:lnTo>
                  <a:lnTo>
                    <a:pt x="170294" y="9309"/>
                  </a:lnTo>
                  <a:lnTo>
                    <a:pt x="167830" y="10033"/>
                  </a:lnTo>
                  <a:lnTo>
                    <a:pt x="166179" y="10033"/>
                  </a:lnTo>
                  <a:lnTo>
                    <a:pt x="164541" y="10744"/>
                  </a:lnTo>
                  <a:lnTo>
                    <a:pt x="163715" y="10744"/>
                  </a:lnTo>
                  <a:lnTo>
                    <a:pt x="162064" y="11455"/>
                  </a:lnTo>
                  <a:lnTo>
                    <a:pt x="157137" y="15760"/>
                  </a:lnTo>
                  <a:lnTo>
                    <a:pt x="154660" y="20053"/>
                  </a:lnTo>
                  <a:lnTo>
                    <a:pt x="153022" y="25069"/>
                  </a:lnTo>
                  <a:lnTo>
                    <a:pt x="151371" y="32943"/>
                  </a:lnTo>
                  <a:lnTo>
                    <a:pt x="153022" y="39395"/>
                  </a:lnTo>
                  <a:lnTo>
                    <a:pt x="164541" y="49415"/>
                  </a:lnTo>
                  <a:lnTo>
                    <a:pt x="171932" y="52285"/>
                  </a:lnTo>
                  <a:lnTo>
                    <a:pt x="181813" y="54432"/>
                  </a:lnTo>
                  <a:lnTo>
                    <a:pt x="190487" y="54368"/>
                  </a:lnTo>
                  <a:lnTo>
                    <a:pt x="196926" y="50673"/>
                  </a:lnTo>
                  <a:lnTo>
                    <a:pt x="201358" y="44564"/>
                  </a:lnTo>
                  <a:lnTo>
                    <a:pt x="204025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152900"/>
              <a:ext cx="1134745" cy="723900"/>
            </a:xfrm>
            <a:custGeom>
              <a:avLst/>
              <a:gdLst/>
              <a:ahLst/>
              <a:cxnLst/>
              <a:rect l="l" t="t" r="r" b="b"/>
              <a:pathLst>
                <a:path w="1134745" h="723900">
                  <a:moveTo>
                    <a:pt x="47155" y="17183"/>
                  </a:moveTo>
                  <a:lnTo>
                    <a:pt x="45504" y="11455"/>
                  </a:lnTo>
                  <a:lnTo>
                    <a:pt x="41402" y="7874"/>
                  </a:lnTo>
                  <a:lnTo>
                    <a:pt x="38925" y="5003"/>
                  </a:lnTo>
                  <a:lnTo>
                    <a:pt x="36461" y="3581"/>
                  </a:lnTo>
                  <a:lnTo>
                    <a:pt x="32346" y="2146"/>
                  </a:lnTo>
                  <a:lnTo>
                    <a:pt x="29057" y="711"/>
                  </a:lnTo>
                  <a:lnTo>
                    <a:pt x="24993" y="0"/>
                  </a:lnTo>
                  <a:lnTo>
                    <a:pt x="1066" y="0"/>
                  </a:lnTo>
                  <a:lnTo>
                    <a:pt x="0" y="469"/>
                  </a:lnTo>
                  <a:lnTo>
                    <a:pt x="0" y="45504"/>
                  </a:lnTo>
                  <a:lnTo>
                    <a:pt x="3556" y="47980"/>
                  </a:lnTo>
                  <a:lnTo>
                    <a:pt x="6845" y="50126"/>
                  </a:lnTo>
                  <a:lnTo>
                    <a:pt x="10134" y="50838"/>
                  </a:lnTo>
                  <a:lnTo>
                    <a:pt x="13423" y="52273"/>
                  </a:lnTo>
                  <a:lnTo>
                    <a:pt x="20828" y="52273"/>
                  </a:lnTo>
                  <a:lnTo>
                    <a:pt x="27406" y="50838"/>
                  </a:lnTo>
                  <a:lnTo>
                    <a:pt x="33997" y="47269"/>
                  </a:lnTo>
                  <a:lnTo>
                    <a:pt x="39751" y="40817"/>
                  </a:lnTo>
                  <a:lnTo>
                    <a:pt x="44691" y="35801"/>
                  </a:lnTo>
                  <a:lnTo>
                    <a:pt x="46329" y="28638"/>
                  </a:lnTo>
                  <a:lnTo>
                    <a:pt x="47155" y="22910"/>
                  </a:lnTo>
                  <a:lnTo>
                    <a:pt x="47155" y="17183"/>
                  </a:lnTo>
                  <a:close/>
                </a:path>
                <a:path w="1134745" h="723900">
                  <a:moveTo>
                    <a:pt x="189179" y="89712"/>
                  </a:moveTo>
                  <a:lnTo>
                    <a:pt x="187515" y="79400"/>
                  </a:lnTo>
                  <a:lnTo>
                    <a:pt x="181076" y="70040"/>
                  </a:lnTo>
                  <a:lnTo>
                    <a:pt x="170548" y="63017"/>
                  </a:lnTo>
                  <a:lnTo>
                    <a:pt x="161150" y="60426"/>
                  </a:lnTo>
                  <a:lnTo>
                    <a:pt x="152044" y="61048"/>
                  </a:lnTo>
                  <a:lnTo>
                    <a:pt x="144183" y="64630"/>
                  </a:lnTo>
                  <a:lnTo>
                    <a:pt x="138468" y="70891"/>
                  </a:lnTo>
                  <a:lnTo>
                    <a:pt x="135153" y="82181"/>
                  </a:lnTo>
                  <a:lnTo>
                    <a:pt x="137236" y="92379"/>
                  </a:lnTo>
                  <a:lnTo>
                    <a:pt x="144259" y="101511"/>
                  </a:lnTo>
                  <a:lnTo>
                    <a:pt x="155740" y="109575"/>
                  </a:lnTo>
                  <a:lnTo>
                    <a:pt x="164655" y="112433"/>
                  </a:lnTo>
                  <a:lnTo>
                    <a:pt x="172707" y="110998"/>
                  </a:lnTo>
                  <a:lnTo>
                    <a:pt x="179692" y="106349"/>
                  </a:lnTo>
                  <a:lnTo>
                    <a:pt x="185356" y="99542"/>
                  </a:lnTo>
                  <a:lnTo>
                    <a:pt x="189179" y="89712"/>
                  </a:lnTo>
                  <a:close/>
                </a:path>
                <a:path w="1134745" h="723900">
                  <a:moveTo>
                    <a:pt x="323570" y="184048"/>
                  </a:moveTo>
                  <a:lnTo>
                    <a:pt x="306298" y="157556"/>
                  </a:lnTo>
                  <a:lnTo>
                    <a:pt x="305473" y="157556"/>
                  </a:lnTo>
                  <a:lnTo>
                    <a:pt x="304647" y="156832"/>
                  </a:lnTo>
                  <a:lnTo>
                    <a:pt x="302996" y="156121"/>
                  </a:lnTo>
                  <a:lnTo>
                    <a:pt x="297751" y="153263"/>
                  </a:lnTo>
                  <a:lnTo>
                    <a:pt x="291896" y="151549"/>
                  </a:lnTo>
                  <a:lnTo>
                    <a:pt x="267792" y="170891"/>
                  </a:lnTo>
                  <a:lnTo>
                    <a:pt x="269278" y="178320"/>
                  </a:lnTo>
                  <a:lnTo>
                    <a:pt x="306552" y="203771"/>
                  </a:lnTo>
                  <a:lnTo>
                    <a:pt x="314109" y="201244"/>
                  </a:lnTo>
                  <a:lnTo>
                    <a:pt x="319811" y="196024"/>
                  </a:lnTo>
                  <a:lnTo>
                    <a:pt x="322745" y="189064"/>
                  </a:lnTo>
                  <a:lnTo>
                    <a:pt x="323570" y="184048"/>
                  </a:lnTo>
                  <a:close/>
                </a:path>
                <a:path w="1134745" h="723900">
                  <a:moveTo>
                    <a:pt x="474941" y="269989"/>
                  </a:moveTo>
                  <a:lnTo>
                    <a:pt x="474116" y="266407"/>
                  </a:lnTo>
                  <a:lnTo>
                    <a:pt x="472465" y="263550"/>
                  </a:lnTo>
                  <a:lnTo>
                    <a:pt x="470827" y="259969"/>
                  </a:lnTo>
                  <a:lnTo>
                    <a:pt x="467537" y="257822"/>
                  </a:lnTo>
                  <a:lnTo>
                    <a:pt x="465061" y="255663"/>
                  </a:lnTo>
                  <a:lnTo>
                    <a:pt x="460133" y="253517"/>
                  </a:lnTo>
                  <a:lnTo>
                    <a:pt x="456844" y="251371"/>
                  </a:lnTo>
                  <a:lnTo>
                    <a:pt x="453555" y="249936"/>
                  </a:lnTo>
                  <a:lnTo>
                    <a:pt x="446506" y="247535"/>
                  </a:lnTo>
                  <a:lnTo>
                    <a:pt x="440385" y="247878"/>
                  </a:lnTo>
                  <a:lnTo>
                    <a:pt x="435508" y="251040"/>
                  </a:lnTo>
                  <a:lnTo>
                    <a:pt x="432155" y="257098"/>
                  </a:lnTo>
                  <a:lnTo>
                    <a:pt x="430517" y="262115"/>
                  </a:lnTo>
                  <a:lnTo>
                    <a:pt x="429691" y="267131"/>
                  </a:lnTo>
                  <a:lnTo>
                    <a:pt x="431342" y="272135"/>
                  </a:lnTo>
                  <a:lnTo>
                    <a:pt x="434111" y="278765"/>
                  </a:lnTo>
                  <a:lnTo>
                    <a:pt x="439356" y="284314"/>
                  </a:lnTo>
                  <a:lnTo>
                    <a:pt x="446151" y="288251"/>
                  </a:lnTo>
                  <a:lnTo>
                    <a:pt x="453555" y="290042"/>
                  </a:lnTo>
                  <a:lnTo>
                    <a:pt x="464248" y="290042"/>
                  </a:lnTo>
                  <a:lnTo>
                    <a:pt x="470827" y="284314"/>
                  </a:lnTo>
                  <a:lnTo>
                    <a:pt x="474116" y="277152"/>
                  </a:lnTo>
                  <a:lnTo>
                    <a:pt x="474941" y="273570"/>
                  </a:lnTo>
                  <a:lnTo>
                    <a:pt x="474941" y="269989"/>
                  </a:lnTo>
                  <a:close/>
                </a:path>
                <a:path w="1134745" h="723900">
                  <a:moveTo>
                    <a:pt x="620712" y="355333"/>
                  </a:moveTo>
                  <a:lnTo>
                    <a:pt x="591451" y="332841"/>
                  </a:lnTo>
                  <a:lnTo>
                    <a:pt x="583234" y="335102"/>
                  </a:lnTo>
                  <a:lnTo>
                    <a:pt x="576948" y="340182"/>
                  </a:lnTo>
                  <a:lnTo>
                    <a:pt x="573532" y="347687"/>
                  </a:lnTo>
                  <a:lnTo>
                    <a:pt x="573036" y="356196"/>
                  </a:lnTo>
                  <a:lnTo>
                    <a:pt x="575322" y="364045"/>
                  </a:lnTo>
                  <a:lnTo>
                    <a:pt x="580237" y="369544"/>
                  </a:lnTo>
                  <a:lnTo>
                    <a:pt x="588467" y="372008"/>
                  </a:lnTo>
                  <a:lnTo>
                    <a:pt x="598538" y="371055"/>
                  </a:lnTo>
                  <a:lnTo>
                    <a:pt x="608926" y="367017"/>
                  </a:lnTo>
                  <a:lnTo>
                    <a:pt x="618083" y="360222"/>
                  </a:lnTo>
                  <a:lnTo>
                    <a:pt x="620712" y="355333"/>
                  </a:lnTo>
                  <a:close/>
                </a:path>
                <a:path w="1134745" h="723900">
                  <a:moveTo>
                    <a:pt x="744766" y="431850"/>
                  </a:moveTo>
                  <a:lnTo>
                    <a:pt x="719594" y="400418"/>
                  </a:lnTo>
                  <a:lnTo>
                    <a:pt x="712381" y="401497"/>
                  </a:lnTo>
                  <a:lnTo>
                    <a:pt x="706551" y="405396"/>
                  </a:lnTo>
                  <a:lnTo>
                    <a:pt x="702818" y="411797"/>
                  </a:lnTo>
                  <a:lnTo>
                    <a:pt x="702398" y="418528"/>
                  </a:lnTo>
                  <a:lnTo>
                    <a:pt x="704456" y="425932"/>
                  </a:lnTo>
                  <a:lnTo>
                    <a:pt x="708367" y="432536"/>
                  </a:lnTo>
                  <a:lnTo>
                    <a:pt x="713511" y="436854"/>
                  </a:lnTo>
                  <a:lnTo>
                    <a:pt x="720090" y="440436"/>
                  </a:lnTo>
                  <a:lnTo>
                    <a:pt x="726668" y="441159"/>
                  </a:lnTo>
                  <a:lnTo>
                    <a:pt x="733259" y="438289"/>
                  </a:lnTo>
                  <a:lnTo>
                    <a:pt x="739013" y="435432"/>
                  </a:lnTo>
                  <a:lnTo>
                    <a:pt x="744766" y="431850"/>
                  </a:lnTo>
                  <a:close/>
                </a:path>
                <a:path w="1134745" h="723900">
                  <a:moveTo>
                    <a:pt x="893152" y="518502"/>
                  </a:moveTo>
                  <a:lnTo>
                    <a:pt x="891374" y="510171"/>
                  </a:lnTo>
                  <a:lnTo>
                    <a:pt x="886269" y="503466"/>
                  </a:lnTo>
                  <a:lnTo>
                    <a:pt x="879970" y="499846"/>
                  </a:lnTo>
                  <a:lnTo>
                    <a:pt x="873518" y="498716"/>
                  </a:lnTo>
                  <a:lnTo>
                    <a:pt x="867067" y="500138"/>
                  </a:lnTo>
                  <a:lnTo>
                    <a:pt x="860767" y="504177"/>
                  </a:lnTo>
                  <a:lnTo>
                    <a:pt x="855395" y="511365"/>
                  </a:lnTo>
                  <a:lnTo>
                    <a:pt x="852957" y="519214"/>
                  </a:lnTo>
                  <a:lnTo>
                    <a:pt x="853592" y="526542"/>
                  </a:lnTo>
                  <a:lnTo>
                    <a:pt x="857478" y="532104"/>
                  </a:lnTo>
                  <a:lnTo>
                    <a:pt x="864412" y="535457"/>
                  </a:lnTo>
                  <a:lnTo>
                    <a:pt x="872896" y="536854"/>
                  </a:lnTo>
                  <a:lnTo>
                    <a:pt x="881075" y="536232"/>
                  </a:lnTo>
                  <a:lnTo>
                    <a:pt x="887095" y="533539"/>
                  </a:lnTo>
                  <a:lnTo>
                    <a:pt x="891705" y="526821"/>
                  </a:lnTo>
                  <a:lnTo>
                    <a:pt x="893152" y="518502"/>
                  </a:lnTo>
                  <a:close/>
                </a:path>
                <a:path w="1134745" h="723900">
                  <a:moveTo>
                    <a:pt x="1008024" y="623773"/>
                  </a:moveTo>
                  <a:lnTo>
                    <a:pt x="978179" y="603097"/>
                  </a:lnTo>
                  <a:lnTo>
                    <a:pt x="971829" y="605155"/>
                  </a:lnTo>
                  <a:lnTo>
                    <a:pt x="965250" y="609460"/>
                  </a:lnTo>
                  <a:lnTo>
                    <a:pt x="962774" y="620915"/>
                  </a:lnTo>
                  <a:lnTo>
                    <a:pt x="966889" y="624497"/>
                  </a:lnTo>
                  <a:lnTo>
                    <a:pt x="971003" y="628789"/>
                  </a:lnTo>
                  <a:lnTo>
                    <a:pt x="978408" y="631659"/>
                  </a:lnTo>
                  <a:lnTo>
                    <a:pt x="991565" y="633082"/>
                  </a:lnTo>
                  <a:lnTo>
                    <a:pt x="998156" y="631659"/>
                  </a:lnTo>
                  <a:lnTo>
                    <a:pt x="1002258" y="628789"/>
                  </a:lnTo>
                  <a:lnTo>
                    <a:pt x="1008024" y="623773"/>
                  </a:lnTo>
                  <a:close/>
                </a:path>
                <a:path w="1134745" h="723900">
                  <a:moveTo>
                    <a:pt x="1134706" y="701128"/>
                  </a:moveTo>
                  <a:lnTo>
                    <a:pt x="1131417" y="695401"/>
                  </a:lnTo>
                  <a:lnTo>
                    <a:pt x="1126490" y="690384"/>
                  </a:lnTo>
                  <a:lnTo>
                    <a:pt x="1120178" y="686460"/>
                  </a:lnTo>
                  <a:lnTo>
                    <a:pt x="1113015" y="685279"/>
                  </a:lnTo>
                  <a:lnTo>
                    <a:pt x="1106004" y="686650"/>
                  </a:lnTo>
                  <a:lnTo>
                    <a:pt x="1100162" y="690384"/>
                  </a:lnTo>
                  <a:lnTo>
                    <a:pt x="1095222" y="693966"/>
                  </a:lnTo>
                  <a:lnTo>
                    <a:pt x="1093584" y="698258"/>
                  </a:lnTo>
                  <a:lnTo>
                    <a:pt x="1093584" y="706856"/>
                  </a:lnTo>
                  <a:lnTo>
                    <a:pt x="1096048" y="711149"/>
                  </a:lnTo>
                  <a:lnTo>
                    <a:pt x="1100162" y="715441"/>
                  </a:lnTo>
                  <a:lnTo>
                    <a:pt x="1106500" y="720940"/>
                  </a:lnTo>
                  <a:lnTo>
                    <a:pt x="1113218" y="723417"/>
                  </a:lnTo>
                  <a:lnTo>
                    <a:pt x="1120406" y="722795"/>
                  </a:lnTo>
                  <a:lnTo>
                    <a:pt x="1128128" y="719023"/>
                  </a:lnTo>
                  <a:lnTo>
                    <a:pt x="1132243" y="716165"/>
                  </a:lnTo>
                  <a:lnTo>
                    <a:pt x="1134706" y="711873"/>
                  </a:lnTo>
                  <a:lnTo>
                    <a:pt x="1134706" y="701128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20" y="6496811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74343" y="652120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10055" y="6414515"/>
            <a:ext cx="3386454" cy="441959"/>
            <a:chOff x="1210055" y="6414515"/>
            <a:chExt cx="3386454" cy="441959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0055" y="6414515"/>
              <a:ext cx="441947" cy="4419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55948" y="6414515"/>
              <a:ext cx="440435" cy="441959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01049" y="286123"/>
            <a:ext cx="55073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Ak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je potrebné rokovať... Buďte </a:t>
            </a:r>
            <a:r>
              <a:rPr sz="2400" b="1" spc="-25" dirty="0">
                <a:solidFill>
                  <a:srgbClr val="A13A22"/>
                </a:solidFill>
                <a:latin typeface="Calibri"/>
                <a:cs typeface="Calibri"/>
              </a:rPr>
              <a:t>pripravení!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56134" y="1221771"/>
            <a:ext cx="4506595" cy="268795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19050" indent="183515" algn="ctr">
              <a:lnSpc>
                <a:spcPts val="3460"/>
              </a:lnSpc>
              <a:spcBef>
                <a:spcPts val="535"/>
              </a:spcBef>
            </a:pPr>
            <a:r>
              <a:rPr sz="3200" b="1" spc="-15" dirty="0">
                <a:solidFill>
                  <a:srgbClr val="A13A22"/>
                </a:solidFill>
                <a:latin typeface="Calibri"/>
                <a:cs typeface="Calibri"/>
              </a:rPr>
              <a:t>Príprava </a:t>
            </a:r>
            <a:r>
              <a:rPr sz="3200" b="1" dirty="0">
                <a:solidFill>
                  <a:srgbClr val="A13A22"/>
                </a:solidFill>
                <a:latin typeface="Calibri"/>
                <a:cs typeface="Calibri"/>
              </a:rPr>
              <a:t>je </a:t>
            </a:r>
            <a:r>
              <a:rPr sz="3200" b="1" spc="-5" dirty="0">
                <a:solidFill>
                  <a:srgbClr val="A13A22"/>
                </a:solidFill>
                <a:latin typeface="Calibri"/>
                <a:cs typeface="Calibri"/>
              </a:rPr>
              <a:t>pri vyjednávaní </a:t>
            </a:r>
            <a:r>
              <a:rPr sz="3200" b="1" spc="-40" dirty="0">
                <a:solidFill>
                  <a:srgbClr val="A13A22"/>
                </a:solidFill>
                <a:latin typeface="Calibri"/>
                <a:cs typeface="Calibri"/>
              </a:rPr>
              <a:t>kľúčová, </a:t>
            </a:r>
            <a:r>
              <a:rPr sz="3200" b="1" spc="-20" dirty="0">
                <a:solidFill>
                  <a:srgbClr val="A13A22"/>
                </a:solidFill>
                <a:latin typeface="Calibri"/>
                <a:cs typeface="Calibri"/>
              </a:rPr>
              <a:t>aby </a:t>
            </a:r>
            <a:r>
              <a:rPr sz="3200" b="1" spc="-10" dirty="0">
                <a:solidFill>
                  <a:srgbClr val="A13A22"/>
                </a:solidFill>
                <a:latin typeface="Calibri"/>
                <a:cs typeface="Calibri"/>
              </a:rPr>
              <a:t>ste dosiahli čo najlepší výsledok.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650">
              <a:latin typeface="Calibri"/>
              <a:cs typeface="Calibri"/>
            </a:endParaRPr>
          </a:p>
          <a:p>
            <a:pPr marL="1176655" marR="5080" indent="-995680">
              <a:lnSpc>
                <a:spcPts val="3460"/>
              </a:lnSpc>
              <a:spcBef>
                <a:spcPts val="5"/>
              </a:spcBef>
            </a:pPr>
            <a:r>
              <a:rPr sz="3200" b="1" spc="-5" dirty="0">
                <a:solidFill>
                  <a:srgbClr val="A13A22"/>
                </a:solidFill>
                <a:latin typeface="Calibri"/>
                <a:cs typeface="Calibri"/>
              </a:rPr>
              <a:t>Ako </a:t>
            </a:r>
            <a:r>
              <a:rPr sz="3200" b="1" spc="-15" dirty="0">
                <a:solidFill>
                  <a:srgbClr val="A13A22"/>
                </a:solidFill>
                <a:latin typeface="Calibri"/>
                <a:cs typeface="Calibri"/>
              </a:rPr>
              <a:t>sa pripraviť </a:t>
            </a:r>
            <a:r>
              <a:rPr sz="3200" b="1" spc="-20" dirty="0">
                <a:solidFill>
                  <a:srgbClr val="A13A22"/>
                </a:solidFill>
                <a:latin typeface="Calibri"/>
                <a:cs typeface="Calibri"/>
              </a:rPr>
              <a:t>na </a:t>
            </a:r>
            <a:r>
              <a:rPr sz="3200" b="1" spc="-5" dirty="0">
                <a:solidFill>
                  <a:srgbClr val="A13A22"/>
                </a:solidFill>
                <a:latin typeface="Calibri"/>
                <a:cs typeface="Calibri"/>
              </a:rPr>
              <a:t>rokovanie?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53959" y="524331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404F2E"/>
                </a:solidFill>
                <a:latin typeface="Calibri"/>
                <a:cs typeface="Calibri"/>
              </a:rPr>
              <a:t>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58322" y="2678036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404F2E"/>
                </a:solidFill>
                <a:latin typeface="Calibri"/>
                <a:cs typeface="Calibri"/>
              </a:rPr>
              <a:t>3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944466" y="3721695"/>
            <a:ext cx="2317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404F2E"/>
                </a:solidFill>
                <a:latin typeface="Calibri"/>
                <a:cs typeface="Calibri"/>
              </a:rPr>
              <a:t>4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58322" y="4748927"/>
            <a:ext cx="2317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404F2E"/>
                </a:solidFill>
                <a:latin typeface="Calibri"/>
                <a:cs typeface="Calibri"/>
              </a:rPr>
              <a:t>5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58322" y="5807814"/>
            <a:ext cx="2317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404F2E"/>
                </a:solidFill>
                <a:latin typeface="Calibri"/>
                <a:cs typeface="Calibri"/>
              </a:rPr>
              <a:t>6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953780" y="492862"/>
            <a:ext cx="5066665" cy="598043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61087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Premýšľajte o tom, ako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vnímate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druhú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osobu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alebo stranu.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610870" algn="l"/>
              </a:tabLst>
            </a:pPr>
            <a:r>
              <a:rPr sz="3200" b="1" dirty="0">
                <a:solidFill>
                  <a:srgbClr val="404F2E"/>
                </a:solidFill>
                <a:latin typeface="Calibri"/>
                <a:cs typeface="Calibri"/>
              </a:rPr>
              <a:t>2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Ujasnite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 si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svoje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ciele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800">
              <a:latin typeface="Calibri"/>
              <a:cs typeface="Calibri"/>
            </a:endParaRPr>
          </a:p>
          <a:p>
            <a:pPr marL="610870" marR="821690">
              <a:lnSpc>
                <a:spcPts val="2590"/>
              </a:lnSpc>
            </a:pP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Zhromažďujte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informácie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-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urobte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si domácu úlohu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850">
              <a:latin typeface="Calibri"/>
              <a:cs typeface="Calibri"/>
            </a:endParaRPr>
          </a:p>
          <a:p>
            <a:pPr marL="610870" marR="140970">
              <a:lnSpc>
                <a:spcPts val="2590"/>
              </a:lnSpc>
            </a:pP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Vyjednávajte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najprv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interne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s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vlastnou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stranou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-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prax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800">
              <a:latin typeface="Calibri"/>
              <a:cs typeface="Calibri"/>
            </a:endParaRPr>
          </a:p>
          <a:p>
            <a:pPr marL="610870">
              <a:lnSpc>
                <a:spcPct val="100000"/>
              </a:lnSpc>
            </a:pP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Príprava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prostredia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 marL="610870" marR="737235">
              <a:lnSpc>
                <a:spcPts val="2590"/>
              </a:lnSpc>
              <a:spcBef>
                <a:spcPts val="1560"/>
              </a:spcBef>
            </a:pP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Pripravte sa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psychicky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rozhodnite sa,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kto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pôjde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prvý.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0"/>
            <a:ext cx="4495165" cy="6858000"/>
            <a:chOff x="-4762" y="0"/>
            <a:chExt cx="4495165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3657600" cy="6858000"/>
            </a:xfrm>
            <a:custGeom>
              <a:avLst/>
              <a:gdLst/>
              <a:ahLst/>
              <a:cxnLst/>
              <a:rect l="l" t="t" r="r" b="b"/>
              <a:pathLst>
                <a:path w="3657600" h="6858000">
                  <a:moveTo>
                    <a:pt x="36576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657600" y="6858000"/>
                  </a:lnTo>
                  <a:lnTo>
                    <a:pt x="36576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072" y="4781641"/>
              <a:ext cx="3584848" cy="140540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7472" y="4971465"/>
              <a:ext cx="177800" cy="54610"/>
            </a:xfrm>
            <a:custGeom>
              <a:avLst/>
              <a:gdLst/>
              <a:ahLst/>
              <a:cxnLst/>
              <a:rect l="l" t="t" r="r" b="b"/>
              <a:pathLst>
                <a:path w="177800" h="54610">
                  <a:moveTo>
                    <a:pt x="49428" y="22910"/>
                  </a:moveTo>
                  <a:lnTo>
                    <a:pt x="47561" y="14198"/>
                  </a:lnTo>
                  <a:lnTo>
                    <a:pt x="42621" y="6896"/>
                  </a:lnTo>
                  <a:lnTo>
                    <a:pt x="35521" y="1866"/>
                  </a:lnTo>
                  <a:lnTo>
                    <a:pt x="27216" y="0"/>
                  </a:lnTo>
                  <a:lnTo>
                    <a:pt x="20764" y="711"/>
                  </a:lnTo>
                  <a:lnTo>
                    <a:pt x="14325" y="4292"/>
                  </a:lnTo>
                  <a:lnTo>
                    <a:pt x="4292" y="14325"/>
                  </a:lnTo>
                  <a:lnTo>
                    <a:pt x="711" y="20764"/>
                  </a:lnTo>
                  <a:lnTo>
                    <a:pt x="711" y="27216"/>
                  </a:lnTo>
                  <a:lnTo>
                    <a:pt x="0" y="33655"/>
                  </a:lnTo>
                  <a:lnTo>
                    <a:pt x="3581" y="40106"/>
                  </a:lnTo>
                  <a:lnTo>
                    <a:pt x="10020" y="43688"/>
                  </a:lnTo>
                  <a:lnTo>
                    <a:pt x="15760" y="47980"/>
                  </a:lnTo>
                  <a:lnTo>
                    <a:pt x="24345" y="49415"/>
                  </a:lnTo>
                  <a:lnTo>
                    <a:pt x="32232" y="48691"/>
                  </a:lnTo>
                  <a:lnTo>
                    <a:pt x="40157" y="46583"/>
                  </a:lnTo>
                  <a:lnTo>
                    <a:pt x="45669" y="41440"/>
                  </a:lnTo>
                  <a:lnTo>
                    <a:pt x="48755" y="33489"/>
                  </a:lnTo>
                  <a:lnTo>
                    <a:pt x="49428" y="22910"/>
                  </a:lnTo>
                  <a:close/>
                </a:path>
                <a:path w="177800" h="54610">
                  <a:moveTo>
                    <a:pt x="177660" y="37236"/>
                  </a:moveTo>
                  <a:lnTo>
                    <a:pt x="177292" y="27635"/>
                  </a:lnTo>
                  <a:lnTo>
                    <a:pt x="172554" y="18973"/>
                  </a:lnTo>
                  <a:lnTo>
                    <a:pt x="164465" y="12458"/>
                  </a:lnTo>
                  <a:lnTo>
                    <a:pt x="154025" y="9309"/>
                  </a:lnTo>
                  <a:lnTo>
                    <a:pt x="148285" y="9309"/>
                  </a:lnTo>
                  <a:lnTo>
                    <a:pt x="146138" y="10020"/>
                  </a:lnTo>
                  <a:lnTo>
                    <a:pt x="144703" y="10020"/>
                  </a:lnTo>
                  <a:lnTo>
                    <a:pt x="143268" y="10744"/>
                  </a:lnTo>
                  <a:lnTo>
                    <a:pt x="142557" y="10744"/>
                  </a:lnTo>
                  <a:lnTo>
                    <a:pt x="141122" y="11455"/>
                  </a:lnTo>
                  <a:lnTo>
                    <a:pt x="136829" y="15748"/>
                  </a:lnTo>
                  <a:lnTo>
                    <a:pt x="134670" y="20053"/>
                  </a:lnTo>
                  <a:lnTo>
                    <a:pt x="133248" y="25057"/>
                  </a:lnTo>
                  <a:lnTo>
                    <a:pt x="131813" y="32943"/>
                  </a:lnTo>
                  <a:lnTo>
                    <a:pt x="133248" y="39382"/>
                  </a:lnTo>
                  <a:lnTo>
                    <a:pt x="143268" y="49415"/>
                  </a:lnTo>
                  <a:lnTo>
                    <a:pt x="149720" y="52273"/>
                  </a:lnTo>
                  <a:lnTo>
                    <a:pt x="158318" y="54419"/>
                  </a:lnTo>
                  <a:lnTo>
                    <a:pt x="165874" y="54356"/>
                  </a:lnTo>
                  <a:lnTo>
                    <a:pt x="171488" y="50660"/>
                  </a:lnTo>
                  <a:lnTo>
                    <a:pt x="175348" y="44551"/>
                  </a:lnTo>
                  <a:lnTo>
                    <a:pt x="177660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152900"/>
              <a:ext cx="986790" cy="723900"/>
            </a:xfrm>
            <a:custGeom>
              <a:avLst/>
              <a:gdLst/>
              <a:ahLst/>
              <a:cxnLst/>
              <a:rect l="l" t="t" r="r" b="b"/>
              <a:pathLst>
                <a:path w="986790" h="723900">
                  <a:moveTo>
                    <a:pt x="39293" y="17157"/>
                  </a:moveTo>
                  <a:lnTo>
                    <a:pt x="37858" y="11430"/>
                  </a:lnTo>
                  <a:lnTo>
                    <a:pt x="34277" y="7848"/>
                  </a:lnTo>
                  <a:lnTo>
                    <a:pt x="32131" y="4991"/>
                  </a:lnTo>
                  <a:lnTo>
                    <a:pt x="29972" y="3556"/>
                  </a:lnTo>
                  <a:lnTo>
                    <a:pt x="26390" y="2120"/>
                  </a:lnTo>
                  <a:lnTo>
                    <a:pt x="23533" y="685"/>
                  </a:lnTo>
                  <a:lnTo>
                    <a:pt x="20104" y="0"/>
                  </a:lnTo>
                  <a:lnTo>
                    <a:pt x="0" y="0"/>
                  </a:lnTo>
                  <a:lnTo>
                    <a:pt x="0" y="46901"/>
                  </a:lnTo>
                  <a:lnTo>
                    <a:pt x="1320" y="47955"/>
                  </a:lnTo>
                  <a:lnTo>
                    <a:pt x="4191" y="50101"/>
                  </a:lnTo>
                  <a:lnTo>
                    <a:pt x="7048" y="50825"/>
                  </a:lnTo>
                  <a:lnTo>
                    <a:pt x="9918" y="52260"/>
                  </a:lnTo>
                  <a:lnTo>
                    <a:pt x="16370" y="52260"/>
                  </a:lnTo>
                  <a:lnTo>
                    <a:pt x="22098" y="50825"/>
                  </a:lnTo>
                  <a:lnTo>
                    <a:pt x="27825" y="47244"/>
                  </a:lnTo>
                  <a:lnTo>
                    <a:pt x="32842" y="40792"/>
                  </a:lnTo>
                  <a:lnTo>
                    <a:pt x="37147" y="35788"/>
                  </a:lnTo>
                  <a:lnTo>
                    <a:pt x="38569" y="28625"/>
                  </a:lnTo>
                  <a:lnTo>
                    <a:pt x="39293" y="22885"/>
                  </a:lnTo>
                  <a:lnTo>
                    <a:pt x="39293" y="17157"/>
                  </a:lnTo>
                  <a:close/>
                </a:path>
                <a:path w="986790" h="723900">
                  <a:moveTo>
                    <a:pt x="162966" y="89687"/>
                  </a:moveTo>
                  <a:lnTo>
                    <a:pt x="161531" y="79375"/>
                  </a:lnTo>
                  <a:lnTo>
                    <a:pt x="155917" y="70015"/>
                  </a:lnTo>
                  <a:lnTo>
                    <a:pt x="146748" y="62992"/>
                  </a:lnTo>
                  <a:lnTo>
                    <a:pt x="138557" y="60401"/>
                  </a:lnTo>
                  <a:lnTo>
                    <a:pt x="130632" y="61023"/>
                  </a:lnTo>
                  <a:lnTo>
                    <a:pt x="123786" y="64604"/>
                  </a:lnTo>
                  <a:lnTo>
                    <a:pt x="118808" y="70878"/>
                  </a:lnTo>
                  <a:lnTo>
                    <a:pt x="115925" y="82156"/>
                  </a:lnTo>
                  <a:lnTo>
                    <a:pt x="117741" y="92354"/>
                  </a:lnTo>
                  <a:lnTo>
                    <a:pt x="123850" y="101485"/>
                  </a:lnTo>
                  <a:lnTo>
                    <a:pt x="133858" y="109550"/>
                  </a:lnTo>
                  <a:lnTo>
                    <a:pt x="141617" y="112407"/>
                  </a:lnTo>
                  <a:lnTo>
                    <a:pt x="148628" y="110985"/>
                  </a:lnTo>
                  <a:lnTo>
                    <a:pt x="154711" y="106324"/>
                  </a:lnTo>
                  <a:lnTo>
                    <a:pt x="159651" y="99517"/>
                  </a:lnTo>
                  <a:lnTo>
                    <a:pt x="162966" y="89687"/>
                  </a:lnTo>
                  <a:close/>
                </a:path>
                <a:path w="986790" h="723900">
                  <a:moveTo>
                    <a:pt x="279996" y="184023"/>
                  </a:moveTo>
                  <a:lnTo>
                    <a:pt x="264960" y="157530"/>
                  </a:lnTo>
                  <a:lnTo>
                    <a:pt x="264236" y="157530"/>
                  </a:lnTo>
                  <a:lnTo>
                    <a:pt x="263525" y="156819"/>
                  </a:lnTo>
                  <a:lnTo>
                    <a:pt x="262089" y="156095"/>
                  </a:lnTo>
                  <a:lnTo>
                    <a:pt x="256362" y="151803"/>
                  </a:lnTo>
                  <a:lnTo>
                    <a:pt x="249199" y="148932"/>
                  </a:lnTo>
                  <a:lnTo>
                    <a:pt x="240601" y="153949"/>
                  </a:lnTo>
                  <a:lnTo>
                    <a:pt x="235839" y="158153"/>
                  </a:lnTo>
                  <a:lnTo>
                    <a:pt x="232625" y="163969"/>
                  </a:lnTo>
                  <a:lnTo>
                    <a:pt x="231432" y="170865"/>
                  </a:lnTo>
                  <a:lnTo>
                    <a:pt x="232714" y="178295"/>
                  </a:lnTo>
                  <a:lnTo>
                    <a:pt x="265176" y="203746"/>
                  </a:lnTo>
                  <a:lnTo>
                    <a:pt x="271767" y="201218"/>
                  </a:lnTo>
                  <a:lnTo>
                    <a:pt x="276733" y="195999"/>
                  </a:lnTo>
                  <a:lnTo>
                    <a:pt x="279285" y="189039"/>
                  </a:lnTo>
                  <a:lnTo>
                    <a:pt x="279996" y="184023"/>
                  </a:lnTo>
                  <a:close/>
                </a:path>
                <a:path w="986790" h="723900">
                  <a:moveTo>
                    <a:pt x="411822" y="269963"/>
                  </a:moveTo>
                  <a:lnTo>
                    <a:pt x="411099" y="266382"/>
                  </a:lnTo>
                  <a:lnTo>
                    <a:pt x="409663" y="263525"/>
                  </a:lnTo>
                  <a:lnTo>
                    <a:pt x="408241" y="259943"/>
                  </a:lnTo>
                  <a:lnTo>
                    <a:pt x="405371" y="257797"/>
                  </a:lnTo>
                  <a:lnTo>
                    <a:pt x="403225" y="255638"/>
                  </a:lnTo>
                  <a:lnTo>
                    <a:pt x="398919" y="253492"/>
                  </a:lnTo>
                  <a:lnTo>
                    <a:pt x="396062" y="251345"/>
                  </a:lnTo>
                  <a:lnTo>
                    <a:pt x="393192" y="249910"/>
                  </a:lnTo>
                  <a:lnTo>
                    <a:pt x="384594" y="244906"/>
                  </a:lnTo>
                  <a:lnTo>
                    <a:pt x="377431" y="247053"/>
                  </a:lnTo>
                  <a:lnTo>
                    <a:pt x="373126" y="262089"/>
                  </a:lnTo>
                  <a:lnTo>
                    <a:pt x="372414" y="267106"/>
                  </a:lnTo>
                  <a:lnTo>
                    <a:pt x="373849" y="272110"/>
                  </a:lnTo>
                  <a:lnTo>
                    <a:pt x="376262" y="278739"/>
                  </a:lnTo>
                  <a:lnTo>
                    <a:pt x="380834" y="284289"/>
                  </a:lnTo>
                  <a:lnTo>
                    <a:pt x="386740" y="288226"/>
                  </a:lnTo>
                  <a:lnTo>
                    <a:pt x="393192" y="290017"/>
                  </a:lnTo>
                  <a:lnTo>
                    <a:pt x="402501" y="290017"/>
                  </a:lnTo>
                  <a:lnTo>
                    <a:pt x="408241" y="284289"/>
                  </a:lnTo>
                  <a:lnTo>
                    <a:pt x="411099" y="277126"/>
                  </a:lnTo>
                  <a:lnTo>
                    <a:pt x="411822" y="273545"/>
                  </a:lnTo>
                  <a:lnTo>
                    <a:pt x="411822" y="269963"/>
                  </a:lnTo>
                  <a:close/>
                </a:path>
                <a:path w="986790" h="723900">
                  <a:moveTo>
                    <a:pt x="538759" y="355320"/>
                  </a:moveTo>
                  <a:lnTo>
                    <a:pt x="513283" y="332816"/>
                  </a:lnTo>
                  <a:lnTo>
                    <a:pt x="506120" y="335076"/>
                  </a:lnTo>
                  <a:lnTo>
                    <a:pt x="500646" y="340156"/>
                  </a:lnTo>
                  <a:lnTo>
                    <a:pt x="497674" y="347662"/>
                  </a:lnTo>
                  <a:lnTo>
                    <a:pt x="497243" y="356171"/>
                  </a:lnTo>
                  <a:lnTo>
                    <a:pt x="499237" y="364020"/>
                  </a:lnTo>
                  <a:lnTo>
                    <a:pt x="503516" y="369519"/>
                  </a:lnTo>
                  <a:lnTo>
                    <a:pt x="510679" y="371983"/>
                  </a:lnTo>
                  <a:lnTo>
                    <a:pt x="519455" y="371043"/>
                  </a:lnTo>
                  <a:lnTo>
                    <a:pt x="528497" y="366991"/>
                  </a:lnTo>
                  <a:lnTo>
                    <a:pt x="536473" y="360210"/>
                  </a:lnTo>
                  <a:lnTo>
                    <a:pt x="538759" y="355320"/>
                  </a:lnTo>
                  <a:close/>
                </a:path>
                <a:path w="986790" h="723900">
                  <a:moveTo>
                    <a:pt x="646798" y="431825"/>
                  </a:moveTo>
                  <a:lnTo>
                    <a:pt x="624865" y="400392"/>
                  </a:lnTo>
                  <a:lnTo>
                    <a:pt x="618591" y="401472"/>
                  </a:lnTo>
                  <a:lnTo>
                    <a:pt x="613511" y="405384"/>
                  </a:lnTo>
                  <a:lnTo>
                    <a:pt x="610260" y="411772"/>
                  </a:lnTo>
                  <a:lnTo>
                    <a:pt x="609904" y="418503"/>
                  </a:lnTo>
                  <a:lnTo>
                    <a:pt x="611695" y="425907"/>
                  </a:lnTo>
                  <a:lnTo>
                    <a:pt x="615099" y="432511"/>
                  </a:lnTo>
                  <a:lnTo>
                    <a:pt x="619569" y="436829"/>
                  </a:lnTo>
                  <a:lnTo>
                    <a:pt x="625297" y="440410"/>
                  </a:lnTo>
                  <a:lnTo>
                    <a:pt x="631037" y="441134"/>
                  </a:lnTo>
                  <a:lnTo>
                    <a:pt x="636765" y="438264"/>
                  </a:lnTo>
                  <a:lnTo>
                    <a:pt x="641781" y="435406"/>
                  </a:lnTo>
                  <a:lnTo>
                    <a:pt x="646798" y="431825"/>
                  </a:lnTo>
                  <a:close/>
                </a:path>
                <a:path w="986790" h="723900">
                  <a:moveTo>
                    <a:pt x="776020" y="518477"/>
                  </a:moveTo>
                  <a:lnTo>
                    <a:pt x="774458" y="510146"/>
                  </a:lnTo>
                  <a:lnTo>
                    <a:pt x="770013" y="503440"/>
                  </a:lnTo>
                  <a:lnTo>
                    <a:pt x="764527" y="499821"/>
                  </a:lnTo>
                  <a:lnTo>
                    <a:pt x="758913" y="498690"/>
                  </a:lnTo>
                  <a:lnTo>
                    <a:pt x="753287" y="500113"/>
                  </a:lnTo>
                  <a:lnTo>
                    <a:pt x="747801" y="504151"/>
                  </a:lnTo>
                  <a:lnTo>
                    <a:pt x="743127" y="511340"/>
                  </a:lnTo>
                  <a:lnTo>
                    <a:pt x="741006" y="519188"/>
                  </a:lnTo>
                  <a:lnTo>
                    <a:pt x="741565" y="526516"/>
                  </a:lnTo>
                  <a:lnTo>
                    <a:pt x="744943" y="532079"/>
                  </a:lnTo>
                  <a:lnTo>
                    <a:pt x="750989" y="535432"/>
                  </a:lnTo>
                  <a:lnTo>
                    <a:pt x="758367" y="536829"/>
                  </a:lnTo>
                  <a:lnTo>
                    <a:pt x="765492" y="536219"/>
                  </a:lnTo>
                  <a:lnTo>
                    <a:pt x="770737" y="533514"/>
                  </a:lnTo>
                  <a:lnTo>
                    <a:pt x="774750" y="526796"/>
                  </a:lnTo>
                  <a:lnTo>
                    <a:pt x="776020" y="518477"/>
                  </a:lnTo>
                  <a:close/>
                </a:path>
                <a:path w="986790" h="723900">
                  <a:moveTo>
                    <a:pt x="876046" y="623747"/>
                  </a:moveTo>
                  <a:lnTo>
                    <a:pt x="850049" y="603072"/>
                  </a:lnTo>
                  <a:lnTo>
                    <a:pt x="844524" y="605129"/>
                  </a:lnTo>
                  <a:lnTo>
                    <a:pt x="838784" y="609422"/>
                  </a:lnTo>
                  <a:lnTo>
                    <a:pt x="836637" y="620890"/>
                  </a:lnTo>
                  <a:lnTo>
                    <a:pt x="840219" y="624471"/>
                  </a:lnTo>
                  <a:lnTo>
                    <a:pt x="843800" y="628764"/>
                  </a:lnTo>
                  <a:lnTo>
                    <a:pt x="850252" y="631634"/>
                  </a:lnTo>
                  <a:lnTo>
                    <a:pt x="861720" y="633056"/>
                  </a:lnTo>
                  <a:lnTo>
                    <a:pt x="867448" y="631634"/>
                  </a:lnTo>
                  <a:lnTo>
                    <a:pt x="871029" y="628764"/>
                  </a:lnTo>
                  <a:lnTo>
                    <a:pt x="876046" y="623747"/>
                  </a:lnTo>
                  <a:close/>
                </a:path>
                <a:path w="986790" h="723900">
                  <a:moveTo>
                    <a:pt x="986370" y="701103"/>
                  </a:moveTo>
                  <a:lnTo>
                    <a:pt x="983500" y="695375"/>
                  </a:lnTo>
                  <a:lnTo>
                    <a:pt x="979208" y="690359"/>
                  </a:lnTo>
                  <a:lnTo>
                    <a:pt x="973709" y="686435"/>
                  </a:lnTo>
                  <a:lnTo>
                    <a:pt x="967473" y="685253"/>
                  </a:lnTo>
                  <a:lnTo>
                    <a:pt x="961377" y="686625"/>
                  </a:lnTo>
                  <a:lnTo>
                    <a:pt x="956284" y="690359"/>
                  </a:lnTo>
                  <a:lnTo>
                    <a:pt x="951979" y="693940"/>
                  </a:lnTo>
                  <a:lnTo>
                    <a:pt x="950544" y="698233"/>
                  </a:lnTo>
                  <a:lnTo>
                    <a:pt x="950544" y="706831"/>
                  </a:lnTo>
                  <a:lnTo>
                    <a:pt x="952690" y="711123"/>
                  </a:lnTo>
                  <a:lnTo>
                    <a:pt x="956284" y="715416"/>
                  </a:lnTo>
                  <a:lnTo>
                    <a:pt x="961796" y="720915"/>
                  </a:lnTo>
                  <a:lnTo>
                    <a:pt x="967651" y="723392"/>
                  </a:lnTo>
                  <a:lnTo>
                    <a:pt x="973912" y="722769"/>
                  </a:lnTo>
                  <a:lnTo>
                    <a:pt x="980630" y="718997"/>
                  </a:lnTo>
                  <a:lnTo>
                    <a:pt x="984211" y="716140"/>
                  </a:lnTo>
                  <a:lnTo>
                    <a:pt x="986370" y="711847"/>
                  </a:lnTo>
                  <a:lnTo>
                    <a:pt x="986370" y="701103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496811"/>
              <a:ext cx="4485640" cy="277495"/>
            </a:xfrm>
            <a:custGeom>
              <a:avLst/>
              <a:gdLst/>
              <a:ahLst/>
              <a:cxnLst/>
              <a:rect l="l" t="t" r="r" b="b"/>
              <a:pathLst>
                <a:path w="4485640" h="277495">
                  <a:moveTo>
                    <a:pt x="0" y="0"/>
                  </a:moveTo>
                  <a:lnTo>
                    <a:pt x="4485132" y="0"/>
                  </a:lnTo>
                  <a:lnTo>
                    <a:pt x="4485132" y="277367"/>
                  </a:lnTo>
                  <a:lnTo>
                    <a:pt x="0" y="277367"/>
                  </a:lnTo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0" y="6521205"/>
            <a:ext cx="44856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4225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96595" y="6414515"/>
            <a:ext cx="3274060" cy="443865"/>
            <a:chOff x="196595" y="6414515"/>
            <a:chExt cx="3274060" cy="44386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595" y="6414515"/>
              <a:ext cx="440435" cy="4419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8188" y="6419087"/>
              <a:ext cx="441959" cy="43891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0" y="1394047"/>
            <a:ext cx="3733800" cy="1562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693420" marR="712470" indent="-635" algn="ctr">
              <a:lnSpc>
                <a:spcPts val="3890"/>
              </a:lnSpc>
              <a:spcBef>
                <a:spcPts val="585"/>
              </a:spcBef>
            </a:pP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Časté </a:t>
            </a:r>
            <a:r>
              <a:rPr sz="3600" b="1" spc="-25" dirty="0">
                <a:solidFill>
                  <a:srgbClr val="A13A22"/>
                </a:solidFill>
                <a:latin typeface="Calibri"/>
                <a:cs typeface="Calibri"/>
              </a:rPr>
              <a:t>chyby pri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vyjednávaní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34363" y="530400"/>
            <a:ext cx="7528559" cy="450024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Nedostatočná pripravenosť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Za predpokladu, že je všetko v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poriadku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Príliš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rýchle podľahnutie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Nechajte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ovládnuť emóciami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Nadmerná sebadôvera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Príliš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pevný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prístup</a:t>
            </a:r>
            <a:endParaRPr sz="2800">
              <a:latin typeface="Calibri"/>
              <a:cs typeface="Calibri"/>
            </a:endParaRPr>
          </a:p>
          <a:p>
            <a:pPr marL="241300" marR="5080" indent="-228600">
              <a:lnSpc>
                <a:spcPts val="3030"/>
              </a:lnSpc>
              <a:spcBef>
                <a:spcPts val="103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Nepoloženie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cielených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otázok </a:t>
            </a:r>
            <a:r>
              <a:rPr sz="2800" spc="-25" dirty="0">
                <a:solidFill>
                  <a:srgbClr val="5F210F"/>
                </a:solidFill>
                <a:latin typeface="Calibri"/>
                <a:cs typeface="Calibri"/>
              </a:rPr>
              <a:t>(5W: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Kto?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Čo?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Kde?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Kedy?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Prečo?)</a:t>
            </a:r>
            <a:endParaRPr sz="2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Spoliehanie sa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minulé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výsledky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"</a:t>
            </a:r>
            <a:r>
              <a:rPr sz="2800" i="1" spc="-10" dirty="0">
                <a:solidFill>
                  <a:srgbClr val="5F210F"/>
                </a:solidFill>
                <a:latin typeface="Calibri"/>
                <a:cs typeface="Calibri"/>
              </a:rPr>
              <a:t>minule </a:t>
            </a:r>
            <a:r>
              <a:rPr sz="2800" i="1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800" i="1" spc="-20" dirty="0">
                <a:solidFill>
                  <a:srgbClr val="5F210F"/>
                </a:solidFill>
                <a:latin typeface="Calibri"/>
                <a:cs typeface="Calibri"/>
              </a:rPr>
              <a:t>fungoval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o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9639" y="3041980"/>
              <a:ext cx="69610" cy="8291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2262" y="1943100"/>
              <a:ext cx="2222051" cy="228579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68631" y="1966594"/>
              <a:ext cx="2289566" cy="2242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77054" y="1922882"/>
              <a:ext cx="2232737" cy="228935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62159" y="1956462"/>
              <a:ext cx="2279433" cy="2263110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361502" y="571501"/>
            <a:ext cx="92665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A13A22"/>
                </a:solidFill>
              </a:rPr>
              <a:t>Hlavné </a:t>
            </a:r>
            <a:r>
              <a:rPr sz="3600" spc="-20" dirty="0">
                <a:solidFill>
                  <a:srgbClr val="A13A22"/>
                </a:solidFill>
              </a:rPr>
              <a:t>štyri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fázy </a:t>
            </a:r>
            <a:r>
              <a:rPr sz="3600" spc="-10" dirty="0">
                <a:solidFill>
                  <a:srgbClr val="A13A22"/>
                </a:solidFill>
              </a:rPr>
              <a:t>procesu vyjednávania</a:t>
            </a:r>
            <a:r>
              <a:rPr sz="3600" dirty="0">
                <a:solidFill>
                  <a:srgbClr val="A13A22"/>
                </a:solidFill>
              </a:rPr>
              <a:t>...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67925" y="4237170"/>
            <a:ext cx="2396490" cy="225044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 marR="5080" algn="ctr">
              <a:lnSpc>
                <a:spcPct val="70000"/>
              </a:lnSpc>
              <a:spcBef>
                <a:spcPts val="819"/>
              </a:spcBef>
            </a:pP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Je to 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veľmi dôležité na to, </a:t>
            </a:r>
            <a:r>
              <a:rPr sz="2000" spc="-15" dirty="0">
                <a:solidFill>
                  <a:srgbClr val="404F2E"/>
                </a:solidFill>
                <a:latin typeface="Calibri"/>
                <a:cs typeface="Calibri"/>
              </a:rPr>
              <a:t>aby ste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lepšie pochopili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,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čo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druhá 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strana </a:t>
            </a:r>
            <a:r>
              <a:rPr sz="2000" spc="-65" dirty="0">
                <a:solidFill>
                  <a:srgbClr val="404F2E"/>
                </a:solidFill>
                <a:latin typeface="Calibri"/>
                <a:cs typeface="Calibri"/>
              </a:rPr>
              <a:t>hľadá. </a:t>
            </a:r>
            <a:r>
              <a:rPr sz="2000" spc="-15" dirty="0">
                <a:solidFill>
                  <a:srgbClr val="404F2E"/>
                </a:solidFill>
                <a:latin typeface="Calibri"/>
                <a:cs typeface="Calibri"/>
              </a:rPr>
              <a:t>Chcete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sa uistiť, že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počúvate 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kladiete otázky, aby 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každá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strana vedela, o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čo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sa usiluje.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50104" y="2683751"/>
            <a:ext cx="1655445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R="5080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1. </a:t>
            </a:r>
            <a:r>
              <a:rPr sz="2400" b="1" spc="-5" dirty="0" err="1">
                <a:solidFill>
                  <a:srgbClr val="6C6A39"/>
                </a:solidFill>
                <a:latin typeface="Calibri"/>
                <a:cs typeface="Calibri"/>
              </a:rPr>
              <a:t>Fáza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 </a:t>
            </a:r>
            <a:r>
              <a:rPr sz="2400" b="1" spc="-5" dirty="0" err="1">
                <a:solidFill>
                  <a:srgbClr val="6C6A39"/>
                </a:solidFill>
                <a:latin typeface="Calibri"/>
                <a:cs typeface="Calibri"/>
              </a:rPr>
              <a:t>diskusi</a:t>
            </a:r>
            <a:r>
              <a:rPr lang="sk-SK" sz="2400" b="1" spc="-5" dirty="0">
                <a:solidFill>
                  <a:srgbClr val="6C6A39"/>
                </a:solidFill>
                <a:latin typeface="Calibri"/>
                <a:cs typeface="Calibri"/>
              </a:rPr>
              <a:t>a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54653" y="4237171"/>
            <a:ext cx="2349500" cy="203708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 marR="5080" algn="ctr">
              <a:lnSpc>
                <a:spcPct val="70000"/>
              </a:lnSpc>
              <a:spcBef>
                <a:spcPts val="819"/>
              </a:spcBef>
            </a:pP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Fáza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objasňovania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má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 jednoducho zabezpečiť,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obe strany identifikovali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vytvorili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spoločný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základ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na ktorom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začnú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rokovať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minimalizovať nedorozumenia.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22764" y="2683751"/>
            <a:ext cx="1852295" cy="721351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R="5080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2. </a:t>
            </a:r>
            <a:r>
              <a:rPr sz="2400" b="1" spc="-5" dirty="0" err="1">
                <a:solidFill>
                  <a:srgbClr val="6C6A39"/>
                </a:solidFill>
                <a:latin typeface="Calibri"/>
                <a:cs typeface="Calibri"/>
              </a:rPr>
              <a:t>Fáza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 </a:t>
            </a:r>
            <a:r>
              <a:rPr sz="2400" b="1" spc="-5" dirty="0" err="1">
                <a:solidFill>
                  <a:srgbClr val="6C6A39"/>
                </a:solidFill>
                <a:latin typeface="Calibri"/>
                <a:cs typeface="Calibri"/>
              </a:rPr>
              <a:t>objasňovani</a:t>
            </a:r>
            <a:r>
              <a:rPr lang="sk-SK" sz="2400" b="1" spc="-5" dirty="0">
                <a:solidFill>
                  <a:srgbClr val="6C6A39"/>
                </a:solidFill>
                <a:latin typeface="Calibri"/>
                <a:cs typeface="Calibri"/>
              </a:rPr>
              <a:t>e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07861" y="4243114"/>
            <a:ext cx="2071370" cy="182435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 marR="5080" indent="-635" algn="ctr">
              <a:lnSpc>
                <a:spcPct val="70000"/>
              </a:lnSpc>
              <a:spcBef>
                <a:spcPts val="819"/>
              </a:spcBef>
            </a:pP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Ako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už bolo spomenuté, najlepším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výsledkom 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je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 výsledok, 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ktorý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je výhodný pre obe strany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. 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Niekedy to 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nemusí byť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možné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, ale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mali by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sa o to usilovať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obe strany</a:t>
            </a:r>
            <a:r>
              <a:rPr sz="2000" spc="-65" dirty="0">
                <a:solidFill>
                  <a:srgbClr val="404F2E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05123" y="2683751"/>
            <a:ext cx="1826260" cy="721351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R="5080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3. </a:t>
            </a:r>
            <a:r>
              <a:rPr sz="2400" b="1" spc="-5" dirty="0" err="1">
                <a:solidFill>
                  <a:srgbClr val="6C6A39"/>
                </a:solidFill>
                <a:latin typeface="Calibri"/>
                <a:cs typeface="Calibri"/>
              </a:rPr>
              <a:t>Fáza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 </a:t>
            </a:r>
            <a:r>
              <a:rPr sz="2400" b="1" spc="-10" dirty="0" err="1">
                <a:solidFill>
                  <a:srgbClr val="6C6A39"/>
                </a:solidFill>
                <a:latin typeface="Calibri"/>
                <a:cs typeface="Calibri"/>
              </a:rPr>
              <a:t>vyjednávani</a:t>
            </a:r>
            <a:r>
              <a:rPr lang="sk-SK" sz="2400" b="1" spc="-10" dirty="0">
                <a:solidFill>
                  <a:srgbClr val="6C6A39"/>
                </a:solidFill>
                <a:latin typeface="Calibri"/>
                <a:cs typeface="Calibri"/>
              </a:rPr>
              <a:t>e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148836" y="4243113"/>
            <a:ext cx="2164715" cy="203708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065" marR="5080" algn="ctr">
              <a:lnSpc>
                <a:spcPct val="70000"/>
              </a:lnSpc>
              <a:spcBef>
                <a:spcPts val="819"/>
              </a:spcBef>
            </a:pP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Každá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strana by mala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otvorená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dosiahlo najlepšie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riešenie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všetky strany. Dohody by mali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všetky strany jasné, bez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dvojznačností.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244285" y="2683750"/>
            <a:ext cx="1739264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R="5080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4. </a:t>
            </a:r>
            <a:r>
              <a:rPr sz="2400" b="1" spc="-5" dirty="0" err="1">
                <a:solidFill>
                  <a:srgbClr val="6C6A39"/>
                </a:solidFill>
                <a:latin typeface="Calibri"/>
                <a:cs typeface="Calibri"/>
              </a:rPr>
              <a:t>Fáza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 </a:t>
            </a:r>
            <a:r>
              <a:rPr sz="2400" b="1" spc="-10" dirty="0" err="1">
                <a:solidFill>
                  <a:srgbClr val="6C6A39"/>
                </a:solidFill>
                <a:latin typeface="Calibri"/>
                <a:cs typeface="Calibri"/>
              </a:rPr>
              <a:t>dohod</a:t>
            </a:r>
            <a:r>
              <a:rPr lang="sk-SK" sz="2400" b="1" spc="-10" dirty="0">
                <a:solidFill>
                  <a:srgbClr val="6C6A39"/>
                </a:solidFill>
                <a:latin typeface="Calibri"/>
                <a:cs typeface="Calibri"/>
              </a:rPr>
              <a:t>a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52958" y="264858"/>
            <a:ext cx="10885170" cy="98107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611505" marR="5080" indent="-599440">
              <a:lnSpc>
                <a:spcPts val="3560"/>
              </a:lnSpc>
              <a:spcBef>
                <a:spcPts val="550"/>
              </a:spcBef>
            </a:pPr>
            <a:r>
              <a:rPr sz="3300" b="1" spc="-15" dirty="0">
                <a:solidFill>
                  <a:srgbClr val="A13A22"/>
                </a:solidFill>
                <a:latin typeface="Calibri"/>
                <a:cs typeface="Calibri"/>
              </a:rPr>
              <a:t>Pochopiť </a:t>
            </a:r>
            <a:r>
              <a:rPr sz="3300" b="1" spc="-10" dirty="0">
                <a:solidFill>
                  <a:srgbClr val="A13A22"/>
                </a:solidFill>
                <a:latin typeface="Calibri"/>
                <a:cs typeface="Calibri"/>
              </a:rPr>
              <a:t>taktiky, ktoré </a:t>
            </a:r>
            <a:r>
              <a:rPr sz="3300" b="1" spc="-5" dirty="0">
                <a:solidFill>
                  <a:srgbClr val="A13A22"/>
                </a:solidFill>
                <a:latin typeface="Calibri"/>
                <a:cs typeface="Calibri"/>
              </a:rPr>
              <a:t>používajú </a:t>
            </a:r>
            <a:r>
              <a:rPr sz="3300" b="1" spc="-10" dirty="0">
                <a:solidFill>
                  <a:srgbClr val="A13A22"/>
                </a:solidFill>
                <a:latin typeface="Calibri"/>
                <a:cs typeface="Calibri"/>
              </a:rPr>
              <a:t>ostatní. </a:t>
            </a:r>
            <a:r>
              <a:rPr sz="3300" b="1" dirty="0">
                <a:solidFill>
                  <a:srgbClr val="A13A22"/>
                </a:solidFill>
                <a:latin typeface="Calibri"/>
                <a:cs typeface="Calibri"/>
              </a:rPr>
              <a:t>Neodporúčame </a:t>
            </a:r>
            <a:r>
              <a:rPr sz="3300" b="1" spc="-15" dirty="0">
                <a:solidFill>
                  <a:srgbClr val="A13A22"/>
                </a:solidFill>
                <a:latin typeface="Calibri"/>
                <a:cs typeface="Calibri"/>
              </a:rPr>
              <a:t>vám </a:t>
            </a:r>
            <a:r>
              <a:rPr sz="3300" b="1" spc="-5" dirty="0">
                <a:solidFill>
                  <a:srgbClr val="A13A22"/>
                </a:solidFill>
                <a:latin typeface="Calibri"/>
                <a:cs typeface="Calibri"/>
              </a:rPr>
              <a:t>ich </a:t>
            </a:r>
            <a:r>
              <a:rPr sz="3300" b="1" dirty="0">
                <a:solidFill>
                  <a:srgbClr val="A13A22"/>
                </a:solidFill>
                <a:latin typeface="Calibri"/>
                <a:cs typeface="Calibri"/>
              </a:rPr>
              <a:t>používať</a:t>
            </a:r>
            <a:r>
              <a:rPr sz="3300" b="1" spc="-10" dirty="0">
                <a:solidFill>
                  <a:srgbClr val="A13A22"/>
                </a:solidFill>
                <a:latin typeface="Calibri"/>
                <a:cs typeface="Calibri"/>
              </a:rPr>
              <a:t>, </a:t>
            </a:r>
            <a:r>
              <a:rPr sz="3300" b="1" dirty="0">
                <a:solidFill>
                  <a:srgbClr val="A13A22"/>
                </a:solidFill>
                <a:latin typeface="Calibri"/>
                <a:cs typeface="Calibri"/>
              </a:rPr>
              <a:t>ale </a:t>
            </a:r>
            <a:r>
              <a:rPr sz="3300" b="1" spc="-10" dirty="0">
                <a:solidFill>
                  <a:srgbClr val="A13A22"/>
                </a:solidFill>
                <a:latin typeface="Calibri"/>
                <a:cs typeface="Calibri"/>
              </a:rPr>
              <a:t>tu </a:t>
            </a:r>
            <a:r>
              <a:rPr sz="3300" b="1" dirty="0">
                <a:solidFill>
                  <a:srgbClr val="A13A22"/>
                </a:solidFill>
                <a:latin typeface="Calibri"/>
                <a:cs typeface="Calibri"/>
              </a:rPr>
              <a:t>je </a:t>
            </a:r>
            <a:r>
              <a:rPr sz="3300" b="1" spc="-5" dirty="0">
                <a:solidFill>
                  <a:srgbClr val="A13A22"/>
                </a:solidFill>
                <a:latin typeface="Calibri"/>
                <a:cs typeface="Calibri"/>
              </a:rPr>
              <a:t>ich </a:t>
            </a:r>
            <a:r>
              <a:rPr sz="3300" b="1" spc="-10" dirty="0">
                <a:solidFill>
                  <a:srgbClr val="A13A22"/>
                </a:solidFill>
                <a:latin typeface="Calibri"/>
                <a:cs typeface="Calibri"/>
              </a:rPr>
              <a:t>zoznam, </a:t>
            </a:r>
            <a:r>
              <a:rPr sz="3300" b="1" dirty="0">
                <a:solidFill>
                  <a:srgbClr val="A13A22"/>
                </a:solidFill>
                <a:latin typeface="Calibri"/>
                <a:cs typeface="Calibri"/>
              </a:rPr>
              <a:t>aby </a:t>
            </a:r>
            <a:r>
              <a:rPr sz="3300" b="1" spc="-15" dirty="0">
                <a:solidFill>
                  <a:srgbClr val="A13A22"/>
                </a:solidFill>
                <a:latin typeface="Calibri"/>
                <a:cs typeface="Calibri"/>
              </a:rPr>
              <a:t>ste </a:t>
            </a:r>
            <a:r>
              <a:rPr sz="3300" b="1" spc="-5" dirty="0">
                <a:solidFill>
                  <a:srgbClr val="A13A22"/>
                </a:solidFill>
                <a:latin typeface="Calibri"/>
                <a:cs typeface="Calibri"/>
              </a:rPr>
              <a:t>ich </a:t>
            </a:r>
            <a:r>
              <a:rPr sz="3300" b="1" spc="-10" dirty="0">
                <a:solidFill>
                  <a:srgbClr val="A13A22"/>
                </a:solidFill>
                <a:latin typeface="Calibri"/>
                <a:cs typeface="Calibri"/>
              </a:rPr>
              <a:t>vedeli rozpoznať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6415" y="1948459"/>
            <a:ext cx="5504180" cy="411607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770"/>
              </a:spcBef>
              <a:buClr>
                <a:srgbClr val="404F2E"/>
              </a:buClr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Flinching</a:t>
            </a:r>
            <a:endParaRPr sz="28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75"/>
              </a:spcBef>
              <a:buClr>
                <a:srgbClr val="404F2E"/>
              </a:buClr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Lepšia </a:t>
            </a:r>
            <a:r>
              <a:rPr sz="2800" spc="-25" dirty="0">
                <a:solidFill>
                  <a:srgbClr val="5F210F"/>
                </a:solidFill>
                <a:latin typeface="Calibri"/>
                <a:cs typeface="Calibri"/>
              </a:rPr>
              <a:t>ponuka</a:t>
            </a:r>
            <a:endParaRPr sz="28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60"/>
              </a:spcBef>
              <a:buClr>
                <a:srgbClr val="404F2E"/>
              </a:buClr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800" spc="-25" dirty="0">
                <a:solidFill>
                  <a:srgbClr val="5F210F"/>
                </a:solidFill>
                <a:latin typeface="Calibri"/>
                <a:cs typeface="Calibri"/>
              </a:rPr>
              <a:t>Odvolávanie sa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vysokú autoritu</a:t>
            </a:r>
            <a:endParaRPr sz="28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60"/>
              </a:spcBef>
              <a:buClr>
                <a:srgbClr val="404F2E"/>
              </a:buClr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Rutina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dobrého a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zlého policajta</a:t>
            </a:r>
            <a:endParaRPr sz="28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70"/>
              </a:spcBef>
              <a:buClr>
                <a:srgbClr val="404F2E"/>
              </a:buClr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Používanie ticha</a:t>
            </a:r>
            <a:endParaRPr sz="28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60"/>
              </a:spcBef>
              <a:buClr>
                <a:srgbClr val="404F2E"/>
              </a:buClr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800" spc="25" dirty="0">
                <a:solidFill>
                  <a:srgbClr val="5F210F"/>
                </a:solidFill>
                <a:latin typeface="Calibri"/>
                <a:cs typeface="Calibri"/>
              </a:rPr>
              <a:t>"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Columbo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" - </a:t>
            </a:r>
            <a:r>
              <a:rPr sz="2800" i="1" spc="-5" dirty="0">
                <a:solidFill>
                  <a:srgbClr val="5F210F"/>
                </a:solidFill>
                <a:latin typeface="Calibri"/>
                <a:cs typeface="Calibri"/>
              </a:rPr>
              <a:t>ešte jedna vec.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..</a:t>
            </a:r>
            <a:endParaRPr sz="28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60"/>
              </a:spcBef>
              <a:buClr>
                <a:srgbClr val="404F2E"/>
              </a:buClr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Bojovnosť/odmietavý postoj</a:t>
            </a:r>
            <a:endParaRPr sz="28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70"/>
              </a:spcBef>
              <a:buClr>
                <a:srgbClr val="404F2E"/>
              </a:buClr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Naliehavosť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"</a:t>
            </a:r>
            <a:r>
              <a:rPr sz="2800" i="1" spc="-5" dirty="0">
                <a:solidFill>
                  <a:srgbClr val="5F210F"/>
                </a:solidFill>
                <a:latin typeface="Calibri"/>
                <a:cs typeface="Calibri"/>
              </a:rPr>
              <a:t>Ale ja </a:t>
            </a:r>
            <a:r>
              <a:rPr sz="2800" i="1" spc="-10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800" i="1" spc="-5" dirty="0">
                <a:solidFill>
                  <a:srgbClr val="5F210F"/>
                </a:solidFill>
                <a:latin typeface="Calibri"/>
                <a:cs typeface="Calibri"/>
              </a:rPr>
              <a:t>potrebujem hneď!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19088" y="2255520"/>
            <a:ext cx="5125211" cy="3660646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9216" y="1342649"/>
            <a:ext cx="9530561" cy="396948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434905" y="6382511"/>
            <a:ext cx="5322570" cy="445134"/>
            <a:chOff x="3434905" y="6382511"/>
            <a:chExt cx="5322570" cy="445134"/>
          </a:xfrm>
        </p:grpSpPr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5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55748" y="928372"/>
            <a:ext cx="4251960" cy="89408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080">
              <a:lnSpc>
                <a:spcPts val="3240"/>
              </a:lnSpc>
              <a:spcBef>
                <a:spcPts val="505"/>
              </a:spcBef>
            </a:pPr>
            <a:r>
              <a:rPr sz="3000" dirty="0">
                <a:solidFill>
                  <a:srgbClr val="5F210F"/>
                </a:solidFill>
                <a:latin typeface="Calibri"/>
                <a:cs typeface="Calibri"/>
              </a:rPr>
              <a:t>5 </a:t>
            </a:r>
            <a:r>
              <a:rPr sz="3000" spc="-5" dirty="0">
                <a:solidFill>
                  <a:srgbClr val="5F210F"/>
                </a:solidFill>
                <a:latin typeface="Calibri"/>
                <a:cs typeface="Calibri"/>
              </a:rPr>
              <a:t>jednoduchých trikov, ktoré </a:t>
            </a:r>
            <a:r>
              <a:rPr sz="3000" spc="-15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3000" spc="-10" dirty="0">
                <a:solidFill>
                  <a:srgbClr val="5F210F"/>
                </a:solidFill>
                <a:latin typeface="Calibri"/>
                <a:cs typeface="Calibri"/>
              </a:rPr>
              <a:t>pomôžu </a:t>
            </a:r>
            <a:r>
              <a:rPr sz="3000" spc="-5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3000" spc="-20" dirty="0">
                <a:solidFill>
                  <a:srgbClr val="5F210F"/>
                </a:solidFill>
                <a:latin typeface="Calibri"/>
                <a:cs typeface="Calibri"/>
              </a:rPr>
              <a:t>efektívnejší.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489985" y="259179"/>
            <a:ext cx="9652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Vedieť, </a:t>
            </a:r>
            <a:r>
              <a:rPr sz="3600" b="1" spc="-20" dirty="0">
                <a:solidFill>
                  <a:srgbClr val="A13A22"/>
                </a:solidFill>
                <a:latin typeface="Calibri"/>
                <a:cs typeface="Calibri"/>
              </a:rPr>
              <a:t>ako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sa vysporiadať s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námietkami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3600" b="1" spc="-35" dirty="0">
                <a:solidFill>
                  <a:srgbClr val="A13A22"/>
                </a:solidFill>
                <a:latin typeface="Calibri"/>
                <a:cs typeface="Calibri"/>
              </a:rPr>
              <a:t>taktikou...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620632" y="2592472"/>
            <a:ext cx="1722767" cy="1274516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5080">
              <a:lnSpc>
                <a:spcPts val="3240"/>
              </a:lnSpc>
              <a:spcBef>
                <a:spcPts val="505"/>
              </a:spcBef>
            </a:pP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Zachovajte si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chladnú hlavu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642219" y="3736615"/>
            <a:ext cx="1426210" cy="89408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080" indent="150495">
              <a:lnSpc>
                <a:spcPts val="3240"/>
              </a:lnSpc>
              <a:spcBef>
                <a:spcPts val="505"/>
              </a:spcBef>
            </a:pP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Prejavte empatiu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292950" y="3506503"/>
            <a:ext cx="1555508" cy="84836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56515" marR="5080" indent="-44450">
              <a:lnSpc>
                <a:spcPts val="2880"/>
              </a:lnSpc>
              <a:spcBef>
                <a:spcPts val="795"/>
              </a:spcBef>
            </a:pPr>
            <a:r>
              <a:rPr sz="3000" b="1" spc="-35" dirty="0">
                <a:solidFill>
                  <a:srgbClr val="FFFFFF"/>
                </a:solidFill>
                <a:latin typeface="Calibri"/>
                <a:cs typeface="Calibri"/>
              </a:rPr>
              <a:t>Počúvajte </a:t>
            </a:r>
            <a:r>
              <a:rPr sz="3000" b="1" spc="-20" dirty="0">
                <a:solidFill>
                  <a:srgbClr val="FFFFFF"/>
                </a:solidFill>
                <a:latin typeface="Calibri"/>
                <a:cs typeface="Calibri"/>
              </a:rPr>
              <a:t>viac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405100" y="2409211"/>
            <a:ext cx="1875789" cy="89408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22860" marR="5080" indent="-10795">
              <a:lnSpc>
                <a:spcPts val="3240"/>
              </a:lnSpc>
              <a:spcBef>
                <a:spcPts val="505"/>
              </a:spcBef>
            </a:pPr>
            <a:r>
              <a:rPr sz="3000" b="1" spc="-5" dirty="0">
                <a:solidFill>
                  <a:srgbClr val="FFFFFF"/>
                </a:solidFill>
                <a:latin typeface="Calibri"/>
                <a:cs typeface="Calibri"/>
              </a:rPr>
              <a:t>Buďte </a:t>
            </a:r>
            <a:r>
              <a:rPr sz="3000" b="1" spc="-15" dirty="0">
                <a:solidFill>
                  <a:srgbClr val="FFFFFF"/>
                </a:solidFill>
                <a:latin typeface="Calibri"/>
                <a:cs typeface="Calibri"/>
              </a:rPr>
              <a:t>trpezliví </a:t>
            </a:r>
            <a:r>
              <a:rPr sz="3000" b="1" spc="-5" dirty="0">
                <a:solidFill>
                  <a:srgbClr val="FFFFFF"/>
                </a:solidFill>
                <a:latin typeface="Calibri"/>
                <a:cs typeface="Calibri"/>
              </a:rPr>
              <a:t>a ukážte to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949811" y="2166133"/>
            <a:ext cx="13239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0" dirty="0">
                <a:solidFill>
                  <a:srgbClr val="FFFFFF"/>
                </a:solidFill>
                <a:latin typeface="Calibri"/>
                <a:cs typeface="Calibri"/>
              </a:rPr>
              <a:t>Hovorte </a:t>
            </a:r>
            <a:r>
              <a:rPr sz="3000" b="1" spc="-5" dirty="0">
                <a:solidFill>
                  <a:srgbClr val="FFFFFF"/>
                </a:solidFill>
                <a:latin typeface="Calibri"/>
                <a:cs typeface="Calibri"/>
              </a:rPr>
              <a:t>menej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356060" y="3370779"/>
            <a:ext cx="257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159904" y="1657193"/>
            <a:ext cx="257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221229" y="4591046"/>
            <a:ext cx="257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793747" y="1339439"/>
            <a:ext cx="257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353610" y="2437634"/>
            <a:ext cx="257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427" y="390401"/>
            <a:ext cx="114915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Poznanie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udržiavanie zdrojov </a:t>
            </a:r>
            <a:r>
              <a:rPr sz="3600" b="1" spc="-15" dirty="0">
                <a:solidFill>
                  <a:srgbClr val="A13A22"/>
                </a:solidFill>
                <a:latin typeface="Calibri"/>
                <a:cs typeface="Calibri"/>
              </a:rPr>
              <a:t>svojej </a:t>
            </a: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vyjednávacej sily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5953" y="1521389"/>
            <a:ext cx="11139805" cy="415417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2600" spc="-5" dirty="0">
                <a:solidFill>
                  <a:srgbClr val="5F210F"/>
                </a:solidFill>
                <a:latin typeface="Calibri"/>
                <a:cs typeface="Calibri"/>
              </a:rPr>
              <a:t>Vyjednávacia </a:t>
            </a:r>
            <a:r>
              <a:rPr sz="2600" spc="-10" dirty="0">
                <a:solidFill>
                  <a:srgbClr val="5F210F"/>
                </a:solidFill>
                <a:latin typeface="Calibri"/>
                <a:cs typeface="Calibri"/>
              </a:rPr>
              <a:t>sila vo všeobecnosti pochádza </a:t>
            </a:r>
            <a:r>
              <a:rPr sz="2600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600" spc="-5" dirty="0">
                <a:solidFill>
                  <a:srgbClr val="5F210F"/>
                </a:solidFill>
                <a:latin typeface="Calibri"/>
                <a:cs typeface="Calibri"/>
              </a:rPr>
              <a:t>jedného z </a:t>
            </a:r>
            <a:r>
              <a:rPr sz="2600" spc="-10" dirty="0">
                <a:solidFill>
                  <a:srgbClr val="5F210F"/>
                </a:solidFill>
                <a:latin typeface="Calibri"/>
                <a:cs typeface="Calibri"/>
              </a:rPr>
              <a:t>troch </a:t>
            </a:r>
            <a:r>
              <a:rPr sz="2600" spc="-5" dirty="0">
                <a:solidFill>
                  <a:srgbClr val="5F210F"/>
                </a:solidFill>
                <a:latin typeface="Calibri"/>
                <a:cs typeface="Calibri"/>
              </a:rPr>
              <a:t>zdrojov:</a:t>
            </a:r>
            <a:endParaRPr sz="26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370"/>
              </a:spcBef>
              <a:buClr>
                <a:srgbClr val="404F2E"/>
              </a:buClr>
              <a:buAutoNum type="arabicPeriod"/>
              <a:tabLst>
                <a:tab pos="527685" algn="l"/>
                <a:tab pos="528320" algn="l"/>
              </a:tabLst>
            </a:pPr>
            <a:r>
              <a:rPr sz="2600" b="1" spc="-5" dirty="0">
                <a:solidFill>
                  <a:srgbClr val="5F210F"/>
                </a:solidFill>
                <a:latin typeface="Calibri"/>
                <a:cs typeface="Calibri"/>
              </a:rPr>
              <a:t>Jasne </a:t>
            </a:r>
            <a:r>
              <a:rPr sz="2600" b="1" spc="-10" dirty="0">
                <a:solidFill>
                  <a:srgbClr val="5F210F"/>
                </a:solidFill>
                <a:latin typeface="Calibri"/>
                <a:cs typeface="Calibri"/>
              </a:rPr>
              <a:t>definované </a:t>
            </a:r>
            <a:r>
              <a:rPr sz="2600" b="1" dirty="0">
                <a:solidFill>
                  <a:srgbClr val="5F210F"/>
                </a:solidFill>
                <a:latin typeface="Calibri"/>
                <a:cs typeface="Calibri"/>
              </a:rPr>
              <a:t>ciele </a:t>
            </a:r>
            <a:r>
              <a:rPr sz="26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600" b="1" spc="-10" dirty="0">
                <a:solidFill>
                  <a:srgbClr val="5F210F"/>
                </a:solidFill>
                <a:latin typeface="Calibri"/>
                <a:cs typeface="Calibri"/>
              </a:rPr>
              <a:t>želaný výsledok od </a:t>
            </a:r>
            <a:r>
              <a:rPr sz="2600" b="1" spc="-5" dirty="0">
                <a:solidFill>
                  <a:srgbClr val="5F210F"/>
                </a:solidFill>
                <a:latin typeface="Calibri"/>
                <a:cs typeface="Calibri"/>
              </a:rPr>
              <a:t>začiatku</a:t>
            </a:r>
            <a:endParaRPr sz="26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385"/>
              </a:spcBef>
              <a:buClr>
                <a:srgbClr val="404F2E"/>
              </a:buClr>
              <a:buAutoNum type="arabicPeriod"/>
              <a:tabLst>
                <a:tab pos="527685" algn="l"/>
                <a:tab pos="528320" algn="l"/>
              </a:tabLst>
            </a:pPr>
            <a:r>
              <a:rPr sz="2600" b="1" spc="-10" dirty="0">
                <a:solidFill>
                  <a:srgbClr val="5F210F"/>
                </a:solidFill>
                <a:latin typeface="Calibri"/>
                <a:cs typeface="Calibri"/>
              </a:rPr>
              <a:t>Moc </a:t>
            </a:r>
            <a:r>
              <a:rPr sz="2600" b="1" spc="-15" dirty="0">
                <a:solidFill>
                  <a:srgbClr val="5F210F"/>
                </a:solidFill>
                <a:latin typeface="Calibri"/>
                <a:cs typeface="Calibri"/>
              </a:rPr>
              <a:t>rolí</a:t>
            </a:r>
            <a:endParaRPr sz="26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375"/>
              </a:spcBef>
              <a:buClr>
                <a:srgbClr val="404F2E"/>
              </a:buClr>
              <a:buAutoNum type="arabicPeriod"/>
              <a:tabLst>
                <a:tab pos="527685" algn="l"/>
                <a:tab pos="528320" algn="l"/>
              </a:tabLst>
            </a:pPr>
            <a:r>
              <a:rPr sz="2600" b="1" spc="-10" dirty="0">
                <a:solidFill>
                  <a:srgbClr val="5F210F"/>
                </a:solidFill>
                <a:latin typeface="Calibri"/>
                <a:cs typeface="Calibri"/>
              </a:rPr>
              <a:t>Psychologická sila</a:t>
            </a:r>
            <a:endParaRPr sz="2600">
              <a:latin typeface="Calibri"/>
              <a:cs typeface="Calibri"/>
            </a:endParaRPr>
          </a:p>
          <a:p>
            <a:pPr marL="12700" marR="5080" algn="just">
              <a:lnSpc>
                <a:spcPts val="2500"/>
              </a:lnSpc>
              <a:spcBef>
                <a:spcPts val="969"/>
              </a:spcBef>
            </a:pPr>
            <a:r>
              <a:rPr sz="2600" spc="-5" dirty="0">
                <a:solidFill>
                  <a:srgbClr val="5F210F"/>
                </a:solidFill>
                <a:latin typeface="Calibri"/>
                <a:cs typeface="Calibri"/>
              </a:rPr>
              <a:t>Keď </a:t>
            </a:r>
            <a:r>
              <a:rPr sz="2600" spc="-10" dirty="0">
                <a:solidFill>
                  <a:srgbClr val="5F210F"/>
                </a:solidFill>
                <a:latin typeface="Calibri"/>
                <a:cs typeface="Calibri"/>
              </a:rPr>
              <a:t>sa pripravujete </a:t>
            </a:r>
            <a:r>
              <a:rPr sz="2600" spc="-2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600" spc="-10" dirty="0">
                <a:solidFill>
                  <a:srgbClr val="5F210F"/>
                </a:solidFill>
                <a:latin typeface="Calibri"/>
                <a:cs typeface="Calibri"/>
              </a:rPr>
              <a:t>vyjednávanie </a:t>
            </a:r>
            <a:r>
              <a:rPr sz="26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600" dirty="0">
                <a:solidFill>
                  <a:srgbClr val="5F210F"/>
                </a:solidFill>
                <a:latin typeface="Calibri"/>
                <a:cs typeface="Calibri"/>
              </a:rPr>
              <a:t>dialóg s </a:t>
            </a:r>
            <a:r>
              <a:rPr sz="2600" spc="-10" dirty="0">
                <a:solidFill>
                  <a:srgbClr val="5F210F"/>
                </a:solidFill>
                <a:latin typeface="Calibri"/>
                <a:cs typeface="Calibri"/>
              </a:rPr>
              <a:t>mocným partnerom </a:t>
            </a:r>
            <a:r>
              <a:rPr sz="2600" spc="-15" dirty="0">
                <a:solidFill>
                  <a:srgbClr val="5F210F"/>
                </a:solidFill>
                <a:latin typeface="Calibri"/>
                <a:cs typeface="Calibri"/>
              </a:rPr>
              <a:t>(napríklad </a:t>
            </a:r>
            <a:r>
              <a:rPr sz="26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600" spc="-15" dirty="0">
                <a:solidFill>
                  <a:srgbClr val="5F210F"/>
                </a:solidFill>
                <a:latin typeface="Calibri"/>
                <a:cs typeface="Calibri"/>
              </a:rPr>
              <a:t>veľkým </a:t>
            </a:r>
            <a:r>
              <a:rPr sz="2600" spc="-10" dirty="0">
                <a:solidFill>
                  <a:srgbClr val="5F210F"/>
                </a:solidFill>
                <a:latin typeface="Calibri"/>
                <a:cs typeface="Calibri"/>
              </a:rPr>
              <a:t>nákupcom čerstvých produktov), </a:t>
            </a:r>
            <a:r>
              <a:rPr sz="2600" spc="-15" dirty="0">
                <a:solidFill>
                  <a:srgbClr val="5F210F"/>
                </a:solidFill>
                <a:latin typeface="Calibri"/>
                <a:cs typeface="Calibri"/>
              </a:rPr>
              <a:t>snažte</a:t>
            </a:r>
            <a:r>
              <a:rPr sz="2600" spc="5" dirty="0">
                <a:solidFill>
                  <a:srgbClr val="5F210F"/>
                </a:solidFill>
                <a:latin typeface="Calibri"/>
                <a:cs typeface="Calibri"/>
              </a:rPr>
              <a:t> sa </a:t>
            </a:r>
            <a:r>
              <a:rPr sz="2600" spc="-10" dirty="0">
                <a:solidFill>
                  <a:srgbClr val="5F210F"/>
                </a:solidFill>
                <a:latin typeface="Calibri"/>
                <a:cs typeface="Calibri"/>
              </a:rPr>
              <a:t>zvýšiť svoj </a:t>
            </a:r>
            <a:r>
              <a:rPr sz="2600" spc="-5" dirty="0">
                <a:solidFill>
                  <a:srgbClr val="5F210F"/>
                </a:solidFill>
                <a:latin typeface="Calibri"/>
                <a:cs typeface="Calibri"/>
              </a:rPr>
              <a:t>pocit </a:t>
            </a:r>
            <a:r>
              <a:rPr sz="2600" spc="-10" dirty="0">
                <a:solidFill>
                  <a:srgbClr val="5F210F"/>
                </a:solidFill>
                <a:latin typeface="Calibri"/>
                <a:cs typeface="Calibri"/>
              </a:rPr>
              <a:t>moci na </a:t>
            </a:r>
            <a:r>
              <a:rPr sz="2600" spc="-5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600" dirty="0">
                <a:solidFill>
                  <a:srgbClr val="5F210F"/>
                </a:solidFill>
                <a:latin typeface="Calibri"/>
                <a:cs typeface="Calibri"/>
              </a:rPr>
              <a:t>najväčšom </a:t>
            </a:r>
            <a:r>
              <a:rPr sz="2600" spc="-15" dirty="0">
                <a:solidFill>
                  <a:srgbClr val="5F210F"/>
                </a:solidFill>
                <a:latin typeface="Calibri"/>
                <a:cs typeface="Calibri"/>
              </a:rPr>
              <a:t>počte </a:t>
            </a:r>
            <a:r>
              <a:rPr sz="2600" spc="-5" dirty="0">
                <a:solidFill>
                  <a:srgbClr val="5F210F"/>
                </a:solidFill>
                <a:latin typeface="Calibri"/>
                <a:cs typeface="Calibri"/>
              </a:rPr>
              <a:t>týchto </a:t>
            </a:r>
            <a:r>
              <a:rPr sz="2600" spc="-15" dirty="0">
                <a:solidFill>
                  <a:srgbClr val="5F210F"/>
                </a:solidFill>
                <a:latin typeface="Calibri"/>
                <a:cs typeface="Calibri"/>
              </a:rPr>
              <a:t>úrovní</a:t>
            </a:r>
            <a:r>
              <a:rPr sz="2600" spc="-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600" spc="-10" dirty="0">
                <a:solidFill>
                  <a:srgbClr val="5F210F"/>
                </a:solidFill>
                <a:latin typeface="Calibri"/>
                <a:cs typeface="Calibri"/>
              </a:rPr>
              <a:t>Opäť </a:t>
            </a:r>
            <a:r>
              <a:rPr sz="2600" spc="-5" dirty="0">
                <a:solidFill>
                  <a:srgbClr val="5F210F"/>
                </a:solidFill>
                <a:latin typeface="Calibri"/>
                <a:cs typeface="Calibri"/>
              </a:rPr>
              <a:t>to zdôrazňuje </a:t>
            </a:r>
            <a:r>
              <a:rPr sz="2600" spc="-15" dirty="0">
                <a:solidFill>
                  <a:srgbClr val="5F210F"/>
                </a:solidFill>
                <a:latin typeface="Calibri"/>
                <a:cs typeface="Calibri"/>
              </a:rPr>
              <a:t>potrebu </a:t>
            </a:r>
            <a:r>
              <a:rPr sz="2600" spc="-10" dirty="0">
                <a:solidFill>
                  <a:srgbClr val="5F210F"/>
                </a:solidFill>
                <a:latin typeface="Calibri"/>
                <a:cs typeface="Calibri"/>
              </a:rPr>
              <a:t>pripraviť sa </a:t>
            </a:r>
            <a:r>
              <a:rPr sz="26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600" dirty="0">
                <a:solidFill>
                  <a:srgbClr val="5F210F"/>
                </a:solidFill>
                <a:latin typeface="Calibri"/>
                <a:cs typeface="Calibri"/>
              </a:rPr>
              <a:t>diskusiu</a:t>
            </a:r>
            <a:r>
              <a:rPr sz="26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3200" b="1" dirty="0">
                <a:solidFill>
                  <a:srgbClr val="5F210F"/>
                </a:solidFill>
                <a:latin typeface="Calibri"/>
                <a:cs typeface="Calibri"/>
              </a:rPr>
              <a:t>Predovšetkým verte </a:t>
            </a:r>
            <a:r>
              <a:rPr sz="3200" b="1" spc="-10" dirty="0">
                <a:solidFill>
                  <a:srgbClr val="5F210F"/>
                </a:solidFill>
                <a:latin typeface="Calibri"/>
                <a:cs typeface="Calibri"/>
              </a:rPr>
              <a:t>sami sebe!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28444" y="0"/>
            <a:ext cx="10163810" cy="6858000"/>
            <a:chOff x="2028444" y="0"/>
            <a:chExt cx="10163810" cy="68580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4" y="0"/>
              <a:ext cx="4852415" cy="68580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83636" y="4796028"/>
              <a:ext cx="905510" cy="1079500"/>
            </a:xfrm>
            <a:custGeom>
              <a:avLst/>
              <a:gdLst/>
              <a:ahLst/>
              <a:cxnLst/>
              <a:rect l="l" t="t" r="r" b="b"/>
              <a:pathLst>
                <a:path w="905510" h="1079500">
                  <a:moveTo>
                    <a:pt x="678942" y="0"/>
                  </a:moveTo>
                  <a:lnTo>
                    <a:pt x="226314" y="0"/>
                  </a:lnTo>
                  <a:lnTo>
                    <a:pt x="226314" y="626364"/>
                  </a:lnTo>
                  <a:lnTo>
                    <a:pt x="0" y="626364"/>
                  </a:lnTo>
                  <a:lnTo>
                    <a:pt x="452628" y="1078992"/>
                  </a:lnTo>
                  <a:lnTo>
                    <a:pt x="905256" y="626364"/>
                  </a:lnTo>
                  <a:lnTo>
                    <a:pt x="678942" y="626364"/>
                  </a:lnTo>
                  <a:lnTo>
                    <a:pt x="678942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183636" y="4796028"/>
              <a:ext cx="905510" cy="1079500"/>
            </a:xfrm>
            <a:custGeom>
              <a:avLst/>
              <a:gdLst/>
              <a:ahLst/>
              <a:cxnLst/>
              <a:rect l="l" t="t" r="r" b="b"/>
              <a:pathLst>
                <a:path w="905510" h="1079500">
                  <a:moveTo>
                    <a:pt x="0" y="626364"/>
                  </a:moveTo>
                  <a:lnTo>
                    <a:pt x="226314" y="626364"/>
                  </a:lnTo>
                  <a:lnTo>
                    <a:pt x="226314" y="0"/>
                  </a:lnTo>
                  <a:lnTo>
                    <a:pt x="678942" y="0"/>
                  </a:lnTo>
                  <a:lnTo>
                    <a:pt x="678942" y="626364"/>
                  </a:lnTo>
                  <a:lnTo>
                    <a:pt x="905256" y="626364"/>
                  </a:lnTo>
                  <a:lnTo>
                    <a:pt x="452628" y="1078992"/>
                  </a:lnTo>
                  <a:lnTo>
                    <a:pt x="0" y="626364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34877" y="2043973"/>
            <a:ext cx="5801995" cy="224155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Dobre, takže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pripravili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stretnutie... teraz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poskytneme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štyri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jednoduché, ale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praktické tipy,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pomôžu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zvýšiť váš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MINDSET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dúfajme, 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zlepšia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výsledky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predaja, keď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budete potrebovať.</a:t>
            </a:r>
            <a:endParaRPr sz="24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570"/>
              </a:spcBef>
            </a:pPr>
            <a:r>
              <a:rPr sz="3000" spc="-10" dirty="0">
                <a:solidFill>
                  <a:srgbClr val="5F210F"/>
                </a:solidFill>
                <a:latin typeface="Calibri"/>
                <a:cs typeface="Calibri"/>
              </a:rPr>
              <a:t>Čítajte </a:t>
            </a:r>
            <a:r>
              <a:rPr sz="3000" spc="-15" dirty="0">
                <a:solidFill>
                  <a:srgbClr val="5F210F"/>
                </a:solidFill>
                <a:latin typeface="Calibri"/>
                <a:cs typeface="Calibri"/>
              </a:rPr>
              <a:t>ďalej!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919005" y="571501"/>
            <a:ext cx="35375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latin typeface="Calibri"/>
                <a:cs typeface="Calibri"/>
              </a:rPr>
              <a:t>Predajné </a:t>
            </a:r>
            <a:r>
              <a:rPr sz="3600" b="1" spc="-30" dirty="0">
                <a:latin typeface="Calibri"/>
                <a:cs typeface="Calibri"/>
              </a:rPr>
              <a:t>techniky...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39261" y="6123135"/>
            <a:ext cx="657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Zdroj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28601" y="1779596"/>
            <a:ext cx="7023572" cy="4773743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74930">
              <a:lnSpc>
                <a:spcPts val="2590"/>
              </a:lnSpc>
              <a:spcBef>
                <a:spcPts val="425"/>
              </a:spcBef>
              <a:tabLst>
                <a:tab pos="6205220" algn="l"/>
              </a:tabLst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Predtým, 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začnete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predávať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pripraviť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si ponuku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hodnoty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(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Value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Proposition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- VP), aby ste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mohli </a:t>
            </a:r>
            <a:r>
              <a:rPr sz="2400" spc="-155" dirty="0">
                <a:solidFill>
                  <a:srgbClr val="5F210F"/>
                </a:solidFill>
                <a:latin typeface="Calibri"/>
                <a:cs typeface="Calibri"/>
              </a:rPr>
              <a:t>prezentovať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hodnotu dedičných produktov. Čo 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VP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? 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Marketingový odborník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Peter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Sandeen hovorí, že VP je:</a:t>
            </a:r>
            <a:endParaRPr sz="2400" dirty="0">
              <a:latin typeface="Calibri"/>
              <a:cs typeface="Calibri"/>
            </a:endParaRPr>
          </a:p>
          <a:p>
            <a:pPr marL="40005" marR="24765" indent="1270" algn="ctr">
              <a:lnSpc>
                <a:spcPts val="2590"/>
              </a:lnSpc>
              <a:spcBef>
                <a:spcPts val="1020"/>
              </a:spcBef>
            </a:pPr>
            <a:r>
              <a:rPr sz="2400" b="1" i="1" spc="-85" dirty="0">
                <a:solidFill>
                  <a:srgbClr val="6C6A39"/>
                </a:solidFill>
                <a:latin typeface="Calibri"/>
                <a:cs typeface="Calibri"/>
              </a:rPr>
              <a:t>"</a:t>
            </a:r>
            <a:r>
              <a:rPr sz="2400" b="1" i="1" spc="-5" dirty="0">
                <a:solidFill>
                  <a:srgbClr val="6C6A39"/>
                </a:solidFill>
                <a:latin typeface="Calibri"/>
                <a:cs typeface="Calibri"/>
              </a:rPr>
              <a:t>Uveriteľná zbierka najpresvedčivejších dôvodov, prečo </a:t>
            </a:r>
            <a:r>
              <a:rPr sz="2400" b="1" i="1" spc="-10" dirty="0">
                <a:solidFill>
                  <a:srgbClr val="6C6A39"/>
                </a:solidFill>
                <a:latin typeface="Calibri"/>
                <a:cs typeface="Calibri"/>
              </a:rPr>
              <a:t>by si </a:t>
            </a:r>
            <a:r>
              <a:rPr sz="2400" b="1" i="1" spc="-5" dirty="0">
                <a:solidFill>
                  <a:srgbClr val="6C6A39"/>
                </a:solidFill>
                <a:latin typeface="Calibri"/>
                <a:cs typeface="Calibri"/>
              </a:rPr>
              <a:t>vás ľudia </a:t>
            </a:r>
            <a:r>
              <a:rPr sz="2400" b="1" i="1" spc="-10" dirty="0">
                <a:solidFill>
                  <a:srgbClr val="6C6A39"/>
                </a:solidFill>
                <a:latin typeface="Calibri"/>
                <a:cs typeface="Calibri"/>
              </a:rPr>
              <a:t>mali všimnúť </a:t>
            </a:r>
            <a:r>
              <a:rPr sz="2400" b="1" i="1" spc="-5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2400" b="1" i="1" spc="-25" dirty="0">
                <a:solidFill>
                  <a:srgbClr val="6C6A39"/>
                </a:solidFill>
                <a:latin typeface="Calibri"/>
                <a:cs typeface="Calibri"/>
              </a:rPr>
              <a:t>podniknúť </a:t>
            </a:r>
            <a:r>
              <a:rPr sz="2400" b="1" i="1" spc="-5" dirty="0">
                <a:solidFill>
                  <a:srgbClr val="6C6A39"/>
                </a:solidFill>
                <a:latin typeface="Calibri"/>
                <a:cs typeface="Calibri"/>
              </a:rPr>
              <a:t>kroky, ktoré požadujete</a:t>
            </a:r>
            <a:r>
              <a:rPr sz="2400" b="1" i="1" spc="-85" dirty="0">
                <a:solidFill>
                  <a:srgbClr val="6C6A39"/>
                </a:solidFill>
                <a:latin typeface="Calibri"/>
                <a:cs typeface="Calibri"/>
              </a:rPr>
              <a:t>."</a:t>
            </a:r>
            <a:endParaRPr sz="2400" dirty="0">
              <a:latin typeface="Calibri"/>
              <a:cs typeface="Calibri"/>
            </a:endParaRPr>
          </a:p>
          <a:p>
            <a:pPr marL="12700" marR="162560">
              <a:lnSpc>
                <a:spcPts val="2590"/>
              </a:lnSpc>
              <a:spcBef>
                <a:spcPts val="100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Hodnotová ponuka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odpovedá 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základnú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otázku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: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PREČO by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mali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vybrať práve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vás?</a:t>
            </a:r>
            <a:endParaRPr sz="2400" dirty="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 je 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len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nejaké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interné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vyhlásenie, ktoré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založíte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podnikateľského plánu.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Je to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vaša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jedinečná výhoda na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mala by to byť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prvá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vec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ktorú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ľudia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uvidia,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než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nakúpia.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55836" y="571501"/>
            <a:ext cx="54667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Čo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je </a:t>
            </a:r>
            <a:r>
              <a:rPr sz="3600" b="1" spc="-45" dirty="0">
                <a:solidFill>
                  <a:srgbClr val="A13A22"/>
                </a:solidFill>
                <a:latin typeface="Calibri"/>
                <a:cs typeface="Calibri"/>
              </a:rPr>
              <a:t>hodnotová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ponuka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?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39584" y="0"/>
            <a:ext cx="4852415" cy="685799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006570" y="5769340"/>
            <a:ext cx="30822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C000"/>
                </a:solidFill>
                <a:latin typeface="Calibri"/>
                <a:cs typeface="Calibri"/>
                <a:hlinkClick r:id="rId5"/>
              </a:rPr>
              <a:t>https://www. allagmedia</a:t>
            </a:r>
            <a:r>
              <a:rPr sz="1600" spc="-15" dirty="0">
                <a:solidFill>
                  <a:srgbClr val="FFC000"/>
                </a:solidFill>
                <a:latin typeface="Calibri"/>
                <a:cs typeface="Calibri"/>
                <a:hlinkClick r:id="rId5"/>
              </a:rPr>
              <a:t>. </a:t>
            </a:r>
            <a:r>
              <a:rPr sz="1600" spc="-10" dirty="0">
                <a:solidFill>
                  <a:srgbClr val="FFC000"/>
                </a:solidFill>
                <a:latin typeface="Calibri"/>
                <a:cs typeface="Calibri"/>
                <a:hlinkClick r:id="rId5"/>
              </a:rPr>
              <a:t>com/s/aam- </a:t>
            </a:r>
            <a:r>
              <a:rPr sz="1600" spc="-10" dirty="0">
                <a:solidFill>
                  <a:srgbClr val="FFC000"/>
                </a:solidFill>
                <a:latin typeface="Calibri"/>
                <a:cs typeface="Calibri"/>
              </a:rPr>
              <a:t>value-proposition-worksheet.pdf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333233" y="5586729"/>
            <a:ext cx="1600835" cy="909319"/>
            <a:chOff x="7333233" y="5586729"/>
            <a:chExt cx="1600835" cy="909319"/>
          </a:xfrm>
        </p:grpSpPr>
        <p:sp>
          <p:nvSpPr>
            <p:cNvPr id="12" name="object 12"/>
            <p:cNvSpPr/>
            <p:nvPr/>
          </p:nvSpPr>
          <p:spPr>
            <a:xfrm>
              <a:off x="7339583" y="5593079"/>
              <a:ext cx="1588135" cy="896619"/>
            </a:xfrm>
            <a:custGeom>
              <a:avLst/>
              <a:gdLst/>
              <a:ahLst/>
              <a:cxnLst/>
              <a:rect l="l" t="t" r="r" b="b"/>
              <a:pathLst>
                <a:path w="1588134" h="896620">
                  <a:moveTo>
                    <a:pt x="1139952" y="0"/>
                  </a:moveTo>
                  <a:lnTo>
                    <a:pt x="1139952" y="224028"/>
                  </a:lnTo>
                  <a:lnTo>
                    <a:pt x="0" y="224028"/>
                  </a:lnTo>
                  <a:lnTo>
                    <a:pt x="0" y="672084"/>
                  </a:lnTo>
                  <a:lnTo>
                    <a:pt x="1139952" y="672084"/>
                  </a:lnTo>
                  <a:lnTo>
                    <a:pt x="1139952" y="896112"/>
                  </a:lnTo>
                  <a:lnTo>
                    <a:pt x="1588008" y="448056"/>
                  </a:lnTo>
                  <a:lnTo>
                    <a:pt x="1139952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39583" y="5593079"/>
              <a:ext cx="1588135" cy="896619"/>
            </a:xfrm>
            <a:custGeom>
              <a:avLst/>
              <a:gdLst/>
              <a:ahLst/>
              <a:cxnLst/>
              <a:rect l="l" t="t" r="r" b="b"/>
              <a:pathLst>
                <a:path w="1588134" h="896620">
                  <a:moveTo>
                    <a:pt x="0" y="224028"/>
                  </a:moveTo>
                  <a:lnTo>
                    <a:pt x="1139952" y="224028"/>
                  </a:lnTo>
                  <a:lnTo>
                    <a:pt x="1139952" y="0"/>
                  </a:lnTo>
                  <a:lnTo>
                    <a:pt x="1588008" y="448056"/>
                  </a:lnTo>
                  <a:lnTo>
                    <a:pt x="1139952" y="896112"/>
                  </a:lnTo>
                  <a:lnTo>
                    <a:pt x="1139952" y="672084"/>
                  </a:lnTo>
                  <a:lnTo>
                    <a:pt x="0" y="672084"/>
                  </a:lnTo>
                  <a:lnTo>
                    <a:pt x="0" y="224028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427376" y="5772168"/>
            <a:ext cx="1411824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6C6A39"/>
                </a:solidFill>
                <a:latin typeface="Calibri"/>
                <a:cs typeface="Calibri"/>
              </a:rPr>
              <a:t>BEZPLATNÝ PRACOVNÝ LIST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38472" y="0"/>
            <a:ext cx="1617980" cy="6828155"/>
            <a:chOff x="4538472" y="0"/>
            <a:chExt cx="1617980" cy="6828155"/>
          </a:xfrm>
        </p:grpSpPr>
        <p:sp>
          <p:nvSpPr>
            <p:cNvPr id="3" name="object 3"/>
            <p:cNvSpPr/>
            <p:nvPr/>
          </p:nvSpPr>
          <p:spPr>
            <a:xfrm>
              <a:off x="5339841" y="0"/>
              <a:ext cx="12700" cy="6828155"/>
            </a:xfrm>
            <a:custGeom>
              <a:avLst/>
              <a:gdLst/>
              <a:ahLst/>
              <a:cxnLst/>
              <a:rect l="l" t="t" r="r" b="b"/>
              <a:pathLst>
                <a:path w="12700" h="6828155">
                  <a:moveTo>
                    <a:pt x="0" y="6827647"/>
                  </a:moveTo>
                  <a:lnTo>
                    <a:pt x="12700" y="6827647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6827647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38472" y="178308"/>
              <a:ext cx="1617793" cy="1662535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228106" y="1811094"/>
            <a:ext cx="5480050" cy="339534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31115">
              <a:lnSpc>
                <a:spcPts val="3030"/>
              </a:lnSpc>
              <a:spcBef>
                <a:spcPts val="470"/>
              </a:spcBef>
            </a:pP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sa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 cítite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vystrašení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máte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obavy z vyhliadky na stretnutie, na ktorom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budete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predávať alebo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vyjednávať?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15"/>
              </a:spcBef>
              <a:buClr>
                <a:srgbClr val="6C6A39"/>
              </a:buClr>
              <a:buFont typeface="Wingdings"/>
              <a:buChar char=""/>
              <a:tabLst>
                <a:tab pos="355600" algn="l"/>
              </a:tabLst>
            </a:pPr>
            <a:r>
              <a:rPr sz="2800" spc="-25" dirty="0">
                <a:solidFill>
                  <a:srgbClr val="5F210F"/>
                </a:solidFill>
                <a:latin typeface="Calibri"/>
                <a:cs typeface="Calibri"/>
              </a:rPr>
              <a:t>Preformulujte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túto úzkosť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vzrušenie.</a:t>
            </a:r>
            <a:endParaRPr sz="2800">
              <a:latin typeface="Calibri"/>
              <a:cs typeface="Calibri"/>
            </a:endParaRPr>
          </a:p>
          <a:p>
            <a:pPr marL="355600" marR="330200" indent="-342900">
              <a:lnSpc>
                <a:spcPts val="3030"/>
              </a:lnSpc>
              <a:spcBef>
                <a:spcPts val="1035"/>
              </a:spcBef>
              <a:buClr>
                <a:srgbClr val="6C6A39"/>
              </a:buClr>
              <a:buFont typeface="Wingdings"/>
              <a:buChar char=""/>
              <a:tabLst>
                <a:tab pos="355600" algn="l"/>
              </a:tabLst>
            </a:pP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Táto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jednoduchá zmena pozitívneho myslenia mení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úzkosť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myslenie do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budúcnosti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800" spc="-25" dirty="0">
                <a:solidFill>
                  <a:srgbClr val="5F210F"/>
                </a:solidFill>
                <a:latin typeface="Calibri"/>
                <a:cs typeface="Calibri"/>
              </a:rPr>
              <a:t>čím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zvyšuje váš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výhľad a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sebadôveru.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6405680" y="628337"/>
            <a:ext cx="2975936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-5" dirty="0" err="1"/>
              <a:t>Zme</a:t>
            </a:r>
            <a:r>
              <a:rPr lang="sk-SK" spc="-5" dirty="0" err="1"/>
              <a:t>ňte</a:t>
            </a:r>
            <a:r>
              <a:rPr lang="sk-SK" spc="-5" dirty="0"/>
              <a:t> to</a:t>
            </a:r>
            <a:endParaRPr spc="-5" dirty="0"/>
          </a:p>
        </p:txBody>
      </p:sp>
      <p:sp>
        <p:nvSpPr>
          <p:cNvPr id="20" name="object 20"/>
          <p:cNvSpPr txBox="1"/>
          <p:nvPr/>
        </p:nvSpPr>
        <p:spPr>
          <a:xfrm>
            <a:off x="5231765" y="661671"/>
            <a:ext cx="257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2519" y="1840992"/>
            <a:ext cx="3028187" cy="3029699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191771" y="1023853"/>
            <a:ext cx="28105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Dýchajte </a:t>
            </a:r>
            <a:r>
              <a:rPr sz="2400" spc="-5" dirty="0">
                <a:latin typeface="Calibri"/>
                <a:cs typeface="Calibri"/>
              </a:rPr>
              <a:t>a </a:t>
            </a:r>
            <a:r>
              <a:rPr sz="2400" spc="-15" dirty="0">
                <a:latin typeface="Calibri"/>
                <a:cs typeface="Calibri"/>
              </a:rPr>
              <a:t>sústreďte sa na to</a:t>
            </a:r>
            <a:r>
              <a:rPr sz="2400" spc="-5" dirty="0">
                <a:latin typeface="Calibri"/>
                <a:cs typeface="Calibri"/>
              </a:rPr>
              <a:t>, </a:t>
            </a:r>
            <a:r>
              <a:rPr sz="2400" spc="-20" dirty="0">
                <a:latin typeface="Calibri"/>
                <a:cs typeface="Calibri"/>
              </a:rPr>
              <a:t>prečo </a:t>
            </a:r>
            <a:r>
              <a:rPr sz="2400" dirty="0">
                <a:latin typeface="Calibri"/>
                <a:cs typeface="Calibri"/>
              </a:rPr>
              <a:t>to </a:t>
            </a:r>
            <a:r>
              <a:rPr sz="2400" spc="-5" dirty="0">
                <a:latin typeface="Calibri"/>
                <a:cs typeface="Calibri"/>
              </a:rPr>
              <a:t>robíte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065684" y="6048790"/>
            <a:ext cx="51752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4"/>
              </a:rPr>
              <a:t>Zdroj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38472" y="0"/>
            <a:ext cx="1617980" cy="6828155"/>
            <a:chOff x="4538472" y="0"/>
            <a:chExt cx="1617980" cy="6828155"/>
          </a:xfrm>
        </p:grpSpPr>
        <p:sp>
          <p:nvSpPr>
            <p:cNvPr id="3" name="object 3"/>
            <p:cNvSpPr/>
            <p:nvPr/>
          </p:nvSpPr>
          <p:spPr>
            <a:xfrm>
              <a:off x="5339841" y="0"/>
              <a:ext cx="12700" cy="6828155"/>
            </a:xfrm>
            <a:custGeom>
              <a:avLst/>
              <a:gdLst/>
              <a:ahLst/>
              <a:cxnLst/>
              <a:rect l="l" t="t" r="r" b="b"/>
              <a:pathLst>
                <a:path w="12700" h="6828155">
                  <a:moveTo>
                    <a:pt x="0" y="6827647"/>
                  </a:moveTo>
                  <a:lnTo>
                    <a:pt x="12700" y="6827647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6827647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38472" y="178308"/>
              <a:ext cx="1617793" cy="1662535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231765" y="661671"/>
            <a:ext cx="257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987935" y="412512"/>
            <a:ext cx="10899265" cy="143052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5456555" marR="5080">
              <a:lnSpc>
                <a:spcPts val="5180"/>
              </a:lnSpc>
              <a:spcBef>
                <a:spcPts val="755"/>
              </a:spcBef>
            </a:pPr>
            <a:r>
              <a:rPr spc="-5" dirty="0"/>
              <a:t>Kotva </a:t>
            </a:r>
            <a:r>
              <a:rPr dirty="0"/>
              <a:t>- </a:t>
            </a:r>
            <a:r>
              <a:rPr spc="-95" dirty="0"/>
              <a:t>Vyskúšajte </a:t>
            </a:r>
            <a:r>
              <a:rPr spc="-15" dirty="0"/>
              <a:t>túto </a:t>
            </a:r>
            <a:r>
              <a:rPr spc="-40" dirty="0"/>
              <a:t>ponuku </a:t>
            </a:r>
            <a:r>
              <a:rPr spc="-95" dirty="0"/>
              <a:t>ako </a:t>
            </a:r>
            <a:r>
              <a:rPr spc="-30" dirty="0"/>
              <a:t>prvú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431915" y="2034412"/>
            <a:ext cx="5295265" cy="288417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>
              <a:lnSpc>
                <a:spcPts val="3030"/>
              </a:lnSpc>
              <a:spcBef>
                <a:spcPts val="470"/>
              </a:spcBef>
            </a:pP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Štúdie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psychológov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ukázali, že vyjednávač,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ktorý predloží </a:t>
            </a:r>
            <a:r>
              <a:rPr sz="2800" spc="-25" dirty="0">
                <a:solidFill>
                  <a:srgbClr val="5F210F"/>
                </a:solidFill>
                <a:latin typeface="Calibri"/>
                <a:cs typeface="Calibri"/>
              </a:rPr>
              <a:t>prvú ponuku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800" spc="-25" dirty="0">
                <a:solidFill>
                  <a:srgbClr val="5F210F"/>
                </a:solidFill>
                <a:latin typeface="Calibri"/>
                <a:cs typeface="Calibri"/>
              </a:rPr>
              <a:t>pravdepodobne </a:t>
            </a:r>
            <a:r>
              <a:rPr sz="2800" spc="-30" dirty="0">
                <a:solidFill>
                  <a:srgbClr val="5F210F"/>
                </a:solidFill>
                <a:latin typeface="Calibri"/>
                <a:cs typeface="Calibri"/>
              </a:rPr>
              <a:t>ovplyvní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diskusiu vo svoj </a:t>
            </a:r>
            <a:r>
              <a:rPr sz="2800" spc="-65" dirty="0">
                <a:solidFill>
                  <a:srgbClr val="5F210F"/>
                </a:solidFill>
                <a:latin typeface="Calibri"/>
                <a:cs typeface="Calibri"/>
              </a:rPr>
              <a:t>prospech. </a:t>
            </a:r>
            <a:r>
              <a:rPr sz="2800" spc="-25" dirty="0">
                <a:solidFill>
                  <a:srgbClr val="5F210F"/>
                </a:solidFill>
                <a:latin typeface="Calibri"/>
                <a:cs typeface="Calibri"/>
              </a:rPr>
              <a:t>Prvé </a:t>
            </a:r>
            <a:r>
              <a:rPr sz="2800" spc="-30" dirty="0">
                <a:solidFill>
                  <a:srgbClr val="5F210F"/>
                </a:solidFill>
                <a:latin typeface="Calibri"/>
                <a:cs typeface="Calibri"/>
              </a:rPr>
              <a:t>ponuky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majú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 tendenciu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slúžiť ako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silné kotvy.</a:t>
            </a:r>
            <a:endParaRPr sz="2800" dirty="0">
              <a:latin typeface="Calibri"/>
              <a:cs typeface="Calibri"/>
            </a:endParaRPr>
          </a:p>
          <a:p>
            <a:pPr marL="355600" marR="164465" indent="-342900">
              <a:lnSpc>
                <a:spcPts val="3030"/>
              </a:lnSpc>
              <a:spcBef>
                <a:spcPts val="980"/>
              </a:spcBef>
              <a:buClr>
                <a:srgbClr val="6C6A39"/>
              </a:buClr>
              <a:buFont typeface="Wingdings"/>
              <a:buChar char=""/>
              <a:tabLst>
                <a:tab pos="355600" algn="l"/>
              </a:tabLst>
            </a:pP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Zvážte predloženie </a:t>
            </a:r>
            <a:r>
              <a:rPr sz="2800" spc="-25" dirty="0">
                <a:solidFill>
                  <a:srgbClr val="5F210F"/>
                </a:solidFill>
                <a:latin typeface="Calibri"/>
                <a:cs typeface="Calibri"/>
              </a:rPr>
              <a:t>prvej ponuky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sa predaj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pohol.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2519" y="1895856"/>
            <a:ext cx="3131959" cy="3051047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191771" y="1023853"/>
            <a:ext cx="2616835" cy="7600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75"/>
              </a:spcBef>
            </a:pPr>
            <a:r>
              <a:rPr sz="2400" dirty="0">
                <a:latin typeface="+mj-lt"/>
                <a:cs typeface="Wingdings"/>
              </a:rPr>
              <a:t>Takpovediac </a:t>
            </a:r>
            <a:r>
              <a:rPr sz="2400" spc="-5" dirty="0">
                <a:latin typeface="+mj-lt"/>
                <a:cs typeface="Calibri"/>
              </a:rPr>
              <a:t>hodiť </a:t>
            </a:r>
            <a:r>
              <a:rPr sz="2400" spc="-15" dirty="0">
                <a:latin typeface="+mj-lt"/>
                <a:cs typeface="Calibri"/>
              </a:rPr>
              <a:t>mrkvu </a:t>
            </a:r>
            <a:r>
              <a:rPr sz="2400" spc="-5" dirty="0">
                <a:latin typeface="+mj-lt"/>
                <a:cs typeface="Calibri"/>
              </a:rPr>
              <a:t>na stôl</a:t>
            </a:r>
            <a:endParaRPr sz="2400" dirty="0">
              <a:latin typeface="+mj-lt"/>
              <a:cs typeface="Wingding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065684" y="6048790"/>
            <a:ext cx="51752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4"/>
              </a:rPr>
              <a:t>Zdroj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38472" y="0"/>
            <a:ext cx="1617980" cy="6828155"/>
            <a:chOff x="4538472" y="0"/>
            <a:chExt cx="1617980" cy="6828155"/>
          </a:xfrm>
        </p:grpSpPr>
        <p:sp>
          <p:nvSpPr>
            <p:cNvPr id="3" name="object 3"/>
            <p:cNvSpPr/>
            <p:nvPr/>
          </p:nvSpPr>
          <p:spPr>
            <a:xfrm>
              <a:off x="5339841" y="0"/>
              <a:ext cx="12700" cy="6828155"/>
            </a:xfrm>
            <a:custGeom>
              <a:avLst/>
              <a:gdLst/>
              <a:ahLst/>
              <a:cxnLst/>
              <a:rect l="l" t="t" r="r" b="b"/>
              <a:pathLst>
                <a:path w="12700" h="6828155">
                  <a:moveTo>
                    <a:pt x="0" y="6827647"/>
                  </a:moveTo>
                  <a:lnTo>
                    <a:pt x="12700" y="6827647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6827647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38472" y="178308"/>
              <a:ext cx="1617793" cy="1662535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231765" y="661671"/>
            <a:ext cx="257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5456555" marR="5080">
              <a:lnSpc>
                <a:spcPts val="5180"/>
              </a:lnSpc>
              <a:spcBef>
                <a:spcPts val="755"/>
              </a:spcBef>
            </a:pPr>
            <a:r>
              <a:rPr dirty="0"/>
              <a:t>Využite </a:t>
            </a:r>
            <a:r>
              <a:rPr spc="-5" dirty="0"/>
              <a:t>silu ticha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016557" y="1900848"/>
            <a:ext cx="5966460" cy="4037329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172085">
              <a:lnSpc>
                <a:spcPts val="3030"/>
              </a:lnSpc>
              <a:spcBef>
                <a:spcPts val="470"/>
              </a:spcBef>
            </a:pP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predaji,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rovnako ako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800" spc="-25" dirty="0">
                <a:solidFill>
                  <a:srgbClr val="5F210F"/>
                </a:solidFill>
                <a:latin typeface="Calibri"/>
                <a:cs typeface="Calibri"/>
              </a:rPr>
              <a:t>každej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diskusii,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máme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 tendenciu ponáhľať sa,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aby sme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vyplnili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nepríjemné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ticho.</a:t>
            </a:r>
            <a:endParaRPr sz="2800">
              <a:latin typeface="Calibri"/>
              <a:cs typeface="Calibri"/>
            </a:endParaRPr>
          </a:p>
          <a:p>
            <a:pPr marL="355600" marR="5080" indent="-342900">
              <a:lnSpc>
                <a:spcPts val="3030"/>
              </a:lnSpc>
              <a:spcBef>
                <a:spcPts val="994"/>
              </a:spcBef>
              <a:buClr>
                <a:srgbClr val="6C6A39"/>
              </a:buClr>
              <a:buFont typeface="Wingdings"/>
              <a:buChar char=""/>
              <a:tabLst>
                <a:tab pos="355600" algn="l"/>
              </a:tabLst>
            </a:pP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Po tom, čo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váš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partner prehovorí,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nechajte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800" spc="-35" dirty="0">
                <a:solidFill>
                  <a:srgbClr val="5F210F"/>
                </a:solidFill>
                <a:latin typeface="Calibri"/>
                <a:cs typeface="Calibri"/>
              </a:rPr>
              <a:t>niekoľko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okamihov ticha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mali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čas plne vstrebať to, čo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bolo práve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povedané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"Mlčanie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dáva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možnosť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utlmiť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svoj inštinkt </a:t>
            </a:r>
            <a:r>
              <a:rPr sz="2800" spc="-2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sebapresadzovanie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posilniť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inštinkt pre </a:t>
            </a:r>
            <a:r>
              <a:rPr sz="2800" spc="-40" dirty="0">
                <a:solidFill>
                  <a:srgbClr val="5F210F"/>
                </a:solidFill>
                <a:latin typeface="Calibri"/>
                <a:cs typeface="Calibri"/>
              </a:rPr>
              <a:t>počúvanie,"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tvrdí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profesor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Guhan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z Harvard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Business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School.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59812" y="5870636"/>
            <a:ext cx="19246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Subramanian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065684" y="6004213"/>
            <a:ext cx="5175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3"/>
              </a:rPr>
              <a:t>Zdroj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00327" y="1937004"/>
            <a:ext cx="3040380" cy="2983979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1129375" y="1032293"/>
            <a:ext cx="29533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Ticho </a:t>
            </a:r>
            <a:r>
              <a:rPr sz="2400" spc="-10" dirty="0">
                <a:latin typeface="Calibri"/>
                <a:cs typeface="Calibri"/>
              </a:rPr>
              <a:t>môže </a:t>
            </a:r>
            <a:r>
              <a:rPr sz="2400" spc="-5" dirty="0">
                <a:latin typeface="Calibri"/>
                <a:cs typeface="Calibri"/>
              </a:rPr>
              <a:t>byť </a:t>
            </a:r>
            <a:r>
              <a:rPr sz="2400" spc="-10" dirty="0">
                <a:latin typeface="Calibri"/>
                <a:cs typeface="Calibri"/>
              </a:rPr>
              <a:t>silnejšie </a:t>
            </a:r>
            <a:r>
              <a:rPr sz="2400" dirty="0">
                <a:latin typeface="Calibri"/>
                <a:cs typeface="Calibri"/>
              </a:rPr>
              <a:t>ako </a:t>
            </a:r>
            <a:r>
              <a:rPr sz="2400" spc="-15" dirty="0">
                <a:latin typeface="Calibri"/>
                <a:cs typeface="Calibri"/>
              </a:rPr>
              <a:t>protest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38472" y="0"/>
            <a:ext cx="1617980" cy="6828155"/>
            <a:chOff x="4538472" y="0"/>
            <a:chExt cx="1617980" cy="6828155"/>
          </a:xfrm>
        </p:grpSpPr>
        <p:sp>
          <p:nvSpPr>
            <p:cNvPr id="3" name="object 3"/>
            <p:cNvSpPr/>
            <p:nvPr/>
          </p:nvSpPr>
          <p:spPr>
            <a:xfrm>
              <a:off x="5339841" y="0"/>
              <a:ext cx="12700" cy="6828155"/>
            </a:xfrm>
            <a:custGeom>
              <a:avLst/>
              <a:gdLst/>
              <a:ahLst/>
              <a:cxnLst/>
              <a:rect l="l" t="t" r="r" b="b"/>
              <a:pathLst>
                <a:path w="12700" h="6828155">
                  <a:moveTo>
                    <a:pt x="0" y="6827647"/>
                  </a:moveTo>
                  <a:lnTo>
                    <a:pt x="12700" y="6827647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6827647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38472" y="178308"/>
              <a:ext cx="1617793" cy="1662535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231765" y="661671"/>
            <a:ext cx="257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6404926" y="628269"/>
            <a:ext cx="5177473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Požiadajte </a:t>
            </a:r>
            <a:r>
              <a:rPr spc="-35" dirty="0"/>
              <a:t>o </a:t>
            </a:r>
            <a:r>
              <a:rPr spc="-5" dirty="0"/>
              <a:t>radu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318898" y="1798106"/>
            <a:ext cx="5761990" cy="444563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6350">
              <a:lnSpc>
                <a:spcPts val="3030"/>
              </a:lnSpc>
              <a:spcBef>
                <a:spcPts val="470"/>
              </a:spcBef>
              <a:tabLst>
                <a:tab pos="2642235" algn="l"/>
              </a:tabLst>
            </a:pP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nedávnej </a:t>
            </a:r>
            <a:r>
              <a:rPr sz="2800" spc="-50" dirty="0">
                <a:solidFill>
                  <a:srgbClr val="5F210F"/>
                </a:solidFill>
                <a:latin typeface="Calibri"/>
                <a:cs typeface="Calibri"/>
              </a:rPr>
              <a:t>štúdii </a:t>
            </a:r>
            <a:r>
              <a:rPr sz="2800" spc="-25" dirty="0">
                <a:solidFill>
                  <a:srgbClr val="5F210F"/>
                </a:solidFill>
                <a:latin typeface="Calibri"/>
                <a:cs typeface="Calibri"/>
              </a:rPr>
              <a:t>kupujúci hodnotili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partnerov,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ktorí ich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požiadali </a:t>
            </a:r>
            <a:r>
              <a:rPr sz="2800" spc="-2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radu, ako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kompetentnejších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než tých, ktorí </a:t>
            </a:r>
            <a:r>
              <a:rPr sz="2800" spc="-2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radu nepožiadali/</a:t>
            </a:r>
            <a:endParaRPr sz="2800">
              <a:latin typeface="Calibri"/>
              <a:cs typeface="Calibri"/>
            </a:endParaRPr>
          </a:p>
          <a:p>
            <a:pPr marL="355600" marR="5080" indent="-342900">
              <a:lnSpc>
                <a:spcPts val="3030"/>
              </a:lnSpc>
              <a:spcBef>
                <a:spcPts val="985"/>
              </a:spcBef>
              <a:buClr>
                <a:srgbClr val="6C6A39"/>
              </a:buClr>
              <a:buFont typeface="Wingdings"/>
              <a:buChar char=""/>
              <a:tabLst>
                <a:tab pos="355600" algn="l"/>
              </a:tabLst>
            </a:pP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Keď žiadame </a:t>
            </a:r>
            <a:r>
              <a:rPr sz="2800" spc="-2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radu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, lichotíme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poradcovi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zvyšujeme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jeho sebavedomie,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zistili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výskumníci. 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Zvážte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preto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, či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využijete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príležitosť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požiadať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svojho partnera </a:t>
            </a:r>
            <a:r>
              <a:rPr sz="2800" spc="-2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radu,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keď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ju naozaj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potrebujete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R="502284" algn="r">
              <a:lnSpc>
                <a:spcPct val="100000"/>
              </a:lnSpc>
              <a:spcBef>
                <a:spcPts val="1465"/>
              </a:spcBef>
            </a:pPr>
            <a:r>
              <a:rPr sz="1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3"/>
              </a:rPr>
              <a:t>Zdroj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91770" y="1023853"/>
            <a:ext cx="285559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Calibri"/>
                <a:cs typeface="Calibri"/>
              </a:rPr>
              <a:t>Dostanete </a:t>
            </a:r>
            <a:r>
              <a:rPr sz="2400" spc="-5" dirty="0">
                <a:latin typeface="Calibri"/>
                <a:cs typeface="Calibri"/>
              </a:rPr>
              <a:t>radu a </a:t>
            </a:r>
            <a:r>
              <a:rPr sz="2400" spc="-15" dirty="0">
                <a:latin typeface="Calibri"/>
                <a:cs typeface="Calibri"/>
              </a:rPr>
              <a:t>posilníte </a:t>
            </a:r>
            <a:r>
              <a:rPr sz="2400" spc="-10" dirty="0">
                <a:latin typeface="Calibri"/>
                <a:cs typeface="Calibri"/>
              </a:rPr>
              <a:t>svoj vzťah - </a:t>
            </a:r>
            <a:r>
              <a:rPr sz="2400" dirty="0">
                <a:latin typeface="Calibri"/>
                <a:cs typeface="Calibri"/>
              </a:rPr>
              <a:t>výhra</a:t>
            </a:r>
            <a:r>
              <a:rPr sz="2400" spc="-5" dirty="0">
                <a:latin typeface="Calibri"/>
                <a:cs typeface="Calibri"/>
              </a:rPr>
              <a:t>!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12520" y="2211323"/>
            <a:ext cx="3029711" cy="2668511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55481" y="6083811"/>
            <a:ext cx="1843402" cy="41173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23846" y="6086876"/>
            <a:ext cx="45751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just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Tento projekt bol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financovaný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s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podporou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Európskej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komisie.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Táto publikácia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[oznámenie]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vyjadruje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len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názory autora a Komisia nenesie zodpovednosť za akékoľvek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použitie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informácií,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ktoré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sú v nej obsiahnuté.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40311" y="4550105"/>
            <a:ext cx="344170" cy="343535"/>
          </a:xfrm>
          <a:custGeom>
            <a:avLst/>
            <a:gdLst/>
            <a:ahLst/>
            <a:cxnLst/>
            <a:rect l="l" t="t" r="r" b="b"/>
            <a:pathLst>
              <a:path w="344170" h="343535">
                <a:moveTo>
                  <a:pt x="343763" y="171132"/>
                </a:moveTo>
                <a:lnTo>
                  <a:pt x="337591" y="125704"/>
                </a:lnTo>
                <a:lnTo>
                  <a:pt x="320167" y="84848"/>
                </a:lnTo>
                <a:lnTo>
                  <a:pt x="315823" y="79273"/>
                </a:lnTo>
                <a:lnTo>
                  <a:pt x="315823" y="171132"/>
                </a:lnTo>
                <a:lnTo>
                  <a:pt x="312889" y="200228"/>
                </a:lnTo>
                <a:lnTo>
                  <a:pt x="311734" y="203923"/>
                </a:lnTo>
                <a:lnTo>
                  <a:pt x="304482" y="205994"/>
                </a:lnTo>
                <a:lnTo>
                  <a:pt x="304482" y="227317"/>
                </a:lnTo>
                <a:lnTo>
                  <a:pt x="273202" y="273113"/>
                </a:lnTo>
                <a:lnTo>
                  <a:pt x="227520" y="304368"/>
                </a:lnTo>
                <a:lnTo>
                  <a:pt x="206171" y="311048"/>
                </a:lnTo>
                <a:lnTo>
                  <a:pt x="214350" y="303149"/>
                </a:lnTo>
                <a:lnTo>
                  <a:pt x="240093" y="262458"/>
                </a:lnTo>
                <a:lnTo>
                  <a:pt x="247827" y="240055"/>
                </a:lnTo>
                <a:lnTo>
                  <a:pt x="248132" y="240017"/>
                </a:lnTo>
                <a:lnTo>
                  <a:pt x="285762" y="232613"/>
                </a:lnTo>
                <a:lnTo>
                  <a:pt x="304482" y="227317"/>
                </a:lnTo>
                <a:lnTo>
                  <a:pt x="304482" y="205994"/>
                </a:lnTo>
                <a:lnTo>
                  <a:pt x="281051" y="212648"/>
                </a:lnTo>
                <a:lnTo>
                  <a:pt x="255498" y="217754"/>
                </a:lnTo>
                <a:lnTo>
                  <a:pt x="260629" y="171132"/>
                </a:lnTo>
                <a:lnTo>
                  <a:pt x="255536" y="125222"/>
                </a:lnTo>
                <a:lnTo>
                  <a:pt x="281051" y="130314"/>
                </a:lnTo>
                <a:lnTo>
                  <a:pt x="311924" y="139103"/>
                </a:lnTo>
                <a:lnTo>
                  <a:pt x="312889" y="142138"/>
                </a:lnTo>
                <a:lnTo>
                  <a:pt x="315823" y="171132"/>
                </a:lnTo>
                <a:lnTo>
                  <a:pt x="315823" y="79273"/>
                </a:lnTo>
                <a:lnTo>
                  <a:pt x="304596" y="64846"/>
                </a:lnTo>
                <a:lnTo>
                  <a:pt x="304596" y="115697"/>
                </a:lnTo>
                <a:lnTo>
                  <a:pt x="285762" y="110350"/>
                </a:lnTo>
                <a:lnTo>
                  <a:pt x="248132" y="102933"/>
                </a:lnTo>
                <a:lnTo>
                  <a:pt x="247891" y="102908"/>
                </a:lnTo>
                <a:lnTo>
                  <a:pt x="240360" y="81191"/>
                </a:lnTo>
                <a:lnTo>
                  <a:pt x="240360" y="171132"/>
                </a:lnTo>
                <a:lnTo>
                  <a:pt x="235356" y="213156"/>
                </a:lnTo>
                <a:lnTo>
                  <a:pt x="232486" y="221335"/>
                </a:lnTo>
                <a:lnTo>
                  <a:pt x="225018" y="222224"/>
                </a:lnTo>
                <a:lnTo>
                  <a:pt x="225018" y="242697"/>
                </a:lnTo>
                <a:lnTo>
                  <a:pt x="221322" y="253288"/>
                </a:lnTo>
                <a:lnTo>
                  <a:pt x="198107" y="289890"/>
                </a:lnTo>
                <a:lnTo>
                  <a:pt x="171780" y="315341"/>
                </a:lnTo>
                <a:lnTo>
                  <a:pt x="144348" y="289890"/>
                </a:lnTo>
                <a:lnTo>
                  <a:pt x="136271" y="277545"/>
                </a:lnTo>
                <a:lnTo>
                  <a:pt x="136271" y="310781"/>
                </a:lnTo>
                <a:lnTo>
                  <a:pt x="91122" y="290969"/>
                </a:lnTo>
                <a:lnTo>
                  <a:pt x="52019" y="251866"/>
                </a:lnTo>
                <a:lnTo>
                  <a:pt x="38519" y="227101"/>
                </a:lnTo>
                <a:lnTo>
                  <a:pt x="58013" y="232613"/>
                </a:lnTo>
                <a:lnTo>
                  <a:pt x="93459" y="239598"/>
                </a:lnTo>
                <a:lnTo>
                  <a:pt x="101752" y="262724"/>
                </a:lnTo>
                <a:lnTo>
                  <a:pt x="128409" y="303441"/>
                </a:lnTo>
                <a:lnTo>
                  <a:pt x="136271" y="310781"/>
                </a:lnTo>
                <a:lnTo>
                  <a:pt x="136271" y="277545"/>
                </a:lnTo>
                <a:lnTo>
                  <a:pt x="120535" y="253466"/>
                </a:lnTo>
                <a:lnTo>
                  <a:pt x="116586" y="242443"/>
                </a:lnTo>
                <a:lnTo>
                  <a:pt x="133667" y="244411"/>
                </a:lnTo>
                <a:lnTo>
                  <a:pt x="171894" y="245872"/>
                </a:lnTo>
                <a:lnTo>
                  <a:pt x="210108" y="244411"/>
                </a:lnTo>
                <a:lnTo>
                  <a:pt x="225018" y="242697"/>
                </a:lnTo>
                <a:lnTo>
                  <a:pt x="225018" y="222224"/>
                </a:lnTo>
                <a:lnTo>
                  <a:pt x="208534" y="224167"/>
                </a:lnTo>
                <a:lnTo>
                  <a:pt x="171894" y="225615"/>
                </a:lnTo>
                <a:lnTo>
                  <a:pt x="135242" y="224167"/>
                </a:lnTo>
                <a:lnTo>
                  <a:pt x="108927" y="221056"/>
                </a:lnTo>
                <a:lnTo>
                  <a:pt x="106146" y="213245"/>
                </a:lnTo>
                <a:lnTo>
                  <a:pt x="101320" y="171132"/>
                </a:lnTo>
                <a:lnTo>
                  <a:pt x="106146" y="129400"/>
                </a:lnTo>
                <a:lnTo>
                  <a:pt x="108826" y="121920"/>
                </a:lnTo>
                <a:lnTo>
                  <a:pt x="135242" y="118783"/>
                </a:lnTo>
                <a:lnTo>
                  <a:pt x="171881" y="117348"/>
                </a:lnTo>
                <a:lnTo>
                  <a:pt x="208534" y="118783"/>
                </a:lnTo>
                <a:lnTo>
                  <a:pt x="232587" y="121640"/>
                </a:lnTo>
                <a:lnTo>
                  <a:pt x="235356" y="129501"/>
                </a:lnTo>
                <a:lnTo>
                  <a:pt x="240360" y="171132"/>
                </a:lnTo>
                <a:lnTo>
                  <a:pt x="240360" y="81191"/>
                </a:lnTo>
                <a:lnTo>
                  <a:pt x="240093" y="80416"/>
                </a:lnTo>
                <a:lnTo>
                  <a:pt x="225082" y="56743"/>
                </a:lnTo>
                <a:lnTo>
                  <a:pt x="225082" y="100279"/>
                </a:lnTo>
                <a:lnTo>
                  <a:pt x="210108" y="98539"/>
                </a:lnTo>
                <a:lnTo>
                  <a:pt x="171881" y="97091"/>
                </a:lnTo>
                <a:lnTo>
                  <a:pt x="133667" y="98539"/>
                </a:lnTo>
                <a:lnTo>
                  <a:pt x="116509" y="100533"/>
                </a:lnTo>
                <a:lnTo>
                  <a:pt x="120535" y="89319"/>
                </a:lnTo>
                <a:lnTo>
                  <a:pt x="144348" y="52768"/>
                </a:lnTo>
                <a:lnTo>
                  <a:pt x="171450" y="27330"/>
                </a:lnTo>
                <a:lnTo>
                  <a:pt x="198107" y="53060"/>
                </a:lnTo>
                <a:lnTo>
                  <a:pt x="221322" y="89573"/>
                </a:lnTo>
                <a:lnTo>
                  <a:pt x="225082" y="100279"/>
                </a:lnTo>
                <a:lnTo>
                  <a:pt x="225082" y="56743"/>
                </a:lnTo>
                <a:lnTo>
                  <a:pt x="214350" y="39801"/>
                </a:lnTo>
                <a:lnTo>
                  <a:pt x="206171" y="31915"/>
                </a:lnTo>
                <a:lnTo>
                  <a:pt x="227520" y="38582"/>
                </a:lnTo>
                <a:lnTo>
                  <a:pt x="273202" y="69850"/>
                </a:lnTo>
                <a:lnTo>
                  <a:pt x="304469" y="115252"/>
                </a:lnTo>
                <a:lnTo>
                  <a:pt x="304596" y="115697"/>
                </a:lnTo>
                <a:lnTo>
                  <a:pt x="304596" y="64846"/>
                </a:lnTo>
                <a:lnTo>
                  <a:pt x="293204" y="50203"/>
                </a:lnTo>
                <a:lnTo>
                  <a:pt x="263347" y="27241"/>
                </a:lnTo>
                <a:lnTo>
                  <a:pt x="258368" y="23406"/>
                </a:lnTo>
                <a:lnTo>
                  <a:pt x="217373" y="6121"/>
                </a:lnTo>
                <a:lnTo>
                  <a:pt x="171881" y="0"/>
                </a:lnTo>
                <a:lnTo>
                  <a:pt x="136271" y="4775"/>
                </a:lnTo>
                <a:lnTo>
                  <a:pt x="136271" y="32181"/>
                </a:lnTo>
                <a:lnTo>
                  <a:pt x="128409" y="39509"/>
                </a:lnTo>
                <a:lnTo>
                  <a:pt x="101752" y="80149"/>
                </a:lnTo>
                <a:lnTo>
                  <a:pt x="93383" y="103378"/>
                </a:lnTo>
                <a:lnTo>
                  <a:pt x="85623" y="104914"/>
                </a:lnTo>
                <a:lnTo>
                  <a:pt x="85623" y="217233"/>
                </a:lnTo>
                <a:lnTo>
                  <a:pt x="62725" y="212648"/>
                </a:lnTo>
                <a:lnTo>
                  <a:pt x="31254" y="203708"/>
                </a:lnTo>
                <a:lnTo>
                  <a:pt x="30175" y="200228"/>
                </a:lnTo>
                <a:lnTo>
                  <a:pt x="27254" y="171132"/>
                </a:lnTo>
                <a:lnTo>
                  <a:pt x="30175" y="142138"/>
                </a:lnTo>
                <a:lnTo>
                  <a:pt x="31051" y="139319"/>
                </a:lnTo>
                <a:lnTo>
                  <a:pt x="62725" y="130314"/>
                </a:lnTo>
                <a:lnTo>
                  <a:pt x="85585" y="125742"/>
                </a:lnTo>
                <a:lnTo>
                  <a:pt x="80352" y="171132"/>
                </a:lnTo>
                <a:lnTo>
                  <a:pt x="85623" y="217233"/>
                </a:lnTo>
                <a:lnTo>
                  <a:pt x="85623" y="104914"/>
                </a:lnTo>
                <a:lnTo>
                  <a:pt x="58013" y="110350"/>
                </a:lnTo>
                <a:lnTo>
                  <a:pt x="38392" y="115912"/>
                </a:lnTo>
                <a:lnTo>
                  <a:pt x="38608" y="115252"/>
                </a:lnTo>
                <a:lnTo>
                  <a:pt x="69875" y="69850"/>
                </a:lnTo>
                <a:lnTo>
                  <a:pt x="115646" y="38582"/>
                </a:lnTo>
                <a:lnTo>
                  <a:pt x="136271" y="32181"/>
                </a:lnTo>
                <a:lnTo>
                  <a:pt x="136271" y="4775"/>
                </a:lnTo>
                <a:lnTo>
                  <a:pt x="85090" y="23406"/>
                </a:lnTo>
                <a:lnTo>
                  <a:pt x="50317" y="50203"/>
                </a:lnTo>
                <a:lnTo>
                  <a:pt x="23444" y="84848"/>
                </a:lnTo>
                <a:lnTo>
                  <a:pt x="6134" y="125704"/>
                </a:lnTo>
                <a:lnTo>
                  <a:pt x="0" y="171132"/>
                </a:lnTo>
                <a:lnTo>
                  <a:pt x="6134" y="216839"/>
                </a:lnTo>
                <a:lnTo>
                  <a:pt x="23444" y="257898"/>
                </a:lnTo>
                <a:lnTo>
                  <a:pt x="50317" y="292671"/>
                </a:lnTo>
                <a:lnTo>
                  <a:pt x="85090" y="319519"/>
                </a:lnTo>
                <a:lnTo>
                  <a:pt x="126161" y="336829"/>
                </a:lnTo>
                <a:lnTo>
                  <a:pt x="171881" y="342963"/>
                </a:lnTo>
                <a:lnTo>
                  <a:pt x="217373" y="336829"/>
                </a:lnTo>
                <a:lnTo>
                  <a:pt x="258368" y="319519"/>
                </a:lnTo>
                <a:lnTo>
                  <a:pt x="293204" y="292671"/>
                </a:lnTo>
                <a:lnTo>
                  <a:pt x="320167" y="257898"/>
                </a:lnTo>
                <a:lnTo>
                  <a:pt x="337591" y="216839"/>
                </a:lnTo>
                <a:lnTo>
                  <a:pt x="343763" y="171132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34856" y="0"/>
            <a:ext cx="2628899" cy="350367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45331" y="6679824"/>
            <a:ext cx="149482" cy="13800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64935" y="6463636"/>
            <a:ext cx="118401" cy="13886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20389" y="6159668"/>
            <a:ext cx="112846" cy="14590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31162" y="5585369"/>
            <a:ext cx="110378" cy="10265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11154" y="5870428"/>
            <a:ext cx="101986" cy="11014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1219" y="5014646"/>
            <a:ext cx="106710" cy="9099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255931" y="5387964"/>
            <a:ext cx="96030" cy="10575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49282" y="5237849"/>
            <a:ext cx="94208" cy="10022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40580" y="5049375"/>
            <a:ext cx="97824" cy="9234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01898" y="4953757"/>
            <a:ext cx="102877" cy="8598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05923" y="5121928"/>
            <a:ext cx="95161" cy="7599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3370" y="4885284"/>
            <a:ext cx="82006" cy="7836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7016" y="3584540"/>
            <a:ext cx="67163" cy="64743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193080" y="3647376"/>
            <a:ext cx="59055" cy="65405"/>
          </a:xfrm>
          <a:custGeom>
            <a:avLst/>
            <a:gdLst/>
            <a:ahLst/>
            <a:cxnLst/>
            <a:rect l="l" t="t" r="r" b="b"/>
            <a:pathLst>
              <a:path w="59054" h="65404">
                <a:moveTo>
                  <a:pt x="23514" y="61998"/>
                </a:moveTo>
                <a:lnTo>
                  <a:pt x="0" y="27825"/>
                </a:lnTo>
                <a:lnTo>
                  <a:pt x="1401" y="21103"/>
                </a:lnTo>
                <a:lnTo>
                  <a:pt x="22304" y="0"/>
                </a:lnTo>
                <a:lnTo>
                  <a:pt x="23206" y="303"/>
                </a:lnTo>
                <a:lnTo>
                  <a:pt x="25315" y="4"/>
                </a:lnTo>
                <a:lnTo>
                  <a:pt x="27119" y="612"/>
                </a:lnTo>
                <a:lnTo>
                  <a:pt x="30131" y="617"/>
                </a:lnTo>
                <a:lnTo>
                  <a:pt x="37347" y="3048"/>
                </a:lnTo>
                <a:lnTo>
                  <a:pt x="49150" y="11473"/>
                </a:lnTo>
                <a:lnTo>
                  <a:pt x="56562" y="23151"/>
                </a:lnTo>
                <a:lnTo>
                  <a:pt x="58829" y="36126"/>
                </a:lnTo>
                <a:lnTo>
                  <a:pt x="55199" y="48439"/>
                </a:lnTo>
                <a:lnTo>
                  <a:pt x="49160" y="56723"/>
                </a:lnTo>
                <a:lnTo>
                  <a:pt x="41692" y="62821"/>
                </a:lnTo>
                <a:lnTo>
                  <a:pt x="33056" y="65118"/>
                </a:lnTo>
                <a:lnTo>
                  <a:pt x="23514" y="61998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4982" y="3733214"/>
            <a:ext cx="59690" cy="64769"/>
          </a:xfrm>
          <a:custGeom>
            <a:avLst/>
            <a:gdLst/>
            <a:ahLst/>
            <a:cxnLst/>
            <a:rect l="l" t="t" r="r" b="b"/>
            <a:pathLst>
              <a:path w="59690" h="64770">
                <a:moveTo>
                  <a:pt x="32249" y="62923"/>
                </a:moveTo>
                <a:lnTo>
                  <a:pt x="909" y="29758"/>
                </a:lnTo>
                <a:lnTo>
                  <a:pt x="0" y="21137"/>
                </a:lnTo>
                <a:lnTo>
                  <a:pt x="1684" y="13201"/>
                </a:lnTo>
                <a:lnTo>
                  <a:pt x="6016" y="6631"/>
                </a:lnTo>
                <a:lnTo>
                  <a:pt x="12929" y="1670"/>
                </a:lnTo>
                <a:lnTo>
                  <a:pt x="20051" y="0"/>
                </a:lnTo>
                <a:lnTo>
                  <a:pt x="27386" y="1051"/>
                </a:lnTo>
                <a:lnTo>
                  <a:pt x="34937" y="4257"/>
                </a:lnTo>
                <a:lnTo>
                  <a:pt x="36436" y="5771"/>
                </a:lnTo>
                <a:lnTo>
                  <a:pt x="40044" y="6987"/>
                </a:lnTo>
                <a:lnTo>
                  <a:pt x="48820" y="14755"/>
                </a:lnTo>
                <a:lnTo>
                  <a:pt x="55576" y="25724"/>
                </a:lnTo>
                <a:lnTo>
                  <a:pt x="59335" y="37765"/>
                </a:lnTo>
                <a:lnTo>
                  <a:pt x="59118" y="48751"/>
                </a:lnTo>
                <a:lnTo>
                  <a:pt x="54681" y="56706"/>
                </a:lnTo>
                <a:lnTo>
                  <a:pt x="48024" y="62305"/>
                </a:lnTo>
                <a:lnTo>
                  <a:pt x="40197" y="64669"/>
                </a:lnTo>
                <a:lnTo>
                  <a:pt x="32249" y="62923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80960" y="3972225"/>
            <a:ext cx="52069" cy="49530"/>
          </a:xfrm>
          <a:custGeom>
            <a:avLst/>
            <a:gdLst/>
            <a:ahLst/>
            <a:cxnLst/>
            <a:rect l="l" t="t" r="r" b="b"/>
            <a:pathLst>
              <a:path w="52070" h="49529">
                <a:moveTo>
                  <a:pt x="8761" y="46972"/>
                </a:moveTo>
                <a:lnTo>
                  <a:pt x="3156" y="40131"/>
                </a:lnTo>
                <a:lnTo>
                  <a:pt x="108" y="30174"/>
                </a:lnTo>
                <a:lnTo>
                  <a:pt x="0" y="19315"/>
                </a:lnTo>
                <a:lnTo>
                  <a:pt x="3216" y="9766"/>
                </a:lnTo>
                <a:lnTo>
                  <a:pt x="10131" y="3308"/>
                </a:lnTo>
                <a:lnTo>
                  <a:pt x="18810" y="0"/>
                </a:lnTo>
                <a:lnTo>
                  <a:pt x="28205" y="151"/>
                </a:lnTo>
                <a:lnTo>
                  <a:pt x="37273" y="4074"/>
                </a:lnTo>
                <a:lnTo>
                  <a:pt x="45844" y="11473"/>
                </a:lnTo>
                <a:lnTo>
                  <a:pt x="50716" y="18951"/>
                </a:lnTo>
                <a:lnTo>
                  <a:pt x="51693" y="26254"/>
                </a:lnTo>
                <a:lnTo>
                  <a:pt x="48578" y="33124"/>
                </a:lnTo>
                <a:lnTo>
                  <a:pt x="39403" y="41960"/>
                </a:lnTo>
                <a:lnTo>
                  <a:pt x="28746" y="47647"/>
                </a:lnTo>
                <a:lnTo>
                  <a:pt x="18051" y="49534"/>
                </a:lnTo>
                <a:lnTo>
                  <a:pt x="8761" y="46972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9878" y="3859000"/>
            <a:ext cx="49530" cy="52069"/>
          </a:xfrm>
          <a:custGeom>
            <a:avLst/>
            <a:gdLst/>
            <a:ahLst/>
            <a:cxnLst/>
            <a:rect l="l" t="t" r="r" b="b"/>
            <a:pathLst>
              <a:path w="49529" h="52070">
                <a:moveTo>
                  <a:pt x="18899" y="50653"/>
                </a:moveTo>
                <a:lnTo>
                  <a:pt x="0" y="20527"/>
                </a:lnTo>
                <a:lnTo>
                  <a:pt x="28" y="14479"/>
                </a:lnTo>
                <a:lnTo>
                  <a:pt x="2828" y="6587"/>
                </a:lnTo>
                <a:lnTo>
                  <a:pt x="7731" y="1676"/>
                </a:lnTo>
                <a:lnTo>
                  <a:pt x="14369" y="0"/>
                </a:lnTo>
                <a:lnTo>
                  <a:pt x="22373" y="1813"/>
                </a:lnTo>
                <a:lnTo>
                  <a:pt x="26578" y="4239"/>
                </a:lnTo>
                <a:lnTo>
                  <a:pt x="30186" y="5454"/>
                </a:lnTo>
                <a:lnTo>
                  <a:pt x="34390" y="7880"/>
                </a:lnTo>
                <a:lnTo>
                  <a:pt x="36194" y="8488"/>
                </a:lnTo>
                <a:lnTo>
                  <a:pt x="37693" y="10002"/>
                </a:lnTo>
                <a:lnTo>
                  <a:pt x="39497" y="10610"/>
                </a:lnTo>
                <a:lnTo>
                  <a:pt x="44519" y="16198"/>
                </a:lnTo>
                <a:lnTo>
                  <a:pt x="47759" y="22606"/>
                </a:lnTo>
                <a:lnTo>
                  <a:pt x="49021" y="29295"/>
                </a:lnTo>
                <a:lnTo>
                  <a:pt x="48110" y="35725"/>
                </a:lnTo>
                <a:lnTo>
                  <a:pt x="44909" y="41966"/>
                </a:lnTo>
                <a:lnTo>
                  <a:pt x="40077" y="46901"/>
                </a:lnTo>
                <a:lnTo>
                  <a:pt x="33897" y="50247"/>
                </a:lnTo>
                <a:lnTo>
                  <a:pt x="26653" y="51719"/>
                </a:lnTo>
                <a:lnTo>
                  <a:pt x="18899" y="50653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93445" y="4601754"/>
            <a:ext cx="46990" cy="45085"/>
          </a:xfrm>
          <a:custGeom>
            <a:avLst/>
            <a:gdLst/>
            <a:ahLst/>
            <a:cxnLst/>
            <a:rect l="l" t="t" r="r" b="b"/>
            <a:pathLst>
              <a:path w="46990" h="45085">
                <a:moveTo>
                  <a:pt x="21812" y="44787"/>
                </a:moveTo>
                <a:lnTo>
                  <a:pt x="12680" y="40496"/>
                </a:lnTo>
                <a:lnTo>
                  <a:pt x="4668" y="32323"/>
                </a:lnTo>
                <a:lnTo>
                  <a:pt x="807" y="25011"/>
                </a:lnTo>
                <a:lnTo>
                  <a:pt x="0" y="16741"/>
                </a:lnTo>
                <a:lnTo>
                  <a:pt x="2239" y="8929"/>
                </a:lnTo>
                <a:lnTo>
                  <a:pt x="7518" y="2992"/>
                </a:lnTo>
                <a:lnTo>
                  <a:pt x="15306" y="0"/>
                </a:lnTo>
                <a:lnTo>
                  <a:pt x="24998" y="298"/>
                </a:lnTo>
                <a:lnTo>
                  <a:pt x="34449" y="3545"/>
                </a:lnTo>
                <a:lnTo>
                  <a:pt x="41517" y="9397"/>
                </a:lnTo>
                <a:lnTo>
                  <a:pt x="45737" y="17413"/>
                </a:lnTo>
                <a:lnTo>
                  <a:pt x="46821" y="26077"/>
                </a:lnTo>
                <a:lnTo>
                  <a:pt x="44914" y="34111"/>
                </a:lnTo>
                <a:lnTo>
                  <a:pt x="40166" y="40242"/>
                </a:lnTo>
                <a:lnTo>
                  <a:pt x="31246" y="44826"/>
                </a:lnTo>
                <a:lnTo>
                  <a:pt x="21812" y="44787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13684" y="4065725"/>
            <a:ext cx="43815" cy="52069"/>
          </a:xfrm>
          <a:custGeom>
            <a:avLst/>
            <a:gdLst/>
            <a:ahLst/>
            <a:cxnLst/>
            <a:rect l="l" t="t" r="r" b="b"/>
            <a:pathLst>
              <a:path w="43815" h="52070">
                <a:moveTo>
                  <a:pt x="21623" y="51990"/>
                </a:moveTo>
                <a:lnTo>
                  <a:pt x="0" y="18958"/>
                </a:lnTo>
                <a:lnTo>
                  <a:pt x="2244" y="11132"/>
                </a:lnTo>
                <a:lnTo>
                  <a:pt x="7422" y="3679"/>
                </a:lnTo>
                <a:lnTo>
                  <a:pt x="14531" y="0"/>
                </a:lnTo>
                <a:lnTo>
                  <a:pt x="22580" y="234"/>
                </a:lnTo>
                <a:lnTo>
                  <a:pt x="43386" y="35088"/>
                </a:lnTo>
                <a:lnTo>
                  <a:pt x="42746" y="42950"/>
                </a:lnTo>
                <a:lnTo>
                  <a:pt x="36404" y="46872"/>
                </a:lnTo>
                <a:lnTo>
                  <a:pt x="29464" y="49583"/>
                </a:lnTo>
                <a:lnTo>
                  <a:pt x="21623" y="51990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80413" y="4186586"/>
            <a:ext cx="43180" cy="47625"/>
          </a:xfrm>
          <a:custGeom>
            <a:avLst/>
            <a:gdLst/>
            <a:ahLst/>
            <a:cxnLst/>
            <a:rect l="l" t="t" r="r" b="b"/>
            <a:pathLst>
              <a:path w="43180" h="47625">
                <a:moveTo>
                  <a:pt x="14250" y="46905"/>
                </a:moveTo>
                <a:lnTo>
                  <a:pt x="6736" y="43869"/>
                </a:lnTo>
                <a:lnTo>
                  <a:pt x="1795" y="36967"/>
                </a:lnTo>
                <a:lnTo>
                  <a:pt x="0" y="27717"/>
                </a:lnTo>
                <a:lnTo>
                  <a:pt x="1313" y="17621"/>
                </a:lnTo>
                <a:lnTo>
                  <a:pt x="5701" y="8182"/>
                </a:lnTo>
                <a:lnTo>
                  <a:pt x="12085" y="2602"/>
                </a:lnTo>
                <a:lnTo>
                  <a:pt x="18878" y="0"/>
                </a:lnTo>
                <a:lnTo>
                  <a:pt x="25938" y="516"/>
                </a:lnTo>
                <a:lnTo>
                  <a:pt x="33124" y="4294"/>
                </a:lnTo>
                <a:lnTo>
                  <a:pt x="39571" y="11987"/>
                </a:lnTo>
                <a:lnTo>
                  <a:pt x="42901" y="22228"/>
                </a:lnTo>
                <a:lnTo>
                  <a:pt x="42728" y="32803"/>
                </a:lnTo>
                <a:lnTo>
                  <a:pt x="38668" y="41500"/>
                </a:lnTo>
                <a:lnTo>
                  <a:pt x="32137" y="45611"/>
                </a:lnTo>
                <a:lnTo>
                  <a:pt x="23357" y="47449"/>
                </a:lnTo>
                <a:lnTo>
                  <a:pt x="14250" y="4690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01218" y="4455548"/>
            <a:ext cx="43180" cy="48260"/>
          </a:xfrm>
          <a:custGeom>
            <a:avLst/>
            <a:gdLst/>
            <a:ahLst/>
            <a:cxnLst/>
            <a:rect l="l" t="t" r="r" b="b"/>
            <a:pathLst>
              <a:path w="43180" h="48260">
                <a:moveTo>
                  <a:pt x="16288" y="47375"/>
                </a:moveTo>
                <a:lnTo>
                  <a:pt x="9055" y="42667"/>
                </a:lnTo>
                <a:lnTo>
                  <a:pt x="3027" y="33821"/>
                </a:lnTo>
                <a:lnTo>
                  <a:pt x="0" y="24313"/>
                </a:lnTo>
                <a:lnTo>
                  <a:pt x="666" y="15861"/>
                </a:lnTo>
                <a:lnTo>
                  <a:pt x="4883" y="8604"/>
                </a:lnTo>
                <a:lnTo>
                  <a:pt x="12511" y="2686"/>
                </a:lnTo>
                <a:lnTo>
                  <a:pt x="19803" y="0"/>
                </a:lnTo>
                <a:lnTo>
                  <a:pt x="27389" y="631"/>
                </a:lnTo>
                <a:lnTo>
                  <a:pt x="34229" y="4039"/>
                </a:lnTo>
                <a:lnTo>
                  <a:pt x="39279" y="9684"/>
                </a:lnTo>
                <a:lnTo>
                  <a:pt x="42490" y="20137"/>
                </a:lnTo>
                <a:lnTo>
                  <a:pt x="42684" y="29763"/>
                </a:lnTo>
                <a:lnTo>
                  <a:pt x="39780" y="37966"/>
                </a:lnTo>
                <a:lnTo>
                  <a:pt x="33694" y="44151"/>
                </a:lnTo>
                <a:lnTo>
                  <a:pt x="24557" y="47889"/>
                </a:lnTo>
                <a:lnTo>
                  <a:pt x="16288" y="4737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402158" y="4745110"/>
            <a:ext cx="41275" cy="46990"/>
          </a:xfrm>
          <a:custGeom>
            <a:avLst/>
            <a:gdLst/>
            <a:ahLst/>
            <a:cxnLst/>
            <a:rect l="l" t="t" r="r" b="b"/>
            <a:pathLst>
              <a:path w="41275" h="46989">
                <a:moveTo>
                  <a:pt x="17135" y="45774"/>
                </a:moveTo>
                <a:lnTo>
                  <a:pt x="10062" y="41987"/>
                </a:lnTo>
                <a:lnTo>
                  <a:pt x="4272" y="35509"/>
                </a:lnTo>
                <a:lnTo>
                  <a:pt x="753" y="25410"/>
                </a:lnTo>
                <a:lnTo>
                  <a:pt x="0" y="15769"/>
                </a:lnTo>
                <a:lnTo>
                  <a:pt x="1949" y="7607"/>
                </a:lnTo>
                <a:lnTo>
                  <a:pt x="6540" y="1944"/>
                </a:lnTo>
                <a:lnTo>
                  <a:pt x="14257" y="0"/>
                </a:lnTo>
                <a:lnTo>
                  <a:pt x="23932" y="1744"/>
                </a:lnTo>
                <a:lnTo>
                  <a:pt x="33029" y="6323"/>
                </a:lnTo>
                <a:lnTo>
                  <a:pt x="39011" y="12882"/>
                </a:lnTo>
                <a:lnTo>
                  <a:pt x="40781" y="20814"/>
                </a:lnTo>
                <a:lnTo>
                  <a:pt x="40058" y="30273"/>
                </a:lnTo>
                <a:lnTo>
                  <a:pt x="37194" y="38821"/>
                </a:lnTo>
                <a:lnTo>
                  <a:pt x="32539" y="44021"/>
                </a:lnTo>
                <a:lnTo>
                  <a:pt x="24843" y="46556"/>
                </a:lnTo>
                <a:lnTo>
                  <a:pt x="17135" y="45774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01280" y="4314777"/>
            <a:ext cx="44450" cy="38100"/>
          </a:xfrm>
          <a:custGeom>
            <a:avLst/>
            <a:gdLst/>
            <a:ahLst/>
            <a:cxnLst/>
            <a:rect l="l" t="t" r="r" b="b"/>
            <a:pathLst>
              <a:path w="44450" h="38100">
                <a:moveTo>
                  <a:pt x="18964" y="36365"/>
                </a:moveTo>
                <a:lnTo>
                  <a:pt x="9184" y="31856"/>
                </a:lnTo>
                <a:lnTo>
                  <a:pt x="1588" y="25337"/>
                </a:lnTo>
                <a:lnTo>
                  <a:pt x="0" y="19990"/>
                </a:lnTo>
                <a:lnTo>
                  <a:pt x="1156" y="13201"/>
                </a:lnTo>
                <a:lnTo>
                  <a:pt x="4515" y="6586"/>
                </a:lnTo>
                <a:lnTo>
                  <a:pt x="9530" y="1760"/>
                </a:lnTo>
                <a:lnTo>
                  <a:pt x="16573" y="0"/>
                </a:lnTo>
                <a:lnTo>
                  <a:pt x="25155" y="1218"/>
                </a:lnTo>
                <a:lnTo>
                  <a:pt x="33442" y="4988"/>
                </a:lnTo>
                <a:lnTo>
                  <a:pt x="39601" y="10881"/>
                </a:lnTo>
                <a:lnTo>
                  <a:pt x="43592" y="18599"/>
                </a:lnTo>
                <a:lnTo>
                  <a:pt x="44424" y="25631"/>
                </a:lnTo>
                <a:lnTo>
                  <a:pt x="42212" y="31638"/>
                </a:lnTo>
                <a:lnTo>
                  <a:pt x="37071" y="36280"/>
                </a:lnTo>
                <a:lnTo>
                  <a:pt x="28927" y="38096"/>
                </a:lnTo>
                <a:lnTo>
                  <a:pt x="18964" y="3636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508174" y="4907067"/>
            <a:ext cx="34925" cy="38735"/>
          </a:xfrm>
          <a:custGeom>
            <a:avLst/>
            <a:gdLst/>
            <a:ahLst/>
            <a:cxnLst/>
            <a:rect l="l" t="t" r="r" b="b"/>
            <a:pathLst>
              <a:path w="34925" h="38735">
                <a:moveTo>
                  <a:pt x="9016" y="36364"/>
                </a:moveTo>
                <a:lnTo>
                  <a:pt x="3503" y="32187"/>
                </a:lnTo>
                <a:lnTo>
                  <a:pt x="209" y="25335"/>
                </a:lnTo>
                <a:lnTo>
                  <a:pt x="0" y="16872"/>
                </a:lnTo>
                <a:lnTo>
                  <a:pt x="2556" y="8583"/>
                </a:lnTo>
                <a:lnTo>
                  <a:pt x="7560" y="2254"/>
                </a:lnTo>
                <a:lnTo>
                  <a:pt x="13231" y="0"/>
                </a:lnTo>
                <a:lnTo>
                  <a:pt x="19653" y="270"/>
                </a:lnTo>
                <a:lnTo>
                  <a:pt x="25895" y="2751"/>
                </a:lnTo>
                <a:lnTo>
                  <a:pt x="31026" y="7130"/>
                </a:lnTo>
                <a:lnTo>
                  <a:pt x="34447" y="14119"/>
                </a:lnTo>
                <a:lnTo>
                  <a:pt x="34792" y="17213"/>
                </a:lnTo>
                <a:lnTo>
                  <a:pt x="28651" y="35446"/>
                </a:lnTo>
                <a:lnTo>
                  <a:pt x="23464" y="37918"/>
                </a:lnTo>
                <a:lnTo>
                  <a:pt x="16121" y="38331"/>
                </a:lnTo>
                <a:lnTo>
                  <a:pt x="9016" y="36364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2751278" y="584751"/>
            <a:ext cx="26054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45" dirty="0">
                <a:solidFill>
                  <a:srgbClr val="A13A22"/>
                </a:solidFill>
              </a:rPr>
              <a:t>Výborne</a:t>
            </a:r>
            <a:r>
              <a:rPr sz="4000" spc="-5" dirty="0">
                <a:solidFill>
                  <a:srgbClr val="A13A22"/>
                </a:solidFill>
              </a:rPr>
              <a:t>!!!</a:t>
            </a:r>
            <a:endParaRPr sz="4000"/>
          </a:p>
        </p:txBody>
      </p:sp>
      <p:sp>
        <p:nvSpPr>
          <p:cNvPr id="32" name="object 32"/>
          <p:cNvSpPr txBox="1"/>
          <p:nvPr/>
        </p:nvSpPr>
        <p:spPr>
          <a:xfrm>
            <a:off x="658826" y="1297983"/>
            <a:ext cx="7322184" cy="41535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065" marR="535940" indent="-635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Práve </a:t>
            </a:r>
            <a:r>
              <a:rPr sz="2400" spc="-70" dirty="0">
                <a:solidFill>
                  <a:srgbClr val="A13A22"/>
                </a:solidFill>
                <a:latin typeface="Calibri"/>
                <a:cs typeface="Calibri"/>
              </a:rPr>
              <a:t>ste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dokončili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modul 5. Dúfame, že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pre vás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bolo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 prínosom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hlbšie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poznanie dôležitosti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vašej hodnotovej ponuky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ako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základu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predaja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vytvorenie dobrých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predajných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techník s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cieľom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rozvíjať vaše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malé hospodárstvo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životaschopný podnik.</a:t>
            </a:r>
            <a:endParaRPr sz="2400">
              <a:latin typeface="Calibri"/>
              <a:cs typeface="Calibri"/>
            </a:endParaRPr>
          </a:p>
          <a:p>
            <a:pPr marL="372110" marR="895985" algn="ctr">
              <a:lnSpc>
                <a:spcPts val="2590"/>
              </a:lnSpc>
              <a:spcBef>
                <a:spcPts val="1005"/>
              </a:spcBef>
              <a:tabLst>
                <a:tab pos="3740150" algn="l"/>
                <a:tab pos="5137785" algn="l"/>
              </a:tabLst>
            </a:pP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Teraz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je čas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náš záverečný modul 6,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ktorom sa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zameriame na </a:t>
            </a:r>
            <a:r>
              <a:rPr sz="2400" spc="-25" dirty="0">
                <a:solidFill>
                  <a:srgbClr val="A13A22"/>
                </a:solidFill>
                <a:latin typeface="Calibri"/>
                <a:cs typeface="Calibri"/>
              </a:rPr>
              <a:t>technológie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2400" spc="-55" dirty="0">
                <a:solidFill>
                  <a:srgbClr val="A13A22"/>
                </a:solidFill>
                <a:latin typeface="Calibri"/>
                <a:cs typeface="Calibri"/>
              </a:rPr>
              <a:t>vaše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malé podniky</a:t>
            </a: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100">
              <a:latin typeface="Calibri"/>
              <a:cs typeface="Calibri"/>
            </a:endParaRPr>
          </a:p>
          <a:p>
            <a:pPr marL="3742054">
              <a:lnSpc>
                <a:spcPct val="100000"/>
              </a:lnSpc>
            </a:pPr>
            <a:r>
              <a:rPr sz="3100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17"/>
              </a:rPr>
              <a:t>www.small-holders.eu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5" y="0"/>
              <a:ext cx="4852414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25805" y="1966335"/>
            <a:ext cx="6269990" cy="41402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Vždy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vychádzajte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pohľadu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zákazníka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 Pravdepodobne </a:t>
            </a:r>
            <a:r>
              <a:rPr sz="2400" spc="-7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začali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podnikať 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farme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pretože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75" dirty="0">
                <a:solidFill>
                  <a:srgbClr val="5F210F"/>
                </a:solidFill>
                <a:latin typeface="Calibri"/>
                <a:cs typeface="Calibri"/>
              </a:rPr>
              <a:t>bavilo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217804">
              <a:lnSpc>
                <a:spcPts val="2590"/>
              </a:lnSpc>
              <a:spcBef>
                <a:spcPts val="1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To, čo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nadchne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však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nemusí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nutne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nadchnúť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aj vašich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zákazníkov.</a:t>
            </a:r>
            <a:endParaRPr sz="2400">
              <a:latin typeface="Calibri"/>
              <a:cs typeface="Calibri"/>
            </a:endParaRPr>
          </a:p>
          <a:p>
            <a:pPr marL="12700" marR="113664">
              <a:lnSpc>
                <a:spcPts val="2590"/>
              </a:lnSpc>
              <a:spcBef>
                <a:spcPts val="1010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naučili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module 2,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najprv musíte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identifikovať svojho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ideálneho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zákazníka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nezabudnite,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váš zákazník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nemusí byť konečný </a:t>
            </a:r>
            <a:r>
              <a:rPr sz="2400" spc="-50" dirty="0">
                <a:solidFill>
                  <a:srgbClr val="5F210F"/>
                </a:solidFill>
                <a:latin typeface="Calibri"/>
                <a:cs typeface="Calibri"/>
              </a:rPr>
              <a:t>používateľ.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Možno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predávate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ekologické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vaším zákazníkom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šéfkuchár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reštaurácie,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konečným používateľom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stravník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tejto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reštaurácii.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dôležité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5805" y="6120759"/>
            <a:ext cx="4416425" cy="615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pochopiť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referenčný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rámec.</a:t>
            </a:r>
            <a:endParaRPr sz="2400">
              <a:latin typeface="Calibri"/>
              <a:cs typeface="Calibri"/>
            </a:endParaRPr>
          </a:p>
          <a:p>
            <a:pPr marL="2090420">
              <a:lnSpc>
                <a:spcPct val="100000"/>
              </a:lnSpc>
              <a:spcBef>
                <a:spcPts val="86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737616" y="571501"/>
            <a:ext cx="39008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Kde </a:t>
            </a:r>
            <a:r>
              <a:rPr sz="3600" b="1" spc="-15" dirty="0">
                <a:solidFill>
                  <a:srgbClr val="A13A22"/>
                </a:solidFill>
                <a:latin typeface="Calibri"/>
                <a:cs typeface="Calibri"/>
              </a:rPr>
              <a:t>začať?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1190" y="1642202"/>
            <a:ext cx="10380980" cy="139573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82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Bývalý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profesor marketingu na Harvarde </a:t>
            </a:r>
            <a:r>
              <a:rPr sz="2400" b="1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2"/>
              </a:rPr>
              <a:t>Theodore </a:t>
            </a:r>
            <a:r>
              <a:rPr sz="2400"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2"/>
              </a:rPr>
              <a:t>Levitt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povedal:</a:t>
            </a:r>
            <a:endParaRPr sz="2400" dirty="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720"/>
              </a:spcBef>
            </a:pPr>
            <a:r>
              <a:rPr sz="2400" b="1" i="1" spc="-10" dirty="0">
                <a:solidFill>
                  <a:srgbClr val="5F210F"/>
                </a:solidFill>
                <a:latin typeface="Calibri"/>
                <a:cs typeface="Calibri"/>
              </a:rPr>
              <a:t>"Ľudia </a:t>
            </a:r>
            <a:r>
              <a:rPr sz="2400" b="1" i="1" spc="-5" dirty="0">
                <a:solidFill>
                  <a:srgbClr val="5F210F"/>
                </a:solidFill>
                <a:latin typeface="Calibri"/>
                <a:cs typeface="Calibri"/>
              </a:rPr>
              <a:t>si nechcú kúpiť </a:t>
            </a:r>
            <a:r>
              <a:rPr sz="2400" b="1" i="1" spc="-10" dirty="0">
                <a:solidFill>
                  <a:srgbClr val="5F210F"/>
                </a:solidFill>
                <a:latin typeface="Calibri"/>
                <a:cs typeface="Calibri"/>
              </a:rPr>
              <a:t>štvrťpalcový </a:t>
            </a:r>
            <a:r>
              <a:rPr sz="2400" b="1" i="1" spc="-5" dirty="0">
                <a:solidFill>
                  <a:srgbClr val="5F210F"/>
                </a:solidFill>
                <a:latin typeface="Calibri"/>
                <a:cs typeface="Calibri"/>
              </a:rPr>
              <a:t>vrták</a:t>
            </a:r>
            <a:r>
              <a:rPr sz="2400" b="1" i="1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b="1" i="1" spc="-10" dirty="0">
                <a:solidFill>
                  <a:srgbClr val="5F210F"/>
                </a:solidFill>
                <a:latin typeface="Calibri"/>
                <a:cs typeface="Calibri"/>
              </a:rPr>
              <a:t>Chcú štvrťpalcovú </a:t>
            </a:r>
            <a:r>
              <a:rPr sz="2400" b="1" i="1" spc="-40" dirty="0">
                <a:solidFill>
                  <a:srgbClr val="5F210F"/>
                </a:solidFill>
                <a:latin typeface="Calibri"/>
                <a:cs typeface="Calibri"/>
              </a:rPr>
              <a:t>dieru."</a:t>
            </a:r>
            <a:endParaRPr sz="24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0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Uzatváranie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predaja 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získavaní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zákazníkov. 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7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podarí,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keď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rozhodnú, </a:t>
            </a:r>
            <a:r>
              <a:rPr sz="2400" spc="-5" dirty="0" err="1">
                <a:solidFill>
                  <a:srgbClr val="5F210F"/>
                </a:solidFill>
                <a:latin typeface="Calibri"/>
                <a:cs typeface="Calibri"/>
              </a:rPr>
              <a:t>že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91607" y="197581"/>
            <a:ext cx="1003490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823845" marR="5080" indent="-2811780">
              <a:lnSpc>
                <a:spcPts val="3890"/>
              </a:lnSpc>
              <a:spcBef>
                <a:spcPts val="585"/>
              </a:spcBef>
            </a:pP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KROK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1</a:t>
            </a:r>
            <a:r>
              <a:rPr sz="3600" b="1" dirty="0">
                <a:latin typeface="Calibri"/>
                <a:cs typeface="Calibri"/>
              </a:rPr>
              <a:t>: </a:t>
            </a:r>
            <a:r>
              <a:rPr sz="3600" dirty="0"/>
              <a:t>IDENTIFIKUJTE </a:t>
            </a:r>
            <a:r>
              <a:rPr sz="3600" spc="-35" dirty="0"/>
              <a:t>SVOJU </a:t>
            </a:r>
            <a:r>
              <a:rPr sz="3600" spc="-5" dirty="0"/>
              <a:t>PRÍLEŽITOSŤ </a:t>
            </a:r>
            <a:r>
              <a:rPr sz="3600" dirty="0"/>
              <a:t>/ IDENTIFIKUJTE </a:t>
            </a:r>
            <a:r>
              <a:rPr sz="3600" spc="-10" dirty="0"/>
              <a:t>PROBLÉM </a:t>
            </a:r>
            <a:r>
              <a:rPr sz="3600" spc="-15" dirty="0"/>
              <a:t>ZÁKAZNÍKA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9661" y="3026134"/>
            <a:ext cx="4311650" cy="1656080"/>
            <a:chOff x="89661" y="3026134"/>
            <a:chExt cx="4311650" cy="1656080"/>
          </a:xfrm>
        </p:grpSpPr>
        <p:sp>
          <p:nvSpPr>
            <p:cNvPr id="5" name="object 5"/>
            <p:cNvSpPr/>
            <p:nvPr/>
          </p:nvSpPr>
          <p:spPr>
            <a:xfrm>
              <a:off x="96011" y="3032484"/>
              <a:ext cx="4298950" cy="1643380"/>
            </a:xfrm>
            <a:custGeom>
              <a:avLst/>
              <a:gdLst/>
              <a:ahLst/>
              <a:cxnLst/>
              <a:rect l="l" t="t" r="r" b="b"/>
              <a:pathLst>
                <a:path w="4298950" h="1643379">
                  <a:moveTo>
                    <a:pt x="3746754" y="102387"/>
                  </a:moveTo>
                  <a:lnTo>
                    <a:pt x="256794" y="102387"/>
                  </a:lnTo>
                  <a:lnTo>
                    <a:pt x="210635" y="106524"/>
                  </a:lnTo>
                  <a:lnTo>
                    <a:pt x="167191" y="118453"/>
                  </a:lnTo>
                  <a:lnTo>
                    <a:pt x="127186" y="137447"/>
                  </a:lnTo>
                  <a:lnTo>
                    <a:pt x="91345" y="162782"/>
                  </a:lnTo>
                  <a:lnTo>
                    <a:pt x="60395" y="193733"/>
                  </a:lnTo>
                  <a:lnTo>
                    <a:pt x="35060" y="229573"/>
                  </a:lnTo>
                  <a:lnTo>
                    <a:pt x="16065" y="269578"/>
                  </a:lnTo>
                  <a:lnTo>
                    <a:pt x="4137" y="313023"/>
                  </a:lnTo>
                  <a:lnTo>
                    <a:pt x="0" y="359181"/>
                  </a:lnTo>
                  <a:lnTo>
                    <a:pt x="0" y="1386344"/>
                  </a:lnTo>
                  <a:lnTo>
                    <a:pt x="4137" y="1432506"/>
                  </a:lnTo>
                  <a:lnTo>
                    <a:pt x="16065" y="1475954"/>
                  </a:lnTo>
                  <a:lnTo>
                    <a:pt x="35060" y="1515961"/>
                  </a:lnTo>
                  <a:lnTo>
                    <a:pt x="60395" y="1551803"/>
                  </a:lnTo>
                  <a:lnTo>
                    <a:pt x="91345" y="1582754"/>
                  </a:lnTo>
                  <a:lnTo>
                    <a:pt x="127186" y="1608090"/>
                  </a:lnTo>
                  <a:lnTo>
                    <a:pt x="167191" y="1627085"/>
                  </a:lnTo>
                  <a:lnTo>
                    <a:pt x="210635" y="1639014"/>
                  </a:lnTo>
                  <a:lnTo>
                    <a:pt x="256794" y="1643151"/>
                  </a:lnTo>
                  <a:lnTo>
                    <a:pt x="3746754" y="1643151"/>
                  </a:lnTo>
                  <a:lnTo>
                    <a:pt x="3792912" y="1639014"/>
                  </a:lnTo>
                  <a:lnTo>
                    <a:pt x="3836356" y="1627085"/>
                  </a:lnTo>
                  <a:lnTo>
                    <a:pt x="3876361" y="1608090"/>
                  </a:lnTo>
                  <a:lnTo>
                    <a:pt x="3912202" y="1582754"/>
                  </a:lnTo>
                  <a:lnTo>
                    <a:pt x="3943152" y="1551803"/>
                  </a:lnTo>
                  <a:lnTo>
                    <a:pt x="3968487" y="1515961"/>
                  </a:lnTo>
                  <a:lnTo>
                    <a:pt x="3987482" y="1475954"/>
                  </a:lnTo>
                  <a:lnTo>
                    <a:pt x="3999410" y="1432506"/>
                  </a:lnTo>
                  <a:lnTo>
                    <a:pt x="4003548" y="1386344"/>
                  </a:lnTo>
                  <a:lnTo>
                    <a:pt x="4003548" y="744372"/>
                  </a:lnTo>
                  <a:lnTo>
                    <a:pt x="4156232" y="359181"/>
                  </a:lnTo>
                  <a:lnTo>
                    <a:pt x="4003548" y="359181"/>
                  </a:lnTo>
                  <a:lnTo>
                    <a:pt x="3999410" y="313023"/>
                  </a:lnTo>
                  <a:lnTo>
                    <a:pt x="3987482" y="269578"/>
                  </a:lnTo>
                  <a:lnTo>
                    <a:pt x="3968487" y="229573"/>
                  </a:lnTo>
                  <a:lnTo>
                    <a:pt x="3943152" y="193733"/>
                  </a:lnTo>
                  <a:lnTo>
                    <a:pt x="3912202" y="162782"/>
                  </a:lnTo>
                  <a:lnTo>
                    <a:pt x="3876361" y="137447"/>
                  </a:lnTo>
                  <a:lnTo>
                    <a:pt x="3836356" y="118453"/>
                  </a:lnTo>
                  <a:lnTo>
                    <a:pt x="3792912" y="106524"/>
                  </a:lnTo>
                  <a:lnTo>
                    <a:pt x="3746754" y="102387"/>
                  </a:lnTo>
                  <a:close/>
                </a:path>
                <a:path w="4298950" h="1643379">
                  <a:moveTo>
                    <a:pt x="4298607" y="0"/>
                  </a:moveTo>
                  <a:lnTo>
                    <a:pt x="4003548" y="359181"/>
                  </a:lnTo>
                  <a:lnTo>
                    <a:pt x="4156232" y="359181"/>
                  </a:lnTo>
                  <a:lnTo>
                    <a:pt x="4298607" y="0"/>
                  </a:lnTo>
                  <a:close/>
                </a:path>
              </a:pathLst>
            </a:custGeom>
            <a:solidFill>
              <a:srgbClr val="B9AC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011" y="3032484"/>
              <a:ext cx="4298950" cy="1643380"/>
            </a:xfrm>
            <a:custGeom>
              <a:avLst/>
              <a:gdLst/>
              <a:ahLst/>
              <a:cxnLst/>
              <a:rect l="l" t="t" r="r" b="b"/>
              <a:pathLst>
                <a:path w="4298950" h="1643379">
                  <a:moveTo>
                    <a:pt x="0" y="359181"/>
                  </a:moveTo>
                  <a:lnTo>
                    <a:pt x="4137" y="313023"/>
                  </a:lnTo>
                  <a:lnTo>
                    <a:pt x="16065" y="269578"/>
                  </a:lnTo>
                  <a:lnTo>
                    <a:pt x="35060" y="229573"/>
                  </a:lnTo>
                  <a:lnTo>
                    <a:pt x="60395" y="193733"/>
                  </a:lnTo>
                  <a:lnTo>
                    <a:pt x="91345" y="162782"/>
                  </a:lnTo>
                  <a:lnTo>
                    <a:pt x="127186" y="137447"/>
                  </a:lnTo>
                  <a:lnTo>
                    <a:pt x="167191" y="118453"/>
                  </a:lnTo>
                  <a:lnTo>
                    <a:pt x="210635" y="106524"/>
                  </a:lnTo>
                  <a:lnTo>
                    <a:pt x="256794" y="102387"/>
                  </a:lnTo>
                  <a:lnTo>
                    <a:pt x="2335403" y="102387"/>
                  </a:lnTo>
                  <a:lnTo>
                    <a:pt x="3336290" y="102387"/>
                  </a:lnTo>
                  <a:lnTo>
                    <a:pt x="3746754" y="102387"/>
                  </a:lnTo>
                  <a:lnTo>
                    <a:pt x="3792912" y="106524"/>
                  </a:lnTo>
                  <a:lnTo>
                    <a:pt x="3836356" y="118453"/>
                  </a:lnTo>
                  <a:lnTo>
                    <a:pt x="3876361" y="137447"/>
                  </a:lnTo>
                  <a:lnTo>
                    <a:pt x="3912202" y="162782"/>
                  </a:lnTo>
                  <a:lnTo>
                    <a:pt x="3943152" y="193733"/>
                  </a:lnTo>
                  <a:lnTo>
                    <a:pt x="3968487" y="229573"/>
                  </a:lnTo>
                  <a:lnTo>
                    <a:pt x="3987482" y="269578"/>
                  </a:lnTo>
                  <a:lnTo>
                    <a:pt x="3999410" y="313023"/>
                  </a:lnTo>
                  <a:lnTo>
                    <a:pt x="4003548" y="359181"/>
                  </a:lnTo>
                  <a:lnTo>
                    <a:pt x="4298607" y="0"/>
                  </a:lnTo>
                  <a:lnTo>
                    <a:pt x="4003548" y="744372"/>
                  </a:lnTo>
                  <a:lnTo>
                    <a:pt x="4003548" y="1386344"/>
                  </a:lnTo>
                  <a:lnTo>
                    <a:pt x="3999410" y="1432506"/>
                  </a:lnTo>
                  <a:lnTo>
                    <a:pt x="3987482" y="1475954"/>
                  </a:lnTo>
                  <a:lnTo>
                    <a:pt x="3968487" y="1515961"/>
                  </a:lnTo>
                  <a:lnTo>
                    <a:pt x="3943152" y="1551803"/>
                  </a:lnTo>
                  <a:lnTo>
                    <a:pt x="3912202" y="1582754"/>
                  </a:lnTo>
                  <a:lnTo>
                    <a:pt x="3876361" y="1608090"/>
                  </a:lnTo>
                  <a:lnTo>
                    <a:pt x="3836356" y="1627085"/>
                  </a:lnTo>
                  <a:lnTo>
                    <a:pt x="3792912" y="1639014"/>
                  </a:lnTo>
                  <a:lnTo>
                    <a:pt x="3746754" y="1643151"/>
                  </a:lnTo>
                  <a:lnTo>
                    <a:pt x="3336290" y="1643151"/>
                  </a:lnTo>
                  <a:lnTo>
                    <a:pt x="2335403" y="1643151"/>
                  </a:lnTo>
                  <a:lnTo>
                    <a:pt x="256794" y="1643151"/>
                  </a:lnTo>
                  <a:lnTo>
                    <a:pt x="210635" y="1639014"/>
                  </a:lnTo>
                  <a:lnTo>
                    <a:pt x="167191" y="1627085"/>
                  </a:lnTo>
                  <a:lnTo>
                    <a:pt x="127186" y="1608090"/>
                  </a:lnTo>
                  <a:lnTo>
                    <a:pt x="91345" y="1582754"/>
                  </a:lnTo>
                  <a:lnTo>
                    <a:pt x="60395" y="1551803"/>
                  </a:lnTo>
                  <a:lnTo>
                    <a:pt x="35060" y="1515961"/>
                  </a:lnTo>
                  <a:lnTo>
                    <a:pt x="16065" y="1475954"/>
                  </a:lnTo>
                  <a:lnTo>
                    <a:pt x="4137" y="1432506"/>
                  </a:lnTo>
                  <a:lnTo>
                    <a:pt x="0" y="1386344"/>
                  </a:lnTo>
                  <a:lnTo>
                    <a:pt x="0" y="744372"/>
                  </a:lnTo>
                  <a:lnTo>
                    <a:pt x="0" y="359181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77386" y="3113576"/>
            <a:ext cx="3639185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solidFill>
                  <a:srgbClr val="404F2E"/>
                </a:solidFill>
                <a:latin typeface="Calibri"/>
                <a:cs typeface="Calibri"/>
              </a:rPr>
              <a:t>Hodnotové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ponuky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sú 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jedným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z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najdôležitejších </a:t>
            </a:r>
            <a:r>
              <a:rPr sz="2000" spc="-15" dirty="0">
                <a:solidFill>
                  <a:srgbClr val="404F2E"/>
                </a:solidFill>
                <a:latin typeface="Calibri"/>
                <a:cs typeface="Calibri"/>
              </a:rPr>
              <a:t>konverzných faktorov.  Skvelá </a:t>
            </a:r>
            <a:r>
              <a:rPr sz="2000" spc="-10" dirty="0">
                <a:solidFill>
                  <a:srgbClr val="404F2E"/>
                </a:solidFill>
                <a:latin typeface="Calibri"/>
                <a:cs typeface="Calibri"/>
              </a:rPr>
              <a:t>ponuka hodnoty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môže 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byť </a:t>
            </a:r>
            <a:r>
              <a:rPr sz="2000" spc="-15" dirty="0">
                <a:solidFill>
                  <a:srgbClr val="404F2E"/>
                </a:solidFill>
                <a:latin typeface="Calibri"/>
                <a:cs typeface="Calibri"/>
              </a:rPr>
              <a:t>rozdielom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medzi stratou predaja </a:t>
            </a:r>
            <a:r>
              <a:rPr sz="2000" dirty="0">
                <a:solidFill>
                  <a:srgbClr val="404F2E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404F2E"/>
                </a:solidFill>
                <a:latin typeface="Calibri"/>
                <a:cs typeface="Calibri"/>
              </a:rPr>
              <a:t>jeho uzavretím</a:t>
            </a:r>
            <a:r>
              <a:rPr sz="2000" spc="10" dirty="0">
                <a:solidFill>
                  <a:srgbClr val="404F2E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495800" y="2916279"/>
            <a:ext cx="7551420" cy="351917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890"/>
              </a:spcBef>
            </a:pPr>
            <a:r>
              <a:rPr lang="sk-SK" sz="2400" spc="-15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ten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najlepší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ktorý naplní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potreby.</a:t>
            </a:r>
            <a:endParaRPr sz="24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795"/>
              </a:spcBef>
              <a:tabLst>
                <a:tab pos="471170" algn="l"/>
              </a:tabLst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Povedzme, 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máte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vinohrad/vináreň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66 % alebo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viac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predaja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pochádza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nákupov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 mieste.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hovorí, že ľudia si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nekupujú pohodlie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dokonca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víno, ale zážitok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návštevy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priestorov a z výberu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 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Hodnota, ktorú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tento podnik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prináša,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zážitková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(pozri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modul 4),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poskytujete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miesto, kde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priatelia spojiť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zároveň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oddýchnuť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vychutnať pohár vína. To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príležitosť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riešenie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"problému"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zákazníkov!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4026" y="1574303"/>
            <a:ext cx="10661650" cy="226377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612390" marR="5080" indent="-2600325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rozdiel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medzi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funkciami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výhodami.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Vlastnosti 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špecifické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atribúty vašej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firmy.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Výhody sú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to,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PREČO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b="1" spc="-45" dirty="0">
                <a:solidFill>
                  <a:srgbClr val="5F210F"/>
                </a:solidFill>
                <a:latin typeface="Calibri"/>
                <a:cs typeface="Calibri"/>
              </a:rPr>
              <a:t>dôležité.</a:t>
            </a:r>
            <a:endParaRPr sz="2400" dirty="0">
              <a:latin typeface="Calibri"/>
              <a:cs typeface="Calibri"/>
            </a:endParaRPr>
          </a:p>
          <a:p>
            <a:pPr marL="30480">
              <a:lnSpc>
                <a:spcPts val="2735"/>
              </a:lnSpc>
              <a:spcBef>
                <a:spcPts val="68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Výhody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hodnota, ktorú poskytujete,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spôsob, akým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riešite problém zákazníka.</a:t>
            </a:r>
            <a:endParaRPr sz="2400" dirty="0">
              <a:latin typeface="Calibri"/>
              <a:cs typeface="Calibri"/>
            </a:endParaRPr>
          </a:p>
          <a:p>
            <a:pPr marL="794385">
              <a:lnSpc>
                <a:spcPts val="2735"/>
              </a:lnSpc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Spájajú sa na emocionálnej úrovni... Pamätajte: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predávajte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dieru, nie vrták.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500" dirty="0">
              <a:latin typeface="Calibri"/>
              <a:cs typeface="Calibri"/>
            </a:endParaRPr>
          </a:p>
          <a:p>
            <a:pPr marL="965835">
              <a:lnSpc>
                <a:spcPct val="100000"/>
              </a:lnSpc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Pozrime sa na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niekoľko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praktickejších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príkladov funkcií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výhod: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4588" y="390401"/>
            <a:ext cx="9324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KROK </a:t>
            </a: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2</a:t>
            </a:r>
            <a:r>
              <a:rPr sz="3600" b="1" dirty="0">
                <a:latin typeface="Calibri"/>
                <a:cs typeface="Calibri"/>
              </a:rPr>
              <a:t>: </a:t>
            </a:r>
            <a:r>
              <a:rPr sz="3600" dirty="0"/>
              <a:t>VYTVORTE SI ZOZNAM </a:t>
            </a:r>
            <a:r>
              <a:rPr sz="3600" spc="-5" dirty="0"/>
              <a:t>VÝHOD, KTORÉ PONÚKATE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394775" y="3882872"/>
            <a:ext cx="3357245" cy="2480310"/>
            <a:chOff x="8394775" y="3882872"/>
            <a:chExt cx="3357245" cy="2480310"/>
          </a:xfrm>
        </p:grpSpPr>
        <p:sp>
          <p:nvSpPr>
            <p:cNvPr id="5" name="object 5"/>
            <p:cNvSpPr/>
            <p:nvPr/>
          </p:nvSpPr>
          <p:spPr>
            <a:xfrm>
              <a:off x="8401125" y="3889222"/>
              <a:ext cx="3344545" cy="2467610"/>
            </a:xfrm>
            <a:custGeom>
              <a:avLst/>
              <a:gdLst/>
              <a:ahLst/>
              <a:cxnLst/>
              <a:rect l="l" t="t" r="r" b="b"/>
              <a:pathLst>
                <a:path w="3344545" h="2467610">
                  <a:moveTo>
                    <a:pt x="0" y="0"/>
                  </a:moveTo>
                  <a:lnTo>
                    <a:pt x="587171" y="329209"/>
                  </a:lnTo>
                  <a:lnTo>
                    <a:pt x="35737" y="329209"/>
                  </a:lnTo>
                  <a:lnTo>
                    <a:pt x="35737" y="2467381"/>
                  </a:lnTo>
                  <a:lnTo>
                    <a:pt x="3344341" y="2467381"/>
                  </a:lnTo>
                  <a:lnTo>
                    <a:pt x="3344341" y="329209"/>
                  </a:lnTo>
                  <a:lnTo>
                    <a:pt x="1414322" y="3292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401125" y="3889222"/>
              <a:ext cx="3344545" cy="2467610"/>
            </a:xfrm>
            <a:custGeom>
              <a:avLst/>
              <a:gdLst/>
              <a:ahLst/>
              <a:cxnLst/>
              <a:rect l="l" t="t" r="r" b="b"/>
              <a:pathLst>
                <a:path w="3344545" h="2467610">
                  <a:moveTo>
                    <a:pt x="35737" y="329209"/>
                  </a:moveTo>
                  <a:lnTo>
                    <a:pt x="587171" y="329209"/>
                  </a:lnTo>
                  <a:lnTo>
                    <a:pt x="0" y="0"/>
                  </a:lnTo>
                  <a:lnTo>
                    <a:pt x="1414322" y="329209"/>
                  </a:lnTo>
                  <a:lnTo>
                    <a:pt x="3344341" y="329209"/>
                  </a:lnTo>
                  <a:lnTo>
                    <a:pt x="3344341" y="685571"/>
                  </a:lnTo>
                  <a:lnTo>
                    <a:pt x="3344341" y="1220114"/>
                  </a:lnTo>
                  <a:lnTo>
                    <a:pt x="3344341" y="2467381"/>
                  </a:lnTo>
                  <a:lnTo>
                    <a:pt x="1414322" y="2467381"/>
                  </a:lnTo>
                  <a:lnTo>
                    <a:pt x="587171" y="2467381"/>
                  </a:lnTo>
                  <a:lnTo>
                    <a:pt x="35737" y="2467381"/>
                  </a:lnTo>
                  <a:lnTo>
                    <a:pt x="35737" y="1220114"/>
                  </a:lnTo>
                  <a:lnTo>
                    <a:pt x="35737" y="685571"/>
                  </a:lnTo>
                  <a:lnTo>
                    <a:pt x="35737" y="329209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515374" y="4436083"/>
            <a:ext cx="301117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A13A22"/>
                </a:solidFill>
                <a:latin typeface="Calibri"/>
                <a:cs typeface="Calibri"/>
              </a:rPr>
              <a:t>3. Poľnohospodárstvo </a:t>
            </a:r>
            <a:r>
              <a:rPr sz="1800" b="1" spc="-25" dirty="0">
                <a:solidFill>
                  <a:srgbClr val="A13A22"/>
                </a:solidFill>
                <a:latin typeface="Calibri"/>
                <a:cs typeface="Calibri"/>
              </a:rPr>
              <a:t>Cestovný ruch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b="1" i="1" spc="-5" dirty="0">
                <a:solidFill>
                  <a:srgbClr val="5F210F"/>
                </a:solidFill>
                <a:latin typeface="Calibri"/>
                <a:cs typeface="Calibri"/>
              </a:rPr>
              <a:t>Funkcia: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Exkurzie na farmu na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základe učebných osnov</a:t>
            </a:r>
            <a:endParaRPr sz="1800">
              <a:latin typeface="Calibri"/>
              <a:cs typeface="Calibri"/>
            </a:endParaRPr>
          </a:p>
          <a:p>
            <a:pPr marL="12700" marR="315595">
              <a:lnSpc>
                <a:spcPct val="100000"/>
              </a:lnSpc>
            </a:pPr>
            <a:r>
              <a:rPr sz="1800" b="1" i="1" spc="-5" dirty="0">
                <a:solidFill>
                  <a:srgbClr val="5F210F"/>
                </a:solidFill>
                <a:latin typeface="Calibri"/>
                <a:cs typeface="Calibri"/>
              </a:rPr>
              <a:t>Prínos: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Pútavé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učenie spojené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cieľmi v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triede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020570" y="3892816"/>
            <a:ext cx="2853182" cy="2035810"/>
            <a:chOff x="2020570" y="3892816"/>
            <a:chExt cx="2598420" cy="2035810"/>
          </a:xfrm>
        </p:grpSpPr>
        <p:sp>
          <p:nvSpPr>
            <p:cNvPr id="9" name="object 9"/>
            <p:cNvSpPr/>
            <p:nvPr/>
          </p:nvSpPr>
          <p:spPr>
            <a:xfrm>
              <a:off x="2026920" y="3899166"/>
              <a:ext cx="2585720" cy="2023110"/>
            </a:xfrm>
            <a:custGeom>
              <a:avLst/>
              <a:gdLst/>
              <a:ahLst/>
              <a:cxnLst/>
              <a:rect l="l" t="t" r="r" b="b"/>
              <a:pathLst>
                <a:path w="2585720" h="2023110">
                  <a:moveTo>
                    <a:pt x="2585110" y="0"/>
                  </a:moveTo>
                  <a:lnTo>
                    <a:pt x="1459738" y="287261"/>
                  </a:lnTo>
                  <a:lnTo>
                    <a:pt x="0" y="287261"/>
                  </a:lnTo>
                  <a:lnTo>
                    <a:pt x="0" y="2023097"/>
                  </a:lnTo>
                  <a:lnTo>
                    <a:pt x="2502408" y="2023097"/>
                  </a:lnTo>
                  <a:lnTo>
                    <a:pt x="2502408" y="287261"/>
                  </a:lnTo>
                  <a:lnTo>
                    <a:pt x="2085339" y="287261"/>
                  </a:lnTo>
                  <a:lnTo>
                    <a:pt x="2585110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26920" y="3899166"/>
              <a:ext cx="2585720" cy="2023110"/>
            </a:xfrm>
            <a:custGeom>
              <a:avLst/>
              <a:gdLst/>
              <a:ahLst/>
              <a:cxnLst/>
              <a:rect l="l" t="t" r="r" b="b"/>
              <a:pathLst>
                <a:path w="2585720" h="2023110">
                  <a:moveTo>
                    <a:pt x="0" y="287261"/>
                  </a:moveTo>
                  <a:lnTo>
                    <a:pt x="1459738" y="287261"/>
                  </a:lnTo>
                  <a:lnTo>
                    <a:pt x="2585110" y="0"/>
                  </a:lnTo>
                  <a:lnTo>
                    <a:pt x="2085339" y="287261"/>
                  </a:lnTo>
                  <a:lnTo>
                    <a:pt x="2502408" y="287261"/>
                  </a:lnTo>
                  <a:lnTo>
                    <a:pt x="2502408" y="576567"/>
                  </a:lnTo>
                  <a:lnTo>
                    <a:pt x="2502408" y="1010526"/>
                  </a:lnTo>
                  <a:lnTo>
                    <a:pt x="2502408" y="2023097"/>
                  </a:lnTo>
                  <a:lnTo>
                    <a:pt x="2085339" y="2023097"/>
                  </a:lnTo>
                  <a:lnTo>
                    <a:pt x="1459738" y="2023097"/>
                  </a:lnTo>
                  <a:lnTo>
                    <a:pt x="0" y="2023097"/>
                  </a:lnTo>
                  <a:lnTo>
                    <a:pt x="0" y="1010526"/>
                  </a:lnTo>
                  <a:lnTo>
                    <a:pt x="0" y="576567"/>
                  </a:lnTo>
                  <a:lnTo>
                    <a:pt x="0" y="287261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105948" y="4203170"/>
            <a:ext cx="2457976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A13A22"/>
                </a:solidFill>
                <a:latin typeface="Calibri"/>
                <a:cs typeface="Calibri"/>
              </a:rPr>
              <a:t>1. Schéma </a:t>
            </a:r>
            <a:r>
              <a:rPr sz="1800" b="1" spc="-15" dirty="0" err="1">
                <a:solidFill>
                  <a:srgbClr val="A13A22"/>
                </a:solidFill>
                <a:latin typeface="Calibri"/>
                <a:cs typeface="Calibri"/>
              </a:rPr>
              <a:t>boxov</a:t>
            </a:r>
            <a:r>
              <a:rPr sz="1800" b="1" spc="-15" dirty="0">
                <a:solidFill>
                  <a:srgbClr val="A13A22"/>
                </a:solidFill>
                <a:latin typeface="Calibri"/>
                <a:cs typeface="Calibri"/>
              </a:rPr>
              <a:t> </a:t>
            </a:r>
            <a:endParaRPr lang="sk-SK" sz="1800" b="1" spc="-15" dirty="0">
              <a:solidFill>
                <a:srgbClr val="A13A22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 err="1">
                <a:solidFill>
                  <a:srgbClr val="5F210F"/>
                </a:solidFill>
                <a:latin typeface="Calibri"/>
                <a:cs typeface="Calibri"/>
              </a:rPr>
              <a:t>Funkcia</a:t>
            </a:r>
            <a:r>
              <a:rPr sz="1800" b="1" i="1" spc="-5" dirty="0">
                <a:solidFill>
                  <a:srgbClr val="5F210F"/>
                </a:solidFill>
                <a:latin typeface="Calibri"/>
                <a:cs typeface="Calibri"/>
              </a:rPr>
              <a:t>: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26-týždňové predplatné schémy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boxov</a:t>
            </a:r>
            <a:endParaRPr sz="1800" dirty="0">
              <a:latin typeface="Calibri"/>
              <a:cs typeface="Calibri"/>
            </a:endParaRPr>
          </a:p>
          <a:p>
            <a:pPr marL="12700" marR="49530">
              <a:lnSpc>
                <a:spcPct val="100000"/>
              </a:lnSpc>
            </a:pPr>
            <a:r>
              <a:rPr sz="1800" b="1" i="1" spc="-5" dirty="0">
                <a:solidFill>
                  <a:srgbClr val="5F210F"/>
                </a:solidFill>
                <a:latin typeface="Calibri"/>
                <a:cs typeface="Calibri"/>
              </a:rPr>
              <a:t>Výhody: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Vychutnajte si čerstvé sezónne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produkty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867402" y="3902519"/>
            <a:ext cx="3230245" cy="2327910"/>
            <a:chOff x="4867402" y="3902519"/>
            <a:chExt cx="3230245" cy="2327910"/>
          </a:xfrm>
        </p:grpSpPr>
        <p:sp>
          <p:nvSpPr>
            <p:cNvPr id="13" name="object 13"/>
            <p:cNvSpPr/>
            <p:nvPr/>
          </p:nvSpPr>
          <p:spPr>
            <a:xfrm>
              <a:off x="4873752" y="3908869"/>
              <a:ext cx="3217545" cy="2315210"/>
            </a:xfrm>
            <a:custGeom>
              <a:avLst/>
              <a:gdLst/>
              <a:ahLst/>
              <a:cxnLst/>
              <a:rect l="l" t="t" r="r" b="b"/>
              <a:pathLst>
                <a:path w="3217545" h="2315210">
                  <a:moveTo>
                    <a:pt x="964222" y="0"/>
                  </a:moveTo>
                  <a:lnTo>
                    <a:pt x="536194" y="562546"/>
                  </a:lnTo>
                  <a:lnTo>
                    <a:pt x="0" y="562546"/>
                  </a:lnTo>
                  <a:lnTo>
                    <a:pt x="0" y="2315146"/>
                  </a:lnTo>
                  <a:lnTo>
                    <a:pt x="3217164" y="2315146"/>
                  </a:lnTo>
                  <a:lnTo>
                    <a:pt x="3217164" y="562546"/>
                  </a:lnTo>
                  <a:lnTo>
                    <a:pt x="1340485" y="562546"/>
                  </a:lnTo>
                  <a:lnTo>
                    <a:pt x="964222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73752" y="3908869"/>
              <a:ext cx="3217545" cy="2315210"/>
            </a:xfrm>
            <a:custGeom>
              <a:avLst/>
              <a:gdLst/>
              <a:ahLst/>
              <a:cxnLst/>
              <a:rect l="l" t="t" r="r" b="b"/>
              <a:pathLst>
                <a:path w="3217545" h="2315210">
                  <a:moveTo>
                    <a:pt x="0" y="562546"/>
                  </a:moveTo>
                  <a:lnTo>
                    <a:pt x="536194" y="562546"/>
                  </a:lnTo>
                  <a:lnTo>
                    <a:pt x="964222" y="0"/>
                  </a:lnTo>
                  <a:lnTo>
                    <a:pt x="1340485" y="562546"/>
                  </a:lnTo>
                  <a:lnTo>
                    <a:pt x="3217164" y="562546"/>
                  </a:lnTo>
                  <a:lnTo>
                    <a:pt x="3217164" y="854646"/>
                  </a:lnTo>
                  <a:lnTo>
                    <a:pt x="3217164" y="1292796"/>
                  </a:lnTo>
                  <a:lnTo>
                    <a:pt x="3217164" y="2315146"/>
                  </a:lnTo>
                  <a:lnTo>
                    <a:pt x="1340485" y="2315146"/>
                  </a:lnTo>
                  <a:lnTo>
                    <a:pt x="536194" y="2315146"/>
                  </a:lnTo>
                  <a:lnTo>
                    <a:pt x="0" y="2315146"/>
                  </a:lnTo>
                  <a:lnTo>
                    <a:pt x="0" y="1292796"/>
                  </a:lnTo>
                  <a:lnTo>
                    <a:pt x="0" y="854646"/>
                  </a:lnTo>
                  <a:lnTo>
                    <a:pt x="0" y="562546"/>
                  </a:lnTo>
                  <a:close/>
                </a:path>
              </a:pathLst>
            </a:custGeom>
            <a:ln w="12699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981029" y="4561687"/>
            <a:ext cx="29438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A13A22"/>
                </a:solidFill>
                <a:latin typeface="Calibri"/>
                <a:cs typeface="Calibri"/>
              </a:rPr>
              <a:t>2. Rustikálne </a:t>
            </a:r>
            <a:r>
              <a:rPr sz="1800" b="1" spc="-10" dirty="0">
                <a:solidFill>
                  <a:srgbClr val="A13A22"/>
                </a:solidFill>
                <a:latin typeface="Calibri"/>
                <a:cs typeface="Calibri"/>
              </a:rPr>
              <a:t>svadobné </a:t>
            </a:r>
            <a:r>
              <a:rPr sz="1800" b="1" spc="-15" dirty="0">
                <a:solidFill>
                  <a:srgbClr val="A13A22"/>
                </a:solidFill>
                <a:latin typeface="Calibri"/>
                <a:cs typeface="Calibri"/>
              </a:rPr>
              <a:t>miesto </a:t>
            </a:r>
            <a:r>
              <a:rPr sz="1800" b="1" i="1" spc="-5" dirty="0">
                <a:solidFill>
                  <a:srgbClr val="5F210F"/>
                </a:solidFill>
                <a:latin typeface="Calibri"/>
                <a:cs typeface="Calibri"/>
              </a:rPr>
              <a:t>Charakteristika: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20-akrová vidiecka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farma </a:t>
            </a:r>
            <a:r>
              <a:rPr sz="1800" b="1" i="1" spc="-5" dirty="0">
                <a:solidFill>
                  <a:srgbClr val="5F210F"/>
                </a:solidFill>
                <a:latin typeface="Calibri"/>
                <a:cs typeface="Calibri"/>
              </a:rPr>
              <a:t>Výhody: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Súkromné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prostredie </a:t>
            </a:r>
            <a:r>
              <a:rPr sz="1800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vašu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svadbu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2112" y="1630126"/>
            <a:ext cx="11325225" cy="43287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628015" marR="5080" indent="-615950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Žijeme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svete, kde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ľudia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časovej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tiesni.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Chcú odpovede. Chcú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veci jednoduché. Neočakávajte,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pochopia, 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čom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ste iní,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pokiaľ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nepoviete.</a:t>
            </a:r>
            <a:endParaRPr sz="24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565"/>
              </a:spcBef>
            </a:pPr>
            <a:r>
              <a:rPr sz="3000" b="1" spc="-35" dirty="0">
                <a:solidFill>
                  <a:srgbClr val="5F210F"/>
                </a:solidFill>
                <a:latin typeface="Calibri"/>
                <a:cs typeface="Calibri"/>
              </a:rPr>
              <a:t>Existuje </a:t>
            </a:r>
            <a:r>
              <a:rPr sz="3000" b="1" spc="-10" dirty="0">
                <a:solidFill>
                  <a:srgbClr val="5F210F"/>
                </a:solidFill>
                <a:latin typeface="Calibri"/>
                <a:cs typeface="Calibri"/>
              </a:rPr>
              <a:t>dôvod, prečo </a:t>
            </a:r>
            <a:r>
              <a:rPr sz="3000" b="1" spc="-5" dirty="0">
                <a:solidFill>
                  <a:srgbClr val="5F210F"/>
                </a:solidFill>
                <a:latin typeface="Calibri"/>
                <a:cs typeface="Calibri"/>
              </a:rPr>
              <a:t>vynikáte.</a:t>
            </a:r>
            <a:endParaRPr sz="3000">
              <a:latin typeface="Calibri"/>
              <a:cs typeface="Calibri"/>
            </a:endParaRPr>
          </a:p>
          <a:p>
            <a:pPr marL="2223135">
              <a:lnSpc>
                <a:spcPct val="100000"/>
              </a:lnSpc>
              <a:spcBef>
                <a:spcPts val="1175"/>
              </a:spcBef>
            </a:pPr>
            <a:r>
              <a:rPr sz="2400" b="1" dirty="0">
                <a:solidFill>
                  <a:srgbClr val="A13A22"/>
                </a:solidFill>
                <a:latin typeface="Calibri"/>
                <a:cs typeface="Calibri"/>
              </a:rPr>
              <a:t>Niektoré spoločné </a:t>
            </a:r>
            <a:r>
              <a:rPr sz="2400" b="1" spc="-15" dirty="0">
                <a:solidFill>
                  <a:srgbClr val="A13A22"/>
                </a:solidFill>
                <a:latin typeface="Calibri"/>
                <a:cs typeface="Calibri"/>
              </a:rPr>
              <a:t>rozlišovacie faktory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sú:</a:t>
            </a:r>
            <a:endParaRPr sz="2400">
              <a:latin typeface="Calibri"/>
              <a:cs typeface="Calibri"/>
            </a:endParaRPr>
          </a:p>
          <a:p>
            <a:pPr marL="2566035" indent="-343535">
              <a:lnSpc>
                <a:spcPct val="100000"/>
              </a:lnSpc>
              <a:buFont typeface="Arial"/>
              <a:buChar char="•"/>
              <a:tabLst>
                <a:tab pos="2566035" algn="l"/>
                <a:tab pos="256667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Najlepšia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kvalita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ponúkate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niečo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lepšie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konkurencia</a:t>
            </a:r>
            <a:endParaRPr sz="2400">
              <a:latin typeface="Calibri"/>
              <a:cs typeface="Calibri"/>
            </a:endParaRPr>
          </a:p>
          <a:p>
            <a:pPr marL="2566035" marR="802640" indent="-342900">
              <a:lnSpc>
                <a:spcPct val="100000"/>
              </a:lnSpc>
              <a:buFont typeface="Arial"/>
              <a:buChar char="•"/>
              <a:tabLst>
                <a:tab pos="2566035" algn="l"/>
                <a:tab pos="256667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Najlepšia hodnota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- 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neznamená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vždy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najnižšiu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cenu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skôr lepšiu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hodnotu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celkovom poh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ľade.</a:t>
            </a:r>
            <a:endParaRPr sz="2400">
              <a:latin typeface="Calibri"/>
              <a:cs typeface="Calibri"/>
            </a:endParaRPr>
          </a:p>
          <a:p>
            <a:pPr marL="2566035" indent="-343535">
              <a:lnSpc>
                <a:spcPct val="100000"/>
              </a:lnSpc>
              <a:buFont typeface="Arial"/>
              <a:buChar char="•"/>
              <a:tabLst>
                <a:tab pos="2566035" algn="l"/>
                <a:tab pos="256667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Vzácnosť -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ponúkate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niečo, čo je jedinečné 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ťažko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dostupné</a:t>
            </a:r>
            <a:endParaRPr sz="2400">
              <a:latin typeface="Calibri"/>
              <a:cs typeface="Calibri"/>
            </a:endParaRPr>
          </a:p>
          <a:p>
            <a:pPr marL="2566035" marR="493395" indent="-342900">
              <a:lnSpc>
                <a:spcPct val="100000"/>
              </a:lnSpc>
              <a:buFont typeface="Arial"/>
              <a:buChar char="•"/>
              <a:tabLst>
                <a:tab pos="2566035" algn="l"/>
                <a:tab pos="256667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Luxus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ponúkate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niečo,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ľudia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nepotrebujú,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chcú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uspokojiť</a:t>
            </a:r>
            <a:endParaRPr sz="2400">
              <a:latin typeface="Calibri"/>
              <a:cs typeface="Calibri"/>
            </a:endParaRPr>
          </a:p>
          <a:p>
            <a:pPr marL="2566035" indent="-343535">
              <a:lnSpc>
                <a:spcPct val="100000"/>
              </a:lnSpc>
              <a:buFont typeface="Arial"/>
              <a:buChar char="•"/>
              <a:tabLst>
                <a:tab pos="2566035" algn="l"/>
                <a:tab pos="256667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Nevyhnutnosť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ponúkate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niečo, čo ľudia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potrebujú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bez čoho 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nezaobídu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38487" y="390401"/>
            <a:ext cx="43154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A13A22"/>
                </a:solidFill>
                <a:latin typeface="Calibri"/>
                <a:cs typeface="Calibri"/>
              </a:rPr>
              <a:t>KROK </a:t>
            </a:r>
            <a:r>
              <a:rPr sz="3600" b="1" spc="-5" dirty="0">
                <a:solidFill>
                  <a:srgbClr val="A13A22"/>
                </a:solidFill>
                <a:latin typeface="Calibri"/>
                <a:cs typeface="Calibri"/>
              </a:rPr>
              <a:t>3: </a:t>
            </a:r>
            <a:r>
              <a:rPr sz="3600" spc="-25" dirty="0"/>
              <a:t>ROZLIŠUJTE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4355</Words>
  <Application>Microsoft Office PowerPoint</Application>
  <PresentationFormat>Širokouhlá</PresentationFormat>
  <Paragraphs>409</Paragraphs>
  <Slides>54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54</vt:i4>
      </vt:variant>
    </vt:vector>
  </HeadingPairs>
  <TitlesOfParts>
    <vt:vector size="58" baseType="lpstr">
      <vt:lpstr>Arial</vt:lpstr>
      <vt:lpstr>Calibri</vt:lpstr>
      <vt:lpstr>Wingdings</vt:lpstr>
      <vt:lpstr>Office Theme</vt:lpstr>
      <vt:lpstr>Modul 5: Zameranie na predaj pre malých poľnohospodárov</vt:lpstr>
      <vt:lpstr>Modul 5 Zameranie na predaj pre malých poľnohospodárov</vt:lpstr>
      <vt:lpstr>Prepojenie vášho vzdelávania so súborom nástrojov pre spoluprácu v dodávateľskom reťazci</vt:lpstr>
      <vt:lpstr>Prezentácia programu PowerPoint</vt:lpstr>
      <vt:lpstr>Čo je hodnotová ponuka?</vt:lpstr>
      <vt:lpstr>Kde začať?</vt:lpstr>
      <vt:lpstr>KROK 1: IDENTIFIKUJTE SVOJU PRÍLEŽITOSŤ / IDENTIFIKUJTE PROBLÉM ZÁKAZNÍKA</vt:lpstr>
      <vt:lpstr>KROK 2: VYTVORTE SI ZOZNAM VÝHOD, KTORÉ PONÚKATE</vt:lpstr>
      <vt:lpstr>KROK 3: ROZLIŠUJTE</vt:lpstr>
      <vt:lpstr>KROK 4: NAPÍSANIE HODNOTOVEJ PONUKY</vt:lpstr>
      <vt:lpstr>Napísanie návrhu hodnoty...</vt:lpstr>
      <vt:lpstr>Vaša ponuka hodnoty JE jedinečným identifikátorom vašej firmy.</vt:lpstr>
      <vt:lpstr>Plátno hodnotovej ponuky:</vt:lpstr>
      <vt:lpstr>Plátno hodnotovej ponuky:</vt:lpstr>
      <vt:lpstr>Pokyny na používanie Plátna hodnotovej ponuky</vt:lpstr>
      <vt:lpstr>Osvedčené postupy pri používaní Plátna hodnotovej ponuky</vt:lpstr>
      <vt:lpstr>STRÁŽENIE: Plátno hodnotovej ponuky</vt:lpstr>
      <vt:lpstr>Krátke zhrnutie... Prečo používať Plátno hodnotovej ponuky?</vt:lpstr>
      <vt:lpstr>Prezentácia programu PowerPoint</vt:lpstr>
      <vt:lpstr>Prezentácia programu PowerPoint</vt:lpstr>
      <vt:lpstr>Predaj cez Business to Consumer Maloobchod a distribúcia</vt:lpstr>
      <vt:lpstr>Predaj cez Business to Consumer</vt:lpstr>
      <vt:lpstr>Predaj cez Business to Consumer</vt:lpstr>
      <vt:lpstr>Predaj cez Business to Consumer</vt:lpstr>
      <vt:lpstr>Predaj cez Business to Consumer</vt:lpstr>
      <vt:lpstr>Predaj cez Business to Consumer</vt:lpstr>
      <vt:lpstr>Predaj prostredníctvom kolaboratívneho predaja/sietí</vt:lpstr>
      <vt:lpstr>Prezentácia programu PowerPoint</vt:lpstr>
      <vt:lpstr>Prezentácia programu PowerPoint</vt:lpstr>
      <vt:lpstr>Prezentácia programu PowerPoint</vt:lpstr>
      <vt:lpstr>Platforma ministerstva poľnohospodárstva (Portugalsko) "Alimente quem o Alimenta" ("Nakŕmte toho, kto vás nakŕmi") zbližuje výrobcov a spotrebiteľov podporou spotreby národných výrobkov a krátkych potravinových dodávateľských reťazcov. www.alimentequemoalimenta.pt</vt:lpstr>
      <vt:lpstr>Prezentácia programu PowerPoint</vt:lpstr>
      <vt:lpstr>Produkt</vt:lpstr>
      <vt:lpstr>Cena</vt:lpstr>
      <vt:lpstr>Distribúcia</vt:lpstr>
      <vt:lpstr>Vyjednávanie s kupujúcimi</vt:lpstr>
      <vt:lpstr>Uzatvorenie zmluvy o dodávke</vt:lpstr>
      <vt:lpstr>Prezentácia programu PowerPoint</vt:lpstr>
      <vt:lpstr>Čo je vyjednávanie?</vt:lpstr>
      <vt:lpstr>Vyjednávacie zručnosti Aké zručnosti potrebuje dobrý vyjednávač?</vt:lpstr>
      <vt:lpstr>Dva typy vyjednávania...</vt:lpstr>
      <vt:lpstr>Uvedomovanie si seba a druhých od začiatku...</vt:lpstr>
      <vt:lpstr>Ak je potrebné rokovať... Buďte pripravení!</vt:lpstr>
      <vt:lpstr>Prezentácia programu PowerPoint</vt:lpstr>
      <vt:lpstr>Hlavné štyri fázy procesu vyjednávania...</vt:lpstr>
      <vt:lpstr>Pochopiť taktiky, ktoré používajú ostatní. Neodporúčame vám ich používať, ale tu je ich zoznam, aby ste ich vedeli rozpoznať</vt:lpstr>
      <vt:lpstr>Vedieť, ako sa vysporiadať s námietkami a taktikou...</vt:lpstr>
      <vt:lpstr>Poznanie a udržiavanie zdrojov svojej vyjednávacej sily</vt:lpstr>
      <vt:lpstr>Predajné techniky...</vt:lpstr>
      <vt:lpstr>Zmeňte to</vt:lpstr>
      <vt:lpstr>Kotva - Vyskúšajte túto ponuku ako prvú</vt:lpstr>
      <vt:lpstr>Využite silu ticha</vt:lpstr>
      <vt:lpstr>Požiadajte o radu</vt:lpstr>
      <vt:lpstr>Výborne!!!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keywords>, docId:CC9AB3C560445AC2C10E0C7F4F11369C</cp:keywords>
  <cp:lastModifiedBy>Zuzana Palková</cp:lastModifiedBy>
  <cp:revision>2</cp:revision>
  <dcterms:created xsi:type="dcterms:W3CDTF">2022-12-12T19:16:59Z</dcterms:created>
  <dcterms:modified xsi:type="dcterms:W3CDTF">2022-12-13T11:09:09Z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2022-12-12T00:00:00Z</vt:filetime>
  </property>
  <property fmtid="{D5CDD505-2E9C-101B-9397-08002B2CF9AE}" pid="3" name="Creator">
    <vt:lpwstr>Acrobat PDFMaker 21 pre PowerPoint</vt:lpwstr>
  </property>
  <property fmtid="{D5CDD505-2E9C-101B-9397-08002B2CF9AE}" pid="4" name="LastSaved">
    <vt:filetime>2022-12-12T00:00:00Z</vt:filetime>
  </property>
</Properties>
</file>