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12192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4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04316" y="6495287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8444" y="6413004"/>
            <a:ext cx="441947" cy="44194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36" y="6417564"/>
            <a:ext cx="441959" cy="4404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27848" y="2638174"/>
            <a:ext cx="29356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6C6A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78142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609810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763702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513832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89"/>
                </a:moveTo>
                <a:lnTo>
                  <a:pt x="0" y="38389"/>
                </a:lnTo>
                <a:lnTo>
                  <a:pt x="0" y="0"/>
                </a:lnTo>
                <a:lnTo>
                  <a:pt x="895690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89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5795370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6093974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6243276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390445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5944671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439667" y="6464807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6C6A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9042" y="2054480"/>
            <a:ext cx="4618990" cy="444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90961" y="2054480"/>
            <a:ext cx="4937125" cy="406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6C6A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178" y="238410"/>
            <a:ext cx="3023235" cy="1433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6C6A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69640" y="1933907"/>
            <a:ext cx="8416290" cy="170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hyperlink" Target="https://www.neighbourfood.ie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armsy.ie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labottegadelvinaio.com/english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rkta.at/" TargetMode="External"/><Relationship Id="rId5" Type="http://schemas.openxmlformats.org/officeDocument/2006/relationships/hyperlink" Target="https://www.neighbourfood.ie/" TargetMode="External"/><Relationship Id="rId10" Type="http://schemas.openxmlformats.org/officeDocument/2006/relationships/hyperlink" Target="https://www.etsy.com/ie?utm_source=bing&amp;utm_medium=cpc&amp;utm_term=etsy_e&amp;utm_campaign=Search_IE_Brand_BNG_ENG_General-Brand_Core_All_Exact&amp;utm_ag=A1&amp;utm_custom1=_k_f503a1061907170362edc279575eb996_k_&amp;utm_content=bing_626023198_1302921703351991_81432693320689_kwd-81432829356445%3Aloc-92_c_&amp;utm_custom2=626023198&amp;msclkid=f503a1061907170362edc279575eb996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facebook.com/business/help/289268564912664?id=242777307076789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armsy.ie/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thefruitbrothers.ie/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gitalmarketer.com/digital-marketing/" TargetMode="Externa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10bestwebsitebuilders.com/?bkw=building%20a%20website&amp;bcampid=52058023&amp;bcamp=WB%20UK&amp;bagid=1685075019&amp;bag=website%20build&amp;btarid=kwd-74011045215288%3Aloc-92&amp;bidm=be&amp;bnet=o&amp;bd=c&amp;bmobval=0&amp;bt=search&amp;utm_source=bing&amp;utm_medium=cpc&amp;utm_term=how%20to%20set%20up%20a%20website&amp;utm_campaign=Bing%20CPC%20Campaign&amp;c=74011113552692&amp;m=e&amp;k=74011045215288&amp;binterest&amp;bphysical=92&amp;bfeedid&amp;a=B2021&amp;ts&amp;topic&amp;upf&amp;test=bing_uk&amp;msclkid=4a683e1017871d50c0c55e6d61005039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io.com/article/3004434/8-tips-for-hiring-a-web-designer-for-your-business.html#%3A%7E%3Atext%3D%208%20tips%20for%20hiring%20a%20Web%20designer%2Cout%20references.%20%E2%80%9CReferrals%20from%20business%20associates...%20More%20" TargetMode="External"/><Relationship Id="rId4" Type="http://schemas.openxmlformats.org/officeDocument/2006/relationships/hyperlink" Target="https://www.localenterprise.ie/Discover-Business-Supports/Trading-Online-Voucher-Schem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opify.com/example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2.jpg"/><Relationship Id="rId4" Type="http://schemas.openxmlformats.org/officeDocument/2006/relationships/image" Target="../media/image3.png"/><Relationship Id="rId9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opify.com/tools" TargetMode="External"/><Relationship Id="rId5" Type="http://schemas.openxmlformats.org/officeDocument/2006/relationships/image" Target="../media/image44.jp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echlawnorganicfarm.ie/" TargetMode="External"/><Relationship Id="rId5" Type="http://schemas.openxmlformats.org/officeDocument/2006/relationships/image" Target="../media/image45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ecurpost.com/blog/food-marketing-strategy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instagram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ifsproject" TargetMode="External"/><Relationship Id="rId5" Type="http://schemas.openxmlformats.org/officeDocument/2006/relationships/hyperlink" Target="https://doi.org/10.15586/ijfs.v33i2.2031" TargetMode="External"/><Relationship Id="rId4" Type="http://schemas.openxmlformats.org/officeDocument/2006/relationships/image" Target="../media/image5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hyperlink" Target="https://www.zoho.com/social/journal/how-to-use-instagram-polls-for-your-business.html" TargetMode="Externa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open.spotify.com/show/0g0ekEUMjJmN75rh6L52Wr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cbay.news/2020/12/21/live-stream-shopping-platform-and-marketplace-whatnot-raises-seed-funding/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StFvzCrEsJ4&amp;t=1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artbridge.com/" TargetMode="External"/><Relationship Id="rId5" Type="http://schemas.openxmlformats.org/officeDocument/2006/relationships/image" Target="../media/image73.jp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nnowsolutions.com/" TargetMode="External"/><Relationship Id="rId5" Type="http://schemas.openxmlformats.org/officeDocument/2006/relationships/image" Target="../media/image75.jp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averoinc.com/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s.toasttab.com/" TargetMode="External"/><Relationship Id="rId5" Type="http://schemas.openxmlformats.org/officeDocument/2006/relationships/image" Target="../media/image76.jp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hyperlink" Target="http://www.small-holders.eu/" TargetMode="External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eurost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5864" y="0"/>
              <a:ext cx="3700271" cy="24566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327" y="6220971"/>
              <a:ext cx="1843277" cy="4117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3100" y="246888"/>
              <a:ext cx="2628900" cy="357225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Modul 6: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46139" y="3352021"/>
            <a:ext cx="4872355" cy="126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9245">
              <a:lnSpc>
                <a:spcPct val="113100"/>
              </a:lnSpc>
              <a:spcBef>
                <a:spcPts val="100"/>
              </a:spcBef>
            </a:pP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Digitálne </a:t>
            </a:r>
            <a:r>
              <a:rPr sz="3600" spc="-35" dirty="0">
                <a:solidFill>
                  <a:srgbClr val="5F210F"/>
                </a:solidFill>
                <a:latin typeface="Calibri"/>
                <a:cs typeface="Calibri"/>
              </a:rPr>
              <a:t>technológie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600" spc="-7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malé podniky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969508"/>
            <a:ext cx="9217151" cy="8884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40334" y="571501"/>
            <a:ext cx="6109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04F2E"/>
                </a:solidFill>
              </a:rPr>
              <a:t>Výhody </a:t>
            </a:r>
            <a:r>
              <a:rPr sz="3600" dirty="0">
                <a:solidFill>
                  <a:srgbClr val="404F2E"/>
                </a:solidFill>
              </a:rPr>
              <a:t>online </a:t>
            </a:r>
            <a:r>
              <a:rPr sz="3600" spc="-15" dirty="0">
                <a:solidFill>
                  <a:srgbClr val="404F2E"/>
                </a:solidFill>
              </a:rPr>
              <a:t>trhovísk</a:t>
            </a:r>
            <a:endParaRPr sz="36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6415" y="1952117"/>
            <a:ext cx="11264265" cy="29667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Trhoviská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umožňujú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pohodlne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uvádzať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predávať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 výrobky: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ts val="2590"/>
              </a:lnSpc>
              <a:spcBef>
                <a:spcPts val="1045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Ľudia uznávajú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dôverujú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známym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nakupovať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istotou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silnej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ochrany zákazníkov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trhoviská môžu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pomôcť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rýchlo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osloviť širšie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publikum 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menšou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investíciou</a:t>
            </a:r>
            <a:endParaRPr sz="2400">
              <a:latin typeface="Calibri"/>
              <a:cs typeface="Calibri"/>
            </a:endParaRPr>
          </a:p>
          <a:p>
            <a:pPr marL="355600" marR="878205" indent="-342900">
              <a:lnSpc>
                <a:spcPts val="2590"/>
              </a:lnSpc>
              <a:spcBef>
                <a:spcPts val="1035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Používaním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trhoviska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vyhnete potrebe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nastaviť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vlastný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nákupný košík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platobný proces.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85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Trhoviská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vytvárajú komunitu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okolo spoločných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potrieb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maloobchodníkov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spotrebiteľov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055" y="5088635"/>
            <a:ext cx="11067415" cy="1016635"/>
          </a:xfrm>
          <a:prstGeom prst="rect">
            <a:avLst/>
          </a:prstGeom>
          <a:solidFill>
            <a:srgbClr val="B6A8A7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075" marR="82550" indent="-635" algn="just">
              <a:lnSpc>
                <a:spcPct val="100000"/>
              </a:lnSpc>
              <a:spcBef>
                <a:spcPts val="235"/>
              </a:spcBef>
            </a:pPr>
            <a:r>
              <a:rPr sz="2000" spc="-5" dirty="0">
                <a:latin typeface="Calibri"/>
                <a:cs typeface="Calibri"/>
              </a:rPr>
              <a:t>Hoci </a:t>
            </a:r>
            <a:r>
              <a:rPr sz="2000" spc="-10" dirty="0">
                <a:latin typeface="Calibri"/>
                <a:cs typeface="Calibri"/>
              </a:rPr>
              <a:t>vám </a:t>
            </a:r>
            <a:r>
              <a:rPr sz="2000" spc="-5" dirty="0">
                <a:latin typeface="Calibri"/>
                <a:cs typeface="Calibri"/>
              </a:rPr>
              <a:t>odporúčame zriadiť </a:t>
            </a:r>
            <a:r>
              <a:rPr sz="2000" spc="-10" dirty="0">
                <a:latin typeface="Calibri"/>
                <a:cs typeface="Calibri"/>
              </a:rPr>
              <a:t>si </a:t>
            </a:r>
            <a:r>
              <a:rPr sz="2000" spc="-5" dirty="0">
                <a:latin typeface="Calibri"/>
                <a:cs typeface="Calibri"/>
              </a:rPr>
              <a:t>obchod na online trhovisku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nemali by </a:t>
            </a:r>
            <a:r>
              <a:rPr sz="2000" dirty="0">
                <a:latin typeface="Calibri"/>
                <a:cs typeface="Calibri"/>
              </a:rPr>
              <a:t>ste </a:t>
            </a:r>
            <a:r>
              <a:rPr sz="2000" spc="-15" dirty="0">
                <a:latin typeface="Calibri"/>
                <a:cs typeface="Calibri"/>
              </a:rPr>
              <a:t>prehliadať </a:t>
            </a:r>
            <a:r>
              <a:rPr sz="2000" spc="-5" dirty="0">
                <a:latin typeface="Calibri"/>
                <a:cs typeface="Calibri"/>
              </a:rPr>
              <a:t>výhody </a:t>
            </a:r>
            <a:r>
              <a:rPr sz="2000" spc="-10" dirty="0">
                <a:latin typeface="Calibri"/>
                <a:cs typeface="Calibri"/>
              </a:rPr>
              <a:t>vlastnej webovej stránky</a:t>
            </a:r>
            <a:r>
              <a:rPr sz="2000" b="1" spc="-15" dirty="0">
                <a:latin typeface="Calibri"/>
                <a:cs typeface="Calibri"/>
              </a:rPr>
              <a:t>. </a:t>
            </a:r>
            <a:r>
              <a:rPr sz="2000" b="1" spc="-10" dirty="0">
                <a:latin typeface="Calibri"/>
                <a:cs typeface="Calibri"/>
              </a:rPr>
              <a:t>Webová stránka </a:t>
            </a:r>
            <a:r>
              <a:rPr sz="2000" b="1" spc="-15" dirty="0">
                <a:latin typeface="Calibri"/>
                <a:cs typeface="Calibri"/>
              </a:rPr>
              <a:t>vám </a:t>
            </a:r>
            <a:r>
              <a:rPr sz="2000" b="1" spc="-5" dirty="0">
                <a:latin typeface="Calibri"/>
                <a:cs typeface="Calibri"/>
              </a:rPr>
              <a:t>pomôže budovať </a:t>
            </a:r>
            <a:r>
              <a:rPr sz="2000" b="1" spc="-15" dirty="0">
                <a:latin typeface="Calibri"/>
                <a:cs typeface="Calibri"/>
              </a:rPr>
              <a:t>značku</a:t>
            </a:r>
            <a:r>
              <a:rPr sz="2000" b="1" spc="-10" dirty="0">
                <a:latin typeface="Calibri"/>
                <a:cs typeface="Calibri"/>
              </a:rPr>
              <a:t>, </a:t>
            </a:r>
            <a:r>
              <a:rPr sz="2000" b="1" spc="-5" dirty="0">
                <a:latin typeface="Calibri"/>
                <a:cs typeface="Calibri"/>
              </a:rPr>
              <a:t>personalizovať ponuku a </a:t>
            </a:r>
            <a:r>
              <a:rPr sz="2000" b="1" spc="-10" dirty="0">
                <a:latin typeface="Calibri"/>
                <a:cs typeface="Calibri"/>
              </a:rPr>
              <a:t>podporiť </a:t>
            </a:r>
            <a:r>
              <a:rPr sz="2000" b="1" spc="-5" dirty="0">
                <a:latin typeface="Calibri"/>
                <a:cs typeface="Calibri"/>
              </a:rPr>
              <a:t>vzťahy so zákazníkmi a ich skúsenosti.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40607" y="1781084"/>
            <a:ext cx="8606155" cy="4140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635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Značky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Neighbour-FOOD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ponúkajú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čerstvé produkty,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mäso,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vajcia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ďalšie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základné produkty farmárskeho trhu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susedstve, 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všetko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prostredí.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Ľuďom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vybraných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regiónoch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ponúkajú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osobný odber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miestnom mieste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využívajú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miestnych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predajcov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výrobcov rovnako,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keď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mali stánky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námestí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Až na to, že </a:t>
            </a:r>
            <a:r>
              <a:rPr sz="2400" spc="-60" dirty="0">
                <a:solidFill>
                  <a:srgbClr val="5F210F"/>
                </a:solidFill>
                <a:latin typeface="Calibri"/>
                <a:cs typeface="Calibri"/>
              </a:rPr>
              <a:t>teraz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je to 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spotrebiteľov ešte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pohodlnejšie.</a:t>
            </a:r>
            <a:endParaRPr sz="2400">
              <a:latin typeface="Calibri"/>
              <a:cs typeface="Calibri"/>
            </a:endParaRPr>
          </a:p>
          <a:p>
            <a:pPr marL="70485" marR="60960" indent="-1270" algn="ctr">
              <a:lnSpc>
                <a:spcPts val="2590"/>
              </a:lnSpc>
              <a:spcBef>
                <a:spcPts val="1019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výrobky uvedené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NeighbourFood sú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vypestované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vyrobené miestnymi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drobnými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remeselnými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výrobcami.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trhu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NeighbourFood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nesmie predávať žiadna komerčne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pestovaná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zelenina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veľkom,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neekologické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ovocie 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zelenina 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dovozu,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geneticky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modifikované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výrobky, intenzívne chované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mäso, dovážané ryby 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batériové </a:t>
            </a:r>
            <a:r>
              <a:rPr sz="2400" spc="5" dirty="0">
                <a:solidFill>
                  <a:srgbClr val="5F210F"/>
                </a:solidFill>
                <a:latin typeface="Calibri"/>
                <a:cs typeface="Calibri"/>
              </a:rPr>
              <a:t>vajcia.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0000" y="413003"/>
            <a:ext cx="7086600" cy="80314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6200" y="672780"/>
            <a:ext cx="3455563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A13A22"/>
                </a:solidFill>
              </a:rPr>
              <a:t>Inšpirujte </a:t>
            </a:r>
            <a:r>
              <a:rPr sz="4000" spc="-5" dirty="0">
                <a:solidFill>
                  <a:srgbClr val="A13A22"/>
                </a:solidFill>
              </a:rPr>
              <a:t>sa...</a:t>
            </a:r>
            <a:endParaRPr sz="4000" dirty="0"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64040" y="1926335"/>
            <a:ext cx="2336291" cy="46481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04316" y="6495288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28444" y="6413004"/>
            <a:ext cx="3274060" cy="445134"/>
            <a:chOff x="2028444" y="6413004"/>
            <a:chExt cx="3274060" cy="44513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48035" y="1327030"/>
            <a:ext cx="6867165" cy="531748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705485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Nájdite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najlepšie trhovisko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predaj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vašich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produktov online</a:t>
            </a:r>
            <a:endParaRPr sz="2400" dirty="0">
              <a:latin typeface="Calibri"/>
              <a:cs typeface="Calibri"/>
            </a:endParaRPr>
          </a:p>
          <a:p>
            <a:pPr marL="12700" marR="335915">
              <a:lnSpc>
                <a:spcPts val="2590"/>
              </a:lnSpc>
              <a:spcBef>
                <a:spcPts val="1015"/>
              </a:spcBef>
              <a:tabLst>
                <a:tab pos="847725" algn="l"/>
                <a:tab pos="2787015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malí farmári úspešne predávajú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prostredníctvom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trhovísk.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Existuje mnoho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online predajných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platforiem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nájsť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tú,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ktorá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vhodná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 marR="2047239">
              <a:lnSpc>
                <a:spcPts val="3590"/>
              </a:lnSpc>
              <a:spcBef>
                <a:spcPts val="200"/>
              </a:spcBef>
            </a:pP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NeighbourFood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Írsku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 err="1">
                <a:solidFill>
                  <a:srgbClr val="5F210F"/>
                </a:solidFill>
                <a:latin typeface="Calibri"/>
                <a:cs typeface="Calibri"/>
              </a:rPr>
              <a:t>Spojenom</a:t>
            </a:r>
            <a:r>
              <a:rPr lang="sk-SK" sz="24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5F210F"/>
                </a:solidFill>
                <a:latin typeface="Calibri"/>
                <a:cs typeface="Calibri"/>
              </a:rPr>
              <a:t>kráľovstve</a:t>
            </a:r>
            <a:r>
              <a:rPr lang="sk-SK" sz="24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u="sng" spc="-10" dirty="0" err="1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Markta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Rakúsku</a:t>
            </a:r>
            <a:endParaRPr sz="2400" dirty="0">
              <a:latin typeface="Calibri"/>
              <a:cs typeface="Calibri"/>
            </a:endParaRPr>
          </a:p>
          <a:p>
            <a:pPr marL="12700" marR="3848100">
              <a:lnSpc>
                <a:spcPts val="3590"/>
              </a:lnSpc>
              <a:spcBef>
                <a:spcPts val="10"/>
              </a:spcBef>
            </a:pP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Taliansky </a:t>
            </a:r>
            <a:r>
              <a:rPr sz="2400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farmársky trh </a:t>
            </a:r>
            <a:r>
              <a:rPr sz="2400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8"/>
              </a:rPr>
              <a:t>Farmsy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Írsku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9"/>
              </a:rPr>
              <a:t>Trh Facebook Marketplace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firmy je k dispozícii v niektorých krajinách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10"/>
              </a:rPr>
              <a:t>Etsy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5" dirty="0" err="1">
                <a:solidFill>
                  <a:srgbClr val="5F210F"/>
                </a:solidFill>
                <a:latin typeface="Calibri"/>
                <a:cs typeface="Calibri"/>
              </a:rPr>
              <a:t>farmárske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5F210F"/>
                </a:solidFill>
                <a:latin typeface="Calibri"/>
                <a:cs typeface="Calibri"/>
              </a:rPr>
              <a:t>remeslá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3221" y="584005"/>
            <a:ext cx="6411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A13A22"/>
                </a:solidFill>
              </a:rPr>
              <a:t>Cvičenie </a:t>
            </a:r>
            <a:r>
              <a:rPr sz="3600" dirty="0">
                <a:solidFill>
                  <a:srgbClr val="A13A22"/>
                </a:solidFill>
              </a:rPr>
              <a:t>- Predaj </a:t>
            </a:r>
            <a:r>
              <a:rPr sz="3600" spc="-5" dirty="0">
                <a:solidFill>
                  <a:srgbClr val="A13A22"/>
                </a:solidFill>
              </a:rPr>
              <a:t>na </a:t>
            </a:r>
            <a:r>
              <a:rPr sz="3600" spc="-15" dirty="0">
                <a:solidFill>
                  <a:srgbClr val="A13A22"/>
                </a:solidFill>
              </a:rPr>
              <a:t>trhoch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47800"/>
            <a:ext cx="12192000" cy="5410200"/>
            <a:chOff x="0" y="1447800"/>
            <a:chExt cx="12192000" cy="5410200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488" y="1447800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83635" y="1892807"/>
            <a:ext cx="5666740" cy="4935220"/>
            <a:chOff x="3183635" y="1892807"/>
            <a:chExt cx="5666740" cy="49352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5" y="6382511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3635" y="1892807"/>
              <a:ext cx="5666232" cy="347929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5805" y="258691"/>
            <a:ext cx="6120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A13A22"/>
                </a:solidFill>
              </a:rPr>
              <a:t>Nechajte sa inšpirovať...Pozrite si naše </a:t>
            </a:r>
            <a:r>
              <a:rPr sz="3600" spc="-25" dirty="0">
                <a:solidFill>
                  <a:srgbClr val="A13A22"/>
                </a:solidFill>
              </a:rPr>
              <a:t>farmy!!</a:t>
            </a:r>
            <a:endParaRPr sz="3600"/>
          </a:p>
        </p:txBody>
      </p:sp>
      <p:sp>
        <p:nvSpPr>
          <p:cNvPr id="12" name="object 12"/>
          <p:cNvSpPr txBox="1"/>
          <p:nvPr/>
        </p:nvSpPr>
        <p:spPr>
          <a:xfrm>
            <a:off x="220296" y="1930650"/>
            <a:ext cx="273431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6C6A39"/>
                </a:solidFill>
                <a:latin typeface="Calibri"/>
                <a:cs typeface="Calibri"/>
              </a:rPr>
              <a:t>V</a:t>
            </a:r>
            <a:r>
              <a:rPr sz="2400" spc="-30" dirty="0">
                <a:solidFill>
                  <a:srgbClr val="6C6A3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spoločnosti </a:t>
            </a:r>
            <a:r>
              <a:rPr sz="2400" u="sng" spc="-4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Farmsy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uľahčujú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miestnym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poľnohospodárom, </a:t>
            </a:r>
            <a:r>
              <a:rPr sz="2400" spc="-20" dirty="0">
                <a:solidFill>
                  <a:srgbClr val="6C6A39"/>
                </a:solidFill>
                <a:latin typeface="Calibri"/>
                <a:cs typeface="Calibri"/>
              </a:rPr>
              <a:t>pestovateľom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remeselným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výrobcom </a:t>
            </a:r>
            <a:r>
              <a:rPr sz="2400" spc="-20" dirty="0">
                <a:solidFill>
                  <a:srgbClr val="6C6A39"/>
                </a:solidFill>
                <a:latin typeface="Calibri"/>
                <a:cs typeface="Calibri"/>
              </a:rPr>
              <a:t>potravín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predaj ich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produktov v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rámci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miestnej </a:t>
            </a:r>
            <a:r>
              <a:rPr sz="2400" spc="-25" dirty="0">
                <a:solidFill>
                  <a:srgbClr val="6C6A39"/>
                </a:solidFill>
                <a:latin typeface="Calibri"/>
                <a:cs typeface="Calibri"/>
              </a:rPr>
              <a:t>komunity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, čím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pomáhajú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chrániť </a:t>
            </a:r>
            <a:r>
              <a:rPr sz="2400" spc="-25" dirty="0">
                <a:solidFill>
                  <a:srgbClr val="6C6A39"/>
                </a:solidFill>
                <a:latin typeface="Calibri"/>
                <a:cs typeface="Calibri"/>
              </a:rPr>
              <a:t>spôsob </a:t>
            </a:r>
            <a:r>
              <a:rPr sz="2400" spc="-20" dirty="0">
                <a:solidFill>
                  <a:srgbClr val="6C6A39"/>
                </a:solidFill>
                <a:latin typeface="Calibri"/>
                <a:cs typeface="Calibri"/>
              </a:rPr>
              <a:t>života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pracovné miesta v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ich </a:t>
            </a:r>
            <a:r>
              <a:rPr sz="2400" spc="-20" dirty="0">
                <a:solidFill>
                  <a:srgbClr val="6C6A39"/>
                </a:solidFill>
                <a:latin typeface="Calibri"/>
                <a:cs typeface="Calibri"/>
              </a:rPr>
              <a:t>komunite.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17687" y="2484776"/>
            <a:ext cx="281495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Sú hrdí na to, že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svojich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dodávateľov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poznajú </a:t>
            </a:r>
            <a:r>
              <a:rPr sz="2400" spc="-20" dirty="0">
                <a:solidFill>
                  <a:srgbClr val="6C6A39"/>
                </a:solidFill>
                <a:latin typeface="Calibri"/>
                <a:cs typeface="Calibri"/>
              </a:rPr>
              <a:t>osobne,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zabezpečujú, aby ste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ich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poznali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aj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vy, pretože poskytujú transparentné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informácie o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pôvode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každého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výrobku.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147303" y="669035"/>
            <a:ext cx="1793875" cy="1793875"/>
            <a:chOff x="8147303" y="669035"/>
            <a:chExt cx="1793875" cy="179387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47303" y="669035"/>
              <a:ext cx="1793747" cy="1793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0579" y="900684"/>
              <a:ext cx="1324355" cy="150875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173211" y="694944"/>
              <a:ext cx="1687195" cy="1687195"/>
            </a:xfrm>
            <a:custGeom>
              <a:avLst/>
              <a:gdLst/>
              <a:ahLst/>
              <a:cxnLst/>
              <a:rect l="l" t="t" r="r" b="b"/>
              <a:pathLst>
                <a:path w="1687195" h="1687195">
                  <a:moveTo>
                    <a:pt x="843534" y="0"/>
                  </a:moveTo>
                  <a:lnTo>
                    <a:pt x="795666" y="1335"/>
                  </a:lnTo>
                  <a:lnTo>
                    <a:pt x="748499" y="5293"/>
                  </a:lnTo>
                  <a:lnTo>
                    <a:pt x="702104" y="11804"/>
                  </a:lnTo>
                  <a:lnTo>
                    <a:pt x="656552" y="20795"/>
                  </a:lnTo>
                  <a:lnTo>
                    <a:pt x="611915" y="32196"/>
                  </a:lnTo>
                  <a:lnTo>
                    <a:pt x="568262" y="45935"/>
                  </a:lnTo>
                  <a:lnTo>
                    <a:pt x="525666" y="61941"/>
                  </a:lnTo>
                  <a:lnTo>
                    <a:pt x="484198" y="80143"/>
                  </a:lnTo>
                  <a:lnTo>
                    <a:pt x="443929" y="100470"/>
                  </a:lnTo>
                  <a:lnTo>
                    <a:pt x="404930" y="122850"/>
                  </a:lnTo>
                  <a:lnTo>
                    <a:pt x="367273" y="147212"/>
                  </a:lnTo>
                  <a:lnTo>
                    <a:pt x="331028" y="173486"/>
                  </a:lnTo>
                  <a:lnTo>
                    <a:pt x="296267" y="201599"/>
                  </a:lnTo>
                  <a:lnTo>
                    <a:pt x="263061" y="231482"/>
                  </a:lnTo>
                  <a:lnTo>
                    <a:pt x="231482" y="263061"/>
                  </a:lnTo>
                  <a:lnTo>
                    <a:pt x="201599" y="296267"/>
                  </a:lnTo>
                  <a:lnTo>
                    <a:pt x="173486" y="331028"/>
                  </a:lnTo>
                  <a:lnTo>
                    <a:pt x="147212" y="367273"/>
                  </a:lnTo>
                  <a:lnTo>
                    <a:pt x="122850" y="404930"/>
                  </a:lnTo>
                  <a:lnTo>
                    <a:pt x="100470" y="443929"/>
                  </a:lnTo>
                  <a:lnTo>
                    <a:pt x="80143" y="484198"/>
                  </a:lnTo>
                  <a:lnTo>
                    <a:pt x="61941" y="525666"/>
                  </a:lnTo>
                  <a:lnTo>
                    <a:pt x="45935" y="568262"/>
                  </a:lnTo>
                  <a:lnTo>
                    <a:pt x="32196" y="611915"/>
                  </a:lnTo>
                  <a:lnTo>
                    <a:pt x="20795" y="656552"/>
                  </a:lnTo>
                  <a:lnTo>
                    <a:pt x="11804" y="702104"/>
                  </a:lnTo>
                  <a:lnTo>
                    <a:pt x="5293" y="748499"/>
                  </a:lnTo>
                  <a:lnTo>
                    <a:pt x="1335" y="795666"/>
                  </a:lnTo>
                  <a:lnTo>
                    <a:pt x="0" y="843534"/>
                  </a:lnTo>
                  <a:lnTo>
                    <a:pt x="1335" y="891401"/>
                  </a:lnTo>
                  <a:lnTo>
                    <a:pt x="5293" y="938568"/>
                  </a:lnTo>
                  <a:lnTo>
                    <a:pt x="11804" y="984963"/>
                  </a:lnTo>
                  <a:lnTo>
                    <a:pt x="20795" y="1030515"/>
                  </a:lnTo>
                  <a:lnTo>
                    <a:pt x="32196" y="1075152"/>
                  </a:lnTo>
                  <a:lnTo>
                    <a:pt x="45935" y="1118805"/>
                  </a:lnTo>
                  <a:lnTo>
                    <a:pt x="61941" y="1161401"/>
                  </a:lnTo>
                  <a:lnTo>
                    <a:pt x="80143" y="1202869"/>
                  </a:lnTo>
                  <a:lnTo>
                    <a:pt x="100470" y="1243138"/>
                  </a:lnTo>
                  <a:lnTo>
                    <a:pt x="122850" y="1282137"/>
                  </a:lnTo>
                  <a:lnTo>
                    <a:pt x="147212" y="1319794"/>
                  </a:lnTo>
                  <a:lnTo>
                    <a:pt x="173486" y="1356039"/>
                  </a:lnTo>
                  <a:lnTo>
                    <a:pt x="201599" y="1390800"/>
                  </a:lnTo>
                  <a:lnTo>
                    <a:pt x="231482" y="1424006"/>
                  </a:lnTo>
                  <a:lnTo>
                    <a:pt x="263061" y="1455585"/>
                  </a:lnTo>
                  <a:lnTo>
                    <a:pt x="296267" y="1485468"/>
                  </a:lnTo>
                  <a:lnTo>
                    <a:pt x="331028" y="1513581"/>
                  </a:lnTo>
                  <a:lnTo>
                    <a:pt x="367273" y="1539855"/>
                  </a:lnTo>
                  <a:lnTo>
                    <a:pt x="404930" y="1564217"/>
                  </a:lnTo>
                  <a:lnTo>
                    <a:pt x="443929" y="1586597"/>
                  </a:lnTo>
                  <a:lnTo>
                    <a:pt x="484198" y="1606924"/>
                  </a:lnTo>
                  <a:lnTo>
                    <a:pt x="525666" y="1625126"/>
                  </a:lnTo>
                  <a:lnTo>
                    <a:pt x="568262" y="1641132"/>
                  </a:lnTo>
                  <a:lnTo>
                    <a:pt x="611915" y="1654871"/>
                  </a:lnTo>
                  <a:lnTo>
                    <a:pt x="656552" y="1666272"/>
                  </a:lnTo>
                  <a:lnTo>
                    <a:pt x="702104" y="1675263"/>
                  </a:lnTo>
                  <a:lnTo>
                    <a:pt x="748499" y="1681774"/>
                  </a:lnTo>
                  <a:lnTo>
                    <a:pt x="795666" y="1685732"/>
                  </a:lnTo>
                  <a:lnTo>
                    <a:pt x="843534" y="1687068"/>
                  </a:lnTo>
                  <a:lnTo>
                    <a:pt x="891401" y="1685732"/>
                  </a:lnTo>
                  <a:lnTo>
                    <a:pt x="938568" y="1681774"/>
                  </a:lnTo>
                  <a:lnTo>
                    <a:pt x="984963" y="1675263"/>
                  </a:lnTo>
                  <a:lnTo>
                    <a:pt x="1030515" y="1666272"/>
                  </a:lnTo>
                  <a:lnTo>
                    <a:pt x="1075152" y="1654871"/>
                  </a:lnTo>
                  <a:lnTo>
                    <a:pt x="1118805" y="1641132"/>
                  </a:lnTo>
                  <a:lnTo>
                    <a:pt x="1161401" y="1625126"/>
                  </a:lnTo>
                  <a:lnTo>
                    <a:pt x="1202869" y="1606924"/>
                  </a:lnTo>
                  <a:lnTo>
                    <a:pt x="1243138" y="1586597"/>
                  </a:lnTo>
                  <a:lnTo>
                    <a:pt x="1282137" y="1564217"/>
                  </a:lnTo>
                  <a:lnTo>
                    <a:pt x="1319794" y="1539855"/>
                  </a:lnTo>
                  <a:lnTo>
                    <a:pt x="1356039" y="1513581"/>
                  </a:lnTo>
                  <a:lnTo>
                    <a:pt x="1390800" y="1485468"/>
                  </a:lnTo>
                  <a:lnTo>
                    <a:pt x="1424006" y="1455585"/>
                  </a:lnTo>
                  <a:lnTo>
                    <a:pt x="1455585" y="1424006"/>
                  </a:lnTo>
                  <a:lnTo>
                    <a:pt x="1485468" y="1390800"/>
                  </a:lnTo>
                  <a:lnTo>
                    <a:pt x="1513581" y="1356039"/>
                  </a:lnTo>
                  <a:lnTo>
                    <a:pt x="1539855" y="1319794"/>
                  </a:lnTo>
                  <a:lnTo>
                    <a:pt x="1564217" y="1282137"/>
                  </a:lnTo>
                  <a:lnTo>
                    <a:pt x="1586597" y="1243138"/>
                  </a:lnTo>
                  <a:lnTo>
                    <a:pt x="1606924" y="1202869"/>
                  </a:lnTo>
                  <a:lnTo>
                    <a:pt x="1625126" y="1161401"/>
                  </a:lnTo>
                  <a:lnTo>
                    <a:pt x="1641132" y="1118805"/>
                  </a:lnTo>
                  <a:lnTo>
                    <a:pt x="1654871" y="1075152"/>
                  </a:lnTo>
                  <a:lnTo>
                    <a:pt x="1666272" y="1030515"/>
                  </a:lnTo>
                  <a:lnTo>
                    <a:pt x="1675263" y="984963"/>
                  </a:lnTo>
                  <a:lnTo>
                    <a:pt x="1681774" y="938568"/>
                  </a:lnTo>
                  <a:lnTo>
                    <a:pt x="1685732" y="891401"/>
                  </a:lnTo>
                  <a:lnTo>
                    <a:pt x="1687068" y="843534"/>
                  </a:lnTo>
                  <a:lnTo>
                    <a:pt x="1685732" y="795666"/>
                  </a:lnTo>
                  <a:lnTo>
                    <a:pt x="1681774" y="748499"/>
                  </a:lnTo>
                  <a:lnTo>
                    <a:pt x="1675263" y="702104"/>
                  </a:lnTo>
                  <a:lnTo>
                    <a:pt x="1666272" y="656552"/>
                  </a:lnTo>
                  <a:lnTo>
                    <a:pt x="1654871" y="611915"/>
                  </a:lnTo>
                  <a:lnTo>
                    <a:pt x="1641132" y="568262"/>
                  </a:lnTo>
                  <a:lnTo>
                    <a:pt x="1625126" y="525666"/>
                  </a:lnTo>
                  <a:lnTo>
                    <a:pt x="1606924" y="484198"/>
                  </a:lnTo>
                  <a:lnTo>
                    <a:pt x="1586597" y="443929"/>
                  </a:lnTo>
                  <a:lnTo>
                    <a:pt x="1564217" y="404930"/>
                  </a:lnTo>
                  <a:lnTo>
                    <a:pt x="1539855" y="367273"/>
                  </a:lnTo>
                  <a:lnTo>
                    <a:pt x="1513581" y="331028"/>
                  </a:lnTo>
                  <a:lnTo>
                    <a:pt x="1485468" y="296267"/>
                  </a:lnTo>
                  <a:lnTo>
                    <a:pt x="1455585" y="263061"/>
                  </a:lnTo>
                  <a:lnTo>
                    <a:pt x="1424006" y="231482"/>
                  </a:lnTo>
                  <a:lnTo>
                    <a:pt x="1390800" y="201599"/>
                  </a:lnTo>
                  <a:lnTo>
                    <a:pt x="1356039" y="173486"/>
                  </a:lnTo>
                  <a:lnTo>
                    <a:pt x="1319794" y="147212"/>
                  </a:lnTo>
                  <a:lnTo>
                    <a:pt x="1282137" y="122850"/>
                  </a:lnTo>
                  <a:lnTo>
                    <a:pt x="1243138" y="100470"/>
                  </a:lnTo>
                  <a:lnTo>
                    <a:pt x="1202869" y="80143"/>
                  </a:lnTo>
                  <a:lnTo>
                    <a:pt x="1161401" y="61941"/>
                  </a:lnTo>
                  <a:lnTo>
                    <a:pt x="1118805" y="45935"/>
                  </a:lnTo>
                  <a:lnTo>
                    <a:pt x="1075152" y="32196"/>
                  </a:lnTo>
                  <a:lnTo>
                    <a:pt x="1030515" y="20795"/>
                  </a:lnTo>
                  <a:lnTo>
                    <a:pt x="984963" y="11804"/>
                  </a:lnTo>
                  <a:lnTo>
                    <a:pt x="938568" y="5293"/>
                  </a:lnTo>
                  <a:lnTo>
                    <a:pt x="891401" y="1335"/>
                  </a:lnTo>
                  <a:lnTo>
                    <a:pt x="843534" y="0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586915" y="963303"/>
            <a:ext cx="8572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 marR="18986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KLIKNITE </a:t>
            </a:r>
            <a:r>
              <a:rPr sz="1600"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TU</a:t>
            </a:r>
            <a:endParaRPr sz="16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SPOZNAŤ ICH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PRÍBEH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30641" y="2043973"/>
            <a:ext cx="6313805" cy="4267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97790" marR="90170" algn="ctr">
              <a:lnSpc>
                <a:spcPts val="2590"/>
              </a:lnSpc>
              <a:spcBef>
                <a:spcPts val="425"/>
              </a:spcBef>
            </a:pP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Podobnou,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alternatívnou možnosťou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zapojeniu sa do online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trhoviska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predávať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 výrobky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vo veľkoobchode (B2B).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Dopyt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miestnych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potravinách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zvyšuje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zdravotných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environmentálnych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dôvodov,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preto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celej Európe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vznikajú podniky, ktoré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snažia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túto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potrebu uspokojiť. Tieto podniky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online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získavajú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potraviny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rôznych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miestnych výrobcov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plnia online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objednávky.</a:t>
            </a:r>
            <a:endParaRPr sz="2400">
              <a:latin typeface="Calibri"/>
              <a:cs typeface="Calibri"/>
            </a:endParaRPr>
          </a:p>
          <a:p>
            <a:pPr marL="321945" marR="316230" indent="1270" algn="ctr">
              <a:lnSpc>
                <a:spcPts val="2590"/>
              </a:lnSpc>
              <a:spcBef>
                <a:spcPts val="1010"/>
              </a:spcBef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využívať modely predplatného alebo priameho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objednávania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dodávajú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priamo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spotrebiteľovi.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2193" y="324613"/>
            <a:ext cx="53511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04595" marR="5080" indent="-1192530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A13A22"/>
                </a:solidFill>
              </a:rPr>
              <a:t>Inšpirujte sa .. </a:t>
            </a:r>
            <a:r>
              <a:rPr sz="3600" spc="-15" dirty="0">
                <a:solidFill>
                  <a:srgbClr val="A13A22"/>
                </a:solidFill>
              </a:rPr>
              <a:t>Alternatívny </a:t>
            </a:r>
            <a:r>
              <a:rPr sz="3600" spc="-5" dirty="0">
                <a:solidFill>
                  <a:srgbClr val="A13A22"/>
                </a:solidFill>
              </a:rPr>
              <a:t>predajný kanál...</a:t>
            </a:r>
            <a:endParaRPr sz="36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80931" y="3791711"/>
            <a:ext cx="1903474" cy="169621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940843" y="1758575"/>
            <a:ext cx="379412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404F2E"/>
                </a:solidFill>
                <a:latin typeface="Calibri"/>
                <a:cs typeface="Calibri"/>
                <a:hlinkClick r:id="rId5"/>
              </a:rPr>
              <a:t>Príkladom </a:t>
            </a:r>
            <a:r>
              <a:rPr sz="3600" dirty="0">
                <a:solidFill>
                  <a:srgbClr val="404F2E"/>
                </a:solidFill>
                <a:latin typeface="Calibri"/>
                <a:cs typeface="Calibri"/>
                <a:hlinkClick r:id="rId5"/>
              </a:rPr>
              <a:t>je </a:t>
            </a:r>
            <a:r>
              <a:rPr sz="3600" u="sng" spc="-5" dirty="0">
                <a:solidFill>
                  <a:srgbClr val="404F2E"/>
                </a:solidFill>
                <a:uFill>
                  <a:solidFill>
                    <a:srgbClr val="404F2E"/>
                  </a:solidFill>
                </a:uFill>
                <a:latin typeface="Calibri"/>
                <a:cs typeface="Calibri"/>
                <a:hlinkClick r:id="rId5"/>
              </a:rPr>
              <a:t>spoločnosť The </a:t>
            </a:r>
            <a:r>
              <a:rPr sz="3600" u="sng" dirty="0">
                <a:solidFill>
                  <a:srgbClr val="404F2E"/>
                </a:solidFill>
                <a:uFill>
                  <a:solidFill>
                    <a:srgbClr val="404F2E"/>
                  </a:solidFill>
                </a:uFill>
                <a:latin typeface="Calibri"/>
                <a:cs typeface="Calibri"/>
                <a:hlinkClick r:id="rId5"/>
              </a:rPr>
              <a:t>Fruit </a:t>
            </a:r>
            <a:r>
              <a:rPr sz="3600" u="sng" spc="-20" dirty="0">
                <a:solidFill>
                  <a:srgbClr val="404F2E"/>
                </a:solidFill>
                <a:uFill>
                  <a:solidFill>
                    <a:srgbClr val="404F2E"/>
                  </a:solidFill>
                </a:uFill>
                <a:latin typeface="Calibri"/>
                <a:cs typeface="Calibri"/>
                <a:hlinkClick r:id="rId5"/>
              </a:rPr>
              <a:t>Brothers z</a:t>
            </a:r>
            <a:r>
              <a:rPr sz="3600" spc="-10" dirty="0">
                <a:solidFill>
                  <a:srgbClr val="404F2E"/>
                </a:solidFill>
                <a:latin typeface="Calibri"/>
                <a:cs typeface="Calibri"/>
              </a:rPr>
              <a:t> írskeho </a:t>
            </a:r>
            <a:r>
              <a:rPr sz="3600" spc="-55" dirty="0">
                <a:solidFill>
                  <a:srgbClr val="404F2E"/>
                </a:solidFill>
                <a:latin typeface="Calibri"/>
                <a:cs typeface="Calibri"/>
              </a:rPr>
              <a:t>Galway</a:t>
            </a:r>
            <a:r>
              <a:rPr sz="3600" spc="-5" dirty="0">
                <a:solidFill>
                  <a:srgbClr val="404F2E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303764" y="112776"/>
            <a:ext cx="1793875" cy="1792605"/>
            <a:chOff x="10303764" y="112776"/>
            <a:chExt cx="1793875" cy="179260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03764" y="112776"/>
              <a:ext cx="1793747" cy="17922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7040" y="344423"/>
              <a:ext cx="1324355" cy="15087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329671" y="138684"/>
              <a:ext cx="1687195" cy="1685925"/>
            </a:xfrm>
            <a:custGeom>
              <a:avLst/>
              <a:gdLst/>
              <a:ahLst/>
              <a:cxnLst/>
              <a:rect l="l" t="t" r="r" b="b"/>
              <a:pathLst>
                <a:path w="1687195" h="1685925">
                  <a:moveTo>
                    <a:pt x="843534" y="0"/>
                  </a:moveTo>
                  <a:lnTo>
                    <a:pt x="795666" y="1334"/>
                  </a:lnTo>
                  <a:lnTo>
                    <a:pt x="748499" y="5288"/>
                  </a:lnTo>
                  <a:lnTo>
                    <a:pt x="702104" y="11793"/>
                  </a:lnTo>
                  <a:lnTo>
                    <a:pt x="656552" y="20776"/>
                  </a:lnTo>
                  <a:lnTo>
                    <a:pt x="611915" y="32166"/>
                  </a:lnTo>
                  <a:lnTo>
                    <a:pt x="568262" y="45893"/>
                  </a:lnTo>
                  <a:lnTo>
                    <a:pt x="525666" y="61885"/>
                  </a:lnTo>
                  <a:lnTo>
                    <a:pt x="484198" y="80070"/>
                  </a:lnTo>
                  <a:lnTo>
                    <a:pt x="443929" y="100378"/>
                  </a:lnTo>
                  <a:lnTo>
                    <a:pt x="404930" y="122738"/>
                  </a:lnTo>
                  <a:lnTo>
                    <a:pt x="367273" y="147079"/>
                  </a:lnTo>
                  <a:lnTo>
                    <a:pt x="331028" y="173329"/>
                  </a:lnTo>
                  <a:lnTo>
                    <a:pt x="296267" y="201417"/>
                  </a:lnTo>
                  <a:lnTo>
                    <a:pt x="263061" y="231272"/>
                  </a:lnTo>
                  <a:lnTo>
                    <a:pt x="231482" y="262823"/>
                  </a:lnTo>
                  <a:lnTo>
                    <a:pt x="201599" y="295999"/>
                  </a:lnTo>
                  <a:lnTo>
                    <a:pt x="173486" y="330728"/>
                  </a:lnTo>
                  <a:lnTo>
                    <a:pt x="147212" y="366940"/>
                  </a:lnTo>
                  <a:lnTo>
                    <a:pt x="122850" y="404564"/>
                  </a:lnTo>
                  <a:lnTo>
                    <a:pt x="100470" y="443527"/>
                  </a:lnTo>
                  <a:lnTo>
                    <a:pt x="80143" y="483760"/>
                  </a:lnTo>
                  <a:lnTo>
                    <a:pt x="61941" y="525191"/>
                  </a:lnTo>
                  <a:lnTo>
                    <a:pt x="45935" y="567748"/>
                  </a:lnTo>
                  <a:lnTo>
                    <a:pt x="32196" y="611361"/>
                  </a:lnTo>
                  <a:lnTo>
                    <a:pt x="20795" y="655959"/>
                  </a:lnTo>
                  <a:lnTo>
                    <a:pt x="11804" y="701470"/>
                  </a:lnTo>
                  <a:lnTo>
                    <a:pt x="5293" y="747823"/>
                  </a:lnTo>
                  <a:lnTo>
                    <a:pt x="1335" y="794947"/>
                  </a:lnTo>
                  <a:lnTo>
                    <a:pt x="0" y="842772"/>
                  </a:lnTo>
                  <a:lnTo>
                    <a:pt x="1335" y="890596"/>
                  </a:lnTo>
                  <a:lnTo>
                    <a:pt x="5293" y="937720"/>
                  </a:lnTo>
                  <a:lnTo>
                    <a:pt x="11804" y="984073"/>
                  </a:lnTo>
                  <a:lnTo>
                    <a:pt x="20795" y="1029584"/>
                  </a:lnTo>
                  <a:lnTo>
                    <a:pt x="32196" y="1074182"/>
                  </a:lnTo>
                  <a:lnTo>
                    <a:pt x="45935" y="1117795"/>
                  </a:lnTo>
                  <a:lnTo>
                    <a:pt x="61941" y="1160352"/>
                  </a:lnTo>
                  <a:lnTo>
                    <a:pt x="80143" y="1201783"/>
                  </a:lnTo>
                  <a:lnTo>
                    <a:pt x="100470" y="1242016"/>
                  </a:lnTo>
                  <a:lnTo>
                    <a:pt x="122850" y="1280979"/>
                  </a:lnTo>
                  <a:lnTo>
                    <a:pt x="147212" y="1318603"/>
                  </a:lnTo>
                  <a:lnTo>
                    <a:pt x="173486" y="1354815"/>
                  </a:lnTo>
                  <a:lnTo>
                    <a:pt x="201599" y="1389544"/>
                  </a:lnTo>
                  <a:lnTo>
                    <a:pt x="231482" y="1422720"/>
                  </a:lnTo>
                  <a:lnTo>
                    <a:pt x="263061" y="1454271"/>
                  </a:lnTo>
                  <a:lnTo>
                    <a:pt x="296267" y="1484126"/>
                  </a:lnTo>
                  <a:lnTo>
                    <a:pt x="331028" y="1512214"/>
                  </a:lnTo>
                  <a:lnTo>
                    <a:pt x="367273" y="1538464"/>
                  </a:lnTo>
                  <a:lnTo>
                    <a:pt x="404930" y="1562805"/>
                  </a:lnTo>
                  <a:lnTo>
                    <a:pt x="443929" y="1585165"/>
                  </a:lnTo>
                  <a:lnTo>
                    <a:pt x="484198" y="1605473"/>
                  </a:lnTo>
                  <a:lnTo>
                    <a:pt x="525666" y="1623658"/>
                  </a:lnTo>
                  <a:lnTo>
                    <a:pt x="568262" y="1639650"/>
                  </a:lnTo>
                  <a:lnTo>
                    <a:pt x="611915" y="1653377"/>
                  </a:lnTo>
                  <a:lnTo>
                    <a:pt x="656552" y="1664767"/>
                  </a:lnTo>
                  <a:lnTo>
                    <a:pt x="702104" y="1673750"/>
                  </a:lnTo>
                  <a:lnTo>
                    <a:pt x="748499" y="1680255"/>
                  </a:lnTo>
                  <a:lnTo>
                    <a:pt x="795666" y="1684209"/>
                  </a:lnTo>
                  <a:lnTo>
                    <a:pt x="843534" y="1685544"/>
                  </a:lnTo>
                  <a:lnTo>
                    <a:pt x="891401" y="1684209"/>
                  </a:lnTo>
                  <a:lnTo>
                    <a:pt x="938568" y="1680255"/>
                  </a:lnTo>
                  <a:lnTo>
                    <a:pt x="984963" y="1673750"/>
                  </a:lnTo>
                  <a:lnTo>
                    <a:pt x="1030515" y="1664767"/>
                  </a:lnTo>
                  <a:lnTo>
                    <a:pt x="1075152" y="1653377"/>
                  </a:lnTo>
                  <a:lnTo>
                    <a:pt x="1118805" y="1639650"/>
                  </a:lnTo>
                  <a:lnTo>
                    <a:pt x="1161401" y="1623658"/>
                  </a:lnTo>
                  <a:lnTo>
                    <a:pt x="1202869" y="1605473"/>
                  </a:lnTo>
                  <a:lnTo>
                    <a:pt x="1243138" y="1585165"/>
                  </a:lnTo>
                  <a:lnTo>
                    <a:pt x="1282137" y="1562805"/>
                  </a:lnTo>
                  <a:lnTo>
                    <a:pt x="1319794" y="1538464"/>
                  </a:lnTo>
                  <a:lnTo>
                    <a:pt x="1356039" y="1512214"/>
                  </a:lnTo>
                  <a:lnTo>
                    <a:pt x="1390800" y="1484126"/>
                  </a:lnTo>
                  <a:lnTo>
                    <a:pt x="1424006" y="1454271"/>
                  </a:lnTo>
                  <a:lnTo>
                    <a:pt x="1455585" y="1422720"/>
                  </a:lnTo>
                  <a:lnTo>
                    <a:pt x="1485468" y="1389544"/>
                  </a:lnTo>
                  <a:lnTo>
                    <a:pt x="1513581" y="1354815"/>
                  </a:lnTo>
                  <a:lnTo>
                    <a:pt x="1539855" y="1318603"/>
                  </a:lnTo>
                  <a:lnTo>
                    <a:pt x="1564217" y="1280979"/>
                  </a:lnTo>
                  <a:lnTo>
                    <a:pt x="1586597" y="1242016"/>
                  </a:lnTo>
                  <a:lnTo>
                    <a:pt x="1606924" y="1201783"/>
                  </a:lnTo>
                  <a:lnTo>
                    <a:pt x="1625126" y="1160352"/>
                  </a:lnTo>
                  <a:lnTo>
                    <a:pt x="1641132" y="1117795"/>
                  </a:lnTo>
                  <a:lnTo>
                    <a:pt x="1654871" y="1074182"/>
                  </a:lnTo>
                  <a:lnTo>
                    <a:pt x="1666272" y="1029584"/>
                  </a:lnTo>
                  <a:lnTo>
                    <a:pt x="1675263" y="984073"/>
                  </a:lnTo>
                  <a:lnTo>
                    <a:pt x="1681774" y="937720"/>
                  </a:lnTo>
                  <a:lnTo>
                    <a:pt x="1685732" y="890596"/>
                  </a:lnTo>
                  <a:lnTo>
                    <a:pt x="1687068" y="842772"/>
                  </a:lnTo>
                  <a:lnTo>
                    <a:pt x="1685732" y="794947"/>
                  </a:lnTo>
                  <a:lnTo>
                    <a:pt x="1681774" y="747823"/>
                  </a:lnTo>
                  <a:lnTo>
                    <a:pt x="1675263" y="701470"/>
                  </a:lnTo>
                  <a:lnTo>
                    <a:pt x="1666272" y="655959"/>
                  </a:lnTo>
                  <a:lnTo>
                    <a:pt x="1654871" y="611361"/>
                  </a:lnTo>
                  <a:lnTo>
                    <a:pt x="1641132" y="567748"/>
                  </a:lnTo>
                  <a:lnTo>
                    <a:pt x="1625126" y="525191"/>
                  </a:lnTo>
                  <a:lnTo>
                    <a:pt x="1606924" y="483760"/>
                  </a:lnTo>
                  <a:lnTo>
                    <a:pt x="1586597" y="443527"/>
                  </a:lnTo>
                  <a:lnTo>
                    <a:pt x="1564217" y="404564"/>
                  </a:lnTo>
                  <a:lnTo>
                    <a:pt x="1539855" y="366940"/>
                  </a:lnTo>
                  <a:lnTo>
                    <a:pt x="1513581" y="330728"/>
                  </a:lnTo>
                  <a:lnTo>
                    <a:pt x="1485468" y="295999"/>
                  </a:lnTo>
                  <a:lnTo>
                    <a:pt x="1455585" y="262823"/>
                  </a:lnTo>
                  <a:lnTo>
                    <a:pt x="1424006" y="231272"/>
                  </a:lnTo>
                  <a:lnTo>
                    <a:pt x="1390800" y="201417"/>
                  </a:lnTo>
                  <a:lnTo>
                    <a:pt x="1356039" y="173329"/>
                  </a:lnTo>
                  <a:lnTo>
                    <a:pt x="1319794" y="147079"/>
                  </a:lnTo>
                  <a:lnTo>
                    <a:pt x="1282137" y="122738"/>
                  </a:lnTo>
                  <a:lnTo>
                    <a:pt x="1243138" y="100378"/>
                  </a:lnTo>
                  <a:lnTo>
                    <a:pt x="1202869" y="80070"/>
                  </a:lnTo>
                  <a:lnTo>
                    <a:pt x="1161401" y="61885"/>
                  </a:lnTo>
                  <a:lnTo>
                    <a:pt x="1118805" y="45893"/>
                  </a:lnTo>
                  <a:lnTo>
                    <a:pt x="1075152" y="32166"/>
                  </a:lnTo>
                  <a:lnTo>
                    <a:pt x="1030515" y="20776"/>
                  </a:lnTo>
                  <a:lnTo>
                    <a:pt x="984963" y="11793"/>
                  </a:lnTo>
                  <a:lnTo>
                    <a:pt x="938568" y="5288"/>
                  </a:lnTo>
                  <a:lnTo>
                    <a:pt x="891401" y="1334"/>
                  </a:lnTo>
                  <a:lnTo>
                    <a:pt x="843534" y="0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743265" y="406654"/>
            <a:ext cx="8572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 marR="18986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KLIKNITE </a:t>
            </a:r>
            <a:r>
              <a:rPr sz="1600"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TU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SPOZNAŤ ICH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PRÍBEH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830" y="2330259"/>
            <a:ext cx="344868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Význam vlastnej </a:t>
            </a:r>
            <a:r>
              <a:rPr sz="3600" spc="-30" dirty="0">
                <a:solidFill>
                  <a:srgbClr val="5F210F"/>
                </a:solidFill>
                <a:latin typeface="Calibri"/>
                <a:cs typeface="Calibri"/>
              </a:rPr>
              <a:t>webovej stránky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02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63796" y="1743609"/>
            <a:ext cx="7503159" cy="5084445"/>
            <a:chOff x="4463796" y="1743609"/>
            <a:chExt cx="7503159" cy="50844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8397" y="1743609"/>
              <a:ext cx="4318127" cy="213408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12960" y="571501"/>
            <a:ext cx="8767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04F2E"/>
                </a:solidFill>
              </a:rPr>
              <a:t>Význam vlastnej </a:t>
            </a:r>
            <a:r>
              <a:rPr sz="3600" spc="-30" dirty="0">
                <a:solidFill>
                  <a:srgbClr val="404F2E"/>
                </a:solidFill>
              </a:rPr>
              <a:t>webovej stránky</a:t>
            </a:r>
            <a:r>
              <a:rPr sz="3600" spc="-5" dirty="0">
                <a:solidFill>
                  <a:srgbClr val="404F2E"/>
                </a:solidFill>
              </a:rPr>
              <a:t>...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526415" y="2043557"/>
            <a:ext cx="10899775" cy="39223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393319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Význam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vlastnej webovej stránky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nedá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preceňovať.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Vďaka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online prítomnosti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svojej webovej stránke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osloviť viac spotrebiteľov.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Vytvorenie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webovej stránky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však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automaticky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neprinesie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platiacich zákazníkov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podniku,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sme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modul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začali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trhoviskami.</a:t>
            </a:r>
            <a:endParaRPr sz="2400">
              <a:latin typeface="Calibri"/>
              <a:cs typeface="Calibri"/>
            </a:endParaRPr>
          </a:p>
          <a:p>
            <a:pPr marL="821690">
              <a:lnSpc>
                <a:spcPct val="100000"/>
              </a:lnSpc>
              <a:spcBef>
                <a:spcPts val="695"/>
              </a:spcBef>
            </a:pP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Ak </a:t>
            </a:r>
            <a:r>
              <a:rPr sz="2400" b="1" spc="-15" dirty="0">
                <a:solidFill>
                  <a:srgbClr val="6C6A39"/>
                </a:solidFill>
                <a:latin typeface="Calibri"/>
                <a:cs typeface="Calibri"/>
              </a:rPr>
              <a:t>si </a:t>
            </a:r>
            <a:r>
              <a:rPr sz="2400" b="1" spc="-25" dirty="0">
                <a:solidFill>
                  <a:srgbClr val="6C6A39"/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môžete </a:t>
            </a:r>
            <a:r>
              <a:rPr sz="2400" b="1" spc="-15" dirty="0">
                <a:solidFill>
                  <a:srgbClr val="6C6A39"/>
                </a:solidFill>
                <a:latin typeface="Calibri"/>
                <a:cs typeface="Calibri"/>
              </a:rPr>
              <a:t>dovoliť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, 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vytvorte si </a:t>
            </a:r>
            <a:r>
              <a:rPr sz="2400" b="1" dirty="0">
                <a:solidFill>
                  <a:srgbClr val="6C6A39"/>
                </a:solidFill>
                <a:latin typeface="Calibri"/>
                <a:cs typeface="Calibri"/>
              </a:rPr>
              <a:t>vlastnú 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webovú stránku.</a:t>
            </a:r>
            <a:endParaRPr sz="2400">
              <a:latin typeface="Calibri"/>
              <a:cs typeface="Calibri"/>
            </a:endParaRPr>
          </a:p>
          <a:p>
            <a:pPr marL="50165" marR="5080" indent="-635" algn="ctr">
              <a:lnSpc>
                <a:spcPct val="100000"/>
              </a:lnSpc>
              <a:spcBef>
                <a:spcPts val="1160"/>
              </a:spcBef>
            </a:pP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Vlastná </a:t>
            </a: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webová stránka vám dáva možnosť 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byť oveľa </a:t>
            </a:r>
            <a:r>
              <a:rPr sz="2800" b="1" spc="-20" dirty="0">
                <a:solidFill>
                  <a:srgbClr val="5F210F"/>
                </a:solidFill>
                <a:latin typeface="Calibri"/>
                <a:cs typeface="Calibri"/>
              </a:rPr>
              <a:t>rozsiahlejší </a:t>
            </a: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pútavejší, 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pretože </a:t>
            </a:r>
            <a:r>
              <a:rPr sz="2800" b="1" spc="-20" dirty="0">
                <a:solidFill>
                  <a:srgbClr val="5F210F"/>
                </a:solidFill>
                <a:latin typeface="Calibri"/>
                <a:cs typeface="Calibri"/>
              </a:rPr>
              <a:t>umožňuje 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pridávať </a:t>
            </a: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fotografie, 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vzorky </a:t>
            </a: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výrobkov 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referencie od </a:t>
            </a: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spokojných </a:t>
            </a: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zákazníkov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6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26653" y="2043973"/>
            <a:ext cx="6121400" cy="3279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37160" marR="128905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Online prítomnosť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podniku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bez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ohľadu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 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veľkosť môže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obrovský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vplyv na jeho úspech.</a:t>
            </a:r>
            <a:endParaRPr sz="2400">
              <a:latin typeface="Calibri"/>
              <a:cs typeface="Calibri"/>
            </a:endParaRPr>
          </a:p>
          <a:p>
            <a:pPr marL="12700" marR="5080" indent="2540" algn="ctr">
              <a:lnSpc>
                <a:spcPts val="2590"/>
              </a:lnSpc>
              <a:spcBef>
                <a:spcPts val="101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Aj 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dnešnom digitálnom svete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niektoré malé podniky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stále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neuvedomujú,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väčšina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navštívi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webové stránky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ešte pred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uskutočnením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nákupu.</a:t>
            </a:r>
            <a:endParaRPr sz="2400">
              <a:latin typeface="Calibri"/>
              <a:cs typeface="Calibri"/>
            </a:endParaRPr>
          </a:p>
          <a:p>
            <a:pPr marL="18415" marR="10160" indent="1270" algn="ctr">
              <a:lnSpc>
                <a:spcPts val="2590"/>
              </a:lnSpc>
              <a:spcBef>
                <a:spcPts val="1000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Silná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online prítomnosť/internetová stránka, najmä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webová stránka, môže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rozhodujúca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 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zvýšenie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predaja.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0857" y="258691"/>
            <a:ext cx="539305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922145" marR="5080" indent="-1910080">
              <a:lnSpc>
                <a:spcPts val="3890"/>
              </a:lnSpc>
              <a:spcBef>
                <a:spcPts val="585"/>
              </a:spcBef>
            </a:pPr>
            <a:r>
              <a:rPr sz="3600" spc="-20" dirty="0">
                <a:solidFill>
                  <a:srgbClr val="404F2E"/>
                </a:solidFill>
              </a:rPr>
              <a:t>Prečo </a:t>
            </a:r>
            <a:r>
              <a:rPr sz="3600" spc="-30" dirty="0">
                <a:solidFill>
                  <a:srgbClr val="404F2E"/>
                </a:solidFill>
              </a:rPr>
              <a:t>každá </a:t>
            </a:r>
            <a:r>
              <a:rPr sz="3600" dirty="0">
                <a:solidFill>
                  <a:srgbClr val="404F2E"/>
                </a:solidFill>
              </a:rPr>
              <a:t>firma </a:t>
            </a:r>
            <a:r>
              <a:rPr sz="3600" spc="-5" dirty="0">
                <a:solidFill>
                  <a:srgbClr val="404F2E"/>
                </a:solidFill>
              </a:rPr>
              <a:t>potrebuje </a:t>
            </a:r>
            <a:r>
              <a:rPr sz="3600" spc="-30" dirty="0">
                <a:solidFill>
                  <a:srgbClr val="404F2E"/>
                </a:solidFill>
              </a:rPr>
              <a:t>webové stránky</a:t>
            </a:r>
            <a:endParaRPr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8059" y="0"/>
            <a:ext cx="4853940" cy="6858000"/>
          </a:xfrm>
          <a:custGeom>
            <a:avLst/>
            <a:gdLst/>
            <a:ahLst/>
            <a:cxnLst/>
            <a:rect l="l" t="t" r="r" b="b"/>
            <a:pathLst>
              <a:path w="4853940" h="6858000">
                <a:moveTo>
                  <a:pt x="4853940" y="0"/>
                </a:moveTo>
                <a:lnTo>
                  <a:pt x="0" y="0"/>
                </a:lnTo>
                <a:lnTo>
                  <a:pt x="0" y="6858000"/>
                </a:lnTo>
                <a:lnTo>
                  <a:pt x="4853940" y="6858000"/>
                </a:lnTo>
                <a:lnTo>
                  <a:pt x="485394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6" y="6417564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690002" y="2398162"/>
            <a:ext cx="4016375" cy="322008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20"/>
              </a:spcBef>
              <a:buClr>
                <a:srgbClr val="404F2E"/>
              </a:buClr>
              <a:buFont typeface="Calibri"/>
              <a:buAutoNum type="arabicPeriod"/>
              <a:tabLst>
                <a:tab pos="527685" algn="l"/>
                <a:tab pos="528320" algn="l"/>
              </a:tabLst>
            </a:pPr>
            <a:r>
              <a:rPr sz="2400" b="1" spc="-10" dirty="0">
                <a:solidFill>
                  <a:srgbClr val="404F2E"/>
                </a:solidFill>
                <a:latin typeface="Calibri"/>
                <a:cs typeface="Calibri"/>
              </a:rPr>
              <a:t>Dôveryhodnosť </a:t>
            </a:r>
            <a:r>
              <a:rPr sz="2400" b="1" dirty="0">
                <a:solidFill>
                  <a:srgbClr val="404F2E"/>
                </a:solidFill>
                <a:latin typeface="Calibri"/>
                <a:cs typeface="Calibri"/>
              </a:rPr>
              <a:t>a </a:t>
            </a:r>
            <a:r>
              <a:rPr sz="2400" b="1" spc="-35" dirty="0">
                <a:solidFill>
                  <a:srgbClr val="404F2E"/>
                </a:solidFill>
                <a:latin typeface="Calibri"/>
                <a:cs typeface="Calibri"/>
              </a:rPr>
              <a:t>dôvera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b="1" spc="-15" dirty="0">
                <a:solidFill>
                  <a:srgbClr val="404F2E"/>
                </a:solidFill>
                <a:latin typeface="Calibri"/>
                <a:cs typeface="Calibri"/>
              </a:rPr>
              <a:t>Značka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b="1" spc="-5" dirty="0">
                <a:solidFill>
                  <a:srgbClr val="404F2E"/>
                </a:solidFill>
                <a:latin typeface="Calibri"/>
                <a:cs typeface="Calibri"/>
              </a:rPr>
              <a:t>Nové vedenia/príležitosti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b="1" spc="-15" dirty="0">
                <a:solidFill>
                  <a:srgbClr val="404F2E"/>
                </a:solidFill>
                <a:latin typeface="Calibri"/>
                <a:cs typeface="Calibri"/>
              </a:rPr>
              <a:t>Organická </a:t>
            </a:r>
            <a:r>
              <a:rPr sz="2400" b="1" spc="-30" dirty="0">
                <a:solidFill>
                  <a:srgbClr val="404F2E"/>
                </a:solidFill>
                <a:latin typeface="Calibri"/>
                <a:cs typeface="Calibri"/>
              </a:rPr>
              <a:t>návštevnosť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b="1" spc="-10" dirty="0">
                <a:solidFill>
                  <a:srgbClr val="404F2E"/>
                </a:solidFill>
                <a:latin typeface="Calibri"/>
                <a:cs typeface="Calibri"/>
              </a:rPr>
              <a:t>Úspora </a:t>
            </a:r>
            <a:r>
              <a:rPr sz="2400" b="1" spc="-5" dirty="0">
                <a:solidFill>
                  <a:srgbClr val="404F2E"/>
                </a:solidFill>
                <a:latin typeface="Calibri"/>
                <a:cs typeface="Calibri"/>
              </a:rPr>
              <a:t>času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b="1" spc="-10" dirty="0">
                <a:solidFill>
                  <a:srgbClr val="404F2E"/>
                </a:solidFill>
                <a:latin typeface="Calibri"/>
                <a:cs typeface="Calibri"/>
              </a:rPr>
              <a:t>Aktualizácie </a:t>
            </a:r>
            <a:r>
              <a:rPr sz="2400" b="1" dirty="0">
                <a:solidFill>
                  <a:srgbClr val="404F2E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404F2E"/>
                </a:solidFill>
                <a:latin typeface="Calibri"/>
                <a:cs typeface="Calibri"/>
              </a:rPr>
              <a:t>oznámenia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b="1" spc="-10" dirty="0">
                <a:solidFill>
                  <a:srgbClr val="404F2E"/>
                </a:solidFill>
                <a:latin typeface="Calibri"/>
                <a:cs typeface="Calibri"/>
              </a:rPr>
              <a:t>Digitálny marketing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10003" y="631982"/>
            <a:ext cx="3525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04F2E"/>
                </a:solidFill>
              </a:rPr>
              <a:t>Nebojte </a:t>
            </a:r>
            <a:r>
              <a:rPr sz="3600" dirty="0">
                <a:solidFill>
                  <a:srgbClr val="404F2E"/>
                </a:solidFill>
              </a:rPr>
              <a:t>sa...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993139" y="1528740"/>
            <a:ext cx="542544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9079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Niektorí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majitelia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firiem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váhajú,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či sa majú pripojiť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internet, pretože sa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 domnievajú, 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 sú dostatočne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technicky zdatní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nerozumejú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tomu, 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spravovať webové stránky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109855">
              <a:lnSpc>
                <a:spcPct val="100000"/>
              </a:lnSpc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iných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prípadoch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obávajú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nákladov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online služby.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Dobrou správou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existuje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riešenie,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vám bude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vyhovovať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ešte stále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potrebujete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presvedčiť, tu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hlavné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dôvody, prečo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je 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malú firmu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webovú stránku: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04019" y="0"/>
            <a:ext cx="2741675" cy="189128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6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8291" y="1887220"/>
            <a:ext cx="6386830" cy="4469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Jedným z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hlavných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dôvodov, prečo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ste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mali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webové stránky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podnikanie,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zvýšenie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dôveryhodnosti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malej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firmy.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pravdepodobné,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že existuje niekoľko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výrobcov, ktorí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ponúkajú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podobný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výrobok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ten váš.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Jedným zo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spôsobov, 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vyniknúť,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mať webovú stránku, ktorá dobre vyzerá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jasne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sprostredkúva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kvalitné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informácie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vašim spotrebiteľom.</a:t>
            </a:r>
            <a:endParaRPr sz="2400">
              <a:latin typeface="Calibri"/>
              <a:cs typeface="Calibri"/>
            </a:endParaRPr>
          </a:p>
          <a:p>
            <a:pPr marL="29209" marR="19685" indent="-1270" algn="ctr">
              <a:lnSpc>
                <a:spcPts val="2590"/>
              </a:lnSpc>
              <a:spcBef>
                <a:spcPts val="10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Bez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webovej stránky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ľudia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pochybovať o vašej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legitimite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firmy.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Existencia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webovej stránky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príležitosťou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urobiť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skvelý prvý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dojem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poskytnúť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ľuďom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útechu,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skutočná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firma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tiež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preukázať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dôveru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transparentnosť,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ktoré sú </a:t>
            </a:r>
            <a:r>
              <a:rPr sz="2400" spc="-60" dirty="0">
                <a:solidFill>
                  <a:srgbClr val="5F210F"/>
                </a:solidFill>
                <a:latin typeface="Calibri"/>
                <a:cs typeface="Calibri"/>
              </a:rPr>
              <a:t>v súčasnosti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spotrebiteľmi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vyhľadávané.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4568" y="571501"/>
            <a:ext cx="3907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1. </a:t>
            </a:r>
            <a:r>
              <a:rPr sz="3600" spc="-5" dirty="0"/>
              <a:t>Dôveryhodnosť </a:t>
            </a:r>
            <a:r>
              <a:rPr sz="3600" dirty="0"/>
              <a:t>a </a:t>
            </a:r>
            <a:r>
              <a:rPr sz="3600" spc="-45" dirty="0"/>
              <a:t>dôvera</a:t>
            </a:r>
            <a:endParaRPr sz="3600"/>
          </a:p>
        </p:txBody>
      </p:sp>
      <p:grpSp>
        <p:nvGrpSpPr>
          <p:cNvPr id="10" name="object 10"/>
          <p:cNvGrpSpPr/>
          <p:nvPr/>
        </p:nvGrpSpPr>
        <p:grpSpPr>
          <a:xfrm>
            <a:off x="5804217" y="3651244"/>
            <a:ext cx="3305175" cy="1828164"/>
            <a:chOff x="5804217" y="3651244"/>
            <a:chExt cx="3305175" cy="1828164"/>
          </a:xfrm>
        </p:grpSpPr>
        <p:sp>
          <p:nvSpPr>
            <p:cNvPr id="11" name="object 11"/>
            <p:cNvSpPr/>
            <p:nvPr/>
          </p:nvSpPr>
          <p:spPr>
            <a:xfrm>
              <a:off x="5810567" y="3657594"/>
              <a:ext cx="3292475" cy="1815464"/>
            </a:xfrm>
            <a:custGeom>
              <a:avLst/>
              <a:gdLst/>
              <a:ahLst/>
              <a:cxnLst/>
              <a:rect l="l" t="t" r="r" b="b"/>
              <a:pathLst>
                <a:path w="3292475" h="1815464">
                  <a:moveTo>
                    <a:pt x="2989757" y="0"/>
                  </a:moveTo>
                  <a:lnTo>
                    <a:pt x="1333195" y="0"/>
                  </a:lnTo>
                  <a:lnTo>
                    <a:pt x="1284123" y="3959"/>
                  </a:lnTo>
                  <a:lnTo>
                    <a:pt x="1237573" y="15422"/>
                  </a:lnTo>
                  <a:lnTo>
                    <a:pt x="1194166" y="33767"/>
                  </a:lnTo>
                  <a:lnTo>
                    <a:pt x="1154526" y="58370"/>
                  </a:lnTo>
                  <a:lnTo>
                    <a:pt x="1119276" y="88607"/>
                  </a:lnTo>
                  <a:lnTo>
                    <a:pt x="1089038" y="123858"/>
                  </a:lnTo>
                  <a:lnTo>
                    <a:pt x="1064435" y="163498"/>
                  </a:lnTo>
                  <a:lnTo>
                    <a:pt x="1046091" y="206904"/>
                  </a:lnTo>
                  <a:lnTo>
                    <a:pt x="1034628" y="253455"/>
                  </a:lnTo>
                  <a:lnTo>
                    <a:pt x="1030668" y="302526"/>
                  </a:lnTo>
                  <a:lnTo>
                    <a:pt x="0" y="442709"/>
                  </a:lnTo>
                  <a:lnTo>
                    <a:pt x="1030668" y="756285"/>
                  </a:lnTo>
                  <a:lnTo>
                    <a:pt x="1030668" y="1512570"/>
                  </a:lnTo>
                  <a:lnTo>
                    <a:pt x="1034628" y="1561641"/>
                  </a:lnTo>
                  <a:lnTo>
                    <a:pt x="1046091" y="1608190"/>
                  </a:lnTo>
                  <a:lnTo>
                    <a:pt x="1064435" y="1651595"/>
                  </a:lnTo>
                  <a:lnTo>
                    <a:pt x="1089038" y="1691234"/>
                  </a:lnTo>
                  <a:lnTo>
                    <a:pt x="1119276" y="1726482"/>
                  </a:lnTo>
                  <a:lnTo>
                    <a:pt x="1154526" y="1756718"/>
                  </a:lnTo>
                  <a:lnTo>
                    <a:pt x="1194166" y="1781319"/>
                  </a:lnTo>
                  <a:lnTo>
                    <a:pt x="1237573" y="1799662"/>
                  </a:lnTo>
                  <a:lnTo>
                    <a:pt x="1284123" y="1811124"/>
                  </a:lnTo>
                  <a:lnTo>
                    <a:pt x="1333195" y="1815084"/>
                  </a:lnTo>
                  <a:lnTo>
                    <a:pt x="2989757" y="1815084"/>
                  </a:lnTo>
                  <a:lnTo>
                    <a:pt x="3038829" y="1811124"/>
                  </a:lnTo>
                  <a:lnTo>
                    <a:pt x="3085379" y="1799662"/>
                  </a:lnTo>
                  <a:lnTo>
                    <a:pt x="3128786" y="1781319"/>
                  </a:lnTo>
                  <a:lnTo>
                    <a:pt x="3168426" y="1756718"/>
                  </a:lnTo>
                  <a:lnTo>
                    <a:pt x="3203676" y="1726482"/>
                  </a:lnTo>
                  <a:lnTo>
                    <a:pt x="3233914" y="1691234"/>
                  </a:lnTo>
                  <a:lnTo>
                    <a:pt x="3258517" y="1651595"/>
                  </a:lnTo>
                  <a:lnTo>
                    <a:pt x="3276861" y="1608190"/>
                  </a:lnTo>
                  <a:lnTo>
                    <a:pt x="3288324" y="1561641"/>
                  </a:lnTo>
                  <a:lnTo>
                    <a:pt x="3292284" y="1512570"/>
                  </a:lnTo>
                  <a:lnTo>
                    <a:pt x="3292283" y="302514"/>
                  </a:lnTo>
                  <a:lnTo>
                    <a:pt x="3288324" y="253455"/>
                  </a:lnTo>
                  <a:lnTo>
                    <a:pt x="3276861" y="206904"/>
                  </a:lnTo>
                  <a:lnTo>
                    <a:pt x="3258517" y="163498"/>
                  </a:lnTo>
                  <a:lnTo>
                    <a:pt x="3233914" y="123858"/>
                  </a:lnTo>
                  <a:lnTo>
                    <a:pt x="3203676" y="88607"/>
                  </a:lnTo>
                  <a:lnTo>
                    <a:pt x="3168426" y="58370"/>
                  </a:lnTo>
                  <a:lnTo>
                    <a:pt x="3128786" y="33767"/>
                  </a:lnTo>
                  <a:lnTo>
                    <a:pt x="3085379" y="15422"/>
                  </a:lnTo>
                  <a:lnTo>
                    <a:pt x="3038829" y="3959"/>
                  </a:lnTo>
                  <a:lnTo>
                    <a:pt x="2989757" y="0"/>
                  </a:lnTo>
                  <a:close/>
                </a:path>
                <a:path w="3292475" h="1815464">
                  <a:moveTo>
                    <a:pt x="1030668" y="302514"/>
                  </a:move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10567" y="3657594"/>
              <a:ext cx="3292475" cy="1815464"/>
            </a:xfrm>
            <a:custGeom>
              <a:avLst/>
              <a:gdLst/>
              <a:ahLst/>
              <a:cxnLst/>
              <a:rect l="l" t="t" r="r" b="b"/>
              <a:pathLst>
                <a:path w="3292475" h="1815464">
                  <a:moveTo>
                    <a:pt x="1030668" y="302526"/>
                  </a:moveTo>
                  <a:lnTo>
                    <a:pt x="1034628" y="253455"/>
                  </a:lnTo>
                  <a:lnTo>
                    <a:pt x="1046091" y="206904"/>
                  </a:lnTo>
                  <a:lnTo>
                    <a:pt x="1064435" y="163498"/>
                  </a:lnTo>
                  <a:lnTo>
                    <a:pt x="1089038" y="123858"/>
                  </a:lnTo>
                  <a:lnTo>
                    <a:pt x="1119276" y="88607"/>
                  </a:lnTo>
                  <a:lnTo>
                    <a:pt x="1154526" y="58370"/>
                  </a:lnTo>
                  <a:lnTo>
                    <a:pt x="1194166" y="33767"/>
                  </a:lnTo>
                  <a:lnTo>
                    <a:pt x="1237573" y="15422"/>
                  </a:lnTo>
                  <a:lnTo>
                    <a:pt x="1284123" y="3959"/>
                  </a:lnTo>
                  <a:lnTo>
                    <a:pt x="1333195" y="0"/>
                  </a:lnTo>
                  <a:lnTo>
                    <a:pt x="1407604" y="0"/>
                  </a:lnTo>
                  <a:lnTo>
                    <a:pt x="1973008" y="0"/>
                  </a:lnTo>
                  <a:lnTo>
                    <a:pt x="2989757" y="0"/>
                  </a:lnTo>
                  <a:lnTo>
                    <a:pt x="3038829" y="3959"/>
                  </a:lnTo>
                  <a:lnTo>
                    <a:pt x="3085379" y="15422"/>
                  </a:lnTo>
                  <a:lnTo>
                    <a:pt x="3128786" y="33767"/>
                  </a:lnTo>
                  <a:lnTo>
                    <a:pt x="3168426" y="58370"/>
                  </a:lnTo>
                  <a:lnTo>
                    <a:pt x="3203676" y="88607"/>
                  </a:lnTo>
                  <a:lnTo>
                    <a:pt x="3233914" y="123858"/>
                  </a:lnTo>
                  <a:lnTo>
                    <a:pt x="3258517" y="163498"/>
                  </a:lnTo>
                  <a:lnTo>
                    <a:pt x="3276861" y="206904"/>
                  </a:lnTo>
                  <a:lnTo>
                    <a:pt x="3288324" y="253455"/>
                  </a:lnTo>
                  <a:lnTo>
                    <a:pt x="3292284" y="302526"/>
                  </a:lnTo>
                  <a:lnTo>
                    <a:pt x="3292284" y="756285"/>
                  </a:lnTo>
                  <a:lnTo>
                    <a:pt x="3292284" y="1512570"/>
                  </a:lnTo>
                  <a:lnTo>
                    <a:pt x="3288324" y="1561641"/>
                  </a:lnTo>
                  <a:lnTo>
                    <a:pt x="3276861" y="1608190"/>
                  </a:lnTo>
                  <a:lnTo>
                    <a:pt x="3258517" y="1651595"/>
                  </a:lnTo>
                  <a:lnTo>
                    <a:pt x="3233914" y="1691234"/>
                  </a:lnTo>
                  <a:lnTo>
                    <a:pt x="3203676" y="1726482"/>
                  </a:lnTo>
                  <a:lnTo>
                    <a:pt x="3168426" y="1756718"/>
                  </a:lnTo>
                  <a:lnTo>
                    <a:pt x="3128786" y="1781319"/>
                  </a:lnTo>
                  <a:lnTo>
                    <a:pt x="3085379" y="1799662"/>
                  </a:lnTo>
                  <a:lnTo>
                    <a:pt x="3038829" y="1811124"/>
                  </a:lnTo>
                  <a:lnTo>
                    <a:pt x="2989757" y="1815084"/>
                  </a:lnTo>
                  <a:lnTo>
                    <a:pt x="1973008" y="1815084"/>
                  </a:lnTo>
                  <a:lnTo>
                    <a:pt x="1407604" y="1815084"/>
                  </a:lnTo>
                  <a:lnTo>
                    <a:pt x="1333195" y="1815084"/>
                  </a:lnTo>
                  <a:lnTo>
                    <a:pt x="1284123" y="1811124"/>
                  </a:lnTo>
                  <a:lnTo>
                    <a:pt x="1237573" y="1799662"/>
                  </a:lnTo>
                  <a:lnTo>
                    <a:pt x="1194166" y="1781319"/>
                  </a:lnTo>
                  <a:lnTo>
                    <a:pt x="1154526" y="1756718"/>
                  </a:lnTo>
                  <a:lnTo>
                    <a:pt x="1119276" y="1726482"/>
                  </a:lnTo>
                  <a:lnTo>
                    <a:pt x="1089038" y="1691234"/>
                  </a:lnTo>
                  <a:lnTo>
                    <a:pt x="1064435" y="1651595"/>
                  </a:lnTo>
                  <a:lnTo>
                    <a:pt x="1046091" y="1608190"/>
                  </a:lnTo>
                  <a:lnTo>
                    <a:pt x="1034628" y="1561641"/>
                  </a:lnTo>
                  <a:lnTo>
                    <a:pt x="1030668" y="1512570"/>
                  </a:lnTo>
                  <a:lnTo>
                    <a:pt x="1030668" y="756285"/>
                  </a:lnTo>
                  <a:lnTo>
                    <a:pt x="0" y="442709"/>
                  </a:lnTo>
                  <a:lnTo>
                    <a:pt x="1030668" y="302514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59954" y="3721505"/>
            <a:ext cx="2079061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Obrázky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 err="1">
                <a:solidFill>
                  <a:srgbClr val="FFFFFF"/>
                </a:solidFill>
                <a:latin typeface="Calibri"/>
                <a:cs typeface="Calibri"/>
              </a:rPr>
              <a:t>môžu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k-SK" sz="1800" dirty="0" err="1">
                <a:solidFill>
                  <a:srgbClr val="FFFFFF"/>
                </a:solidFill>
                <a:latin typeface="Calibri"/>
                <a:cs typeface="Calibri"/>
              </a:rPr>
              <a:t>poveda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ť</a:t>
            </a:r>
            <a:r>
              <a:rPr lang="sk-SK"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k-SK" sz="1800" spc="-5" dirty="0">
                <a:solidFill>
                  <a:srgbClr val="FFFFFF"/>
                </a:solidFill>
                <a:latin typeface="Calibri"/>
                <a:cs typeface="Calibri"/>
              </a:rPr>
              <a:t>tisíc </a:t>
            </a:r>
            <a:r>
              <a:rPr lang="sk-SK" sz="1800" spc="-10" dirty="0">
                <a:solidFill>
                  <a:srgbClr val="FFFFFF"/>
                </a:solidFill>
                <a:latin typeface="Calibri"/>
                <a:cs typeface="Calibri"/>
              </a:rPr>
              <a:t>slov </a:t>
            </a:r>
            <a:r>
              <a:rPr lang="sk-SK"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lang="sk-SK" sz="1800" spc="-10" dirty="0">
                <a:solidFill>
                  <a:srgbClr val="FFFFFF"/>
                </a:solidFill>
                <a:latin typeface="Calibri"/>
                <a:cs typeface="Calibri"/>
              </a:rPr>
              <a:t>webová stránka umožňuje aby ste mohli prezentovať</a:t>
            </a:r>
            <a:endParaRPr lang="sk-SK" sz="1800" dirty="0"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sk-SK" sz="1800" spc="-10" dirty="0">
                <a:solidFill>
                  <a:srgbClr val="FFFFFF"/>
                </a:solidFill>
                <a:latin typeface="Calibri"/>
                <a:cs typeface="Calibri"/>
              </a:rPr>
              <a:t>vaše produkty </a:t>
            </a:r>
            <a:r>
              <a:rPr lang="sk-SK" sz="1800" dirty="0">
                <a:solidFill>
                  <a:srgbClr val="FFFFFF"/>
                </a:solidFill>
                <a:latin typeface="Calibri"/>
                <a:cs typeface="Calibri"/>
              </a:rPr>
              <a:t>a farmu</a:t>
            </a:r>
            <a:endParaRPr lang="sk-SK"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514589" y="1429346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00" y="1080955"/>
            <a:ext cx="5736088" cy="43218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231775">
              <a:lnSpc>
                <a:spcPts val="2300"/>
              </a:lnSpc>
              <a:spcBef>
                <a:spcPts val="660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podniky, bez ohľadu na to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aké 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využívať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silu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potenciál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technológií.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Drobní poľnohospodári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definície malé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prevádzky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záujme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maximalizácie príjmov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zohrávajú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technológie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úlohu</a:t>
            </a:r>
            <a:r>
              <a:rPr sz="2400" spc="-4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 marR="146050">
              <a:lnSpc>
                <a:spcPct val="80000"/>
              </a:lnSpc>
              <a:spcBef>
                <a:spcPts val="103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tomto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záverečnom module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dozviete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trhoch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význame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prečo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vlastnú </a:t>
            </a:r>
            <a:r>
              <a:rPr sz="2400" b="1" spc="-20" dirty="0">
                <a:solidFill>
                  <a:srgbClr val="5F210F"/>
                </a:solidFill>
                <a:latin typeface="Calibri"/>
                <a:cs typeface="Calibri"/>
              </a:rPr>
              <a:t>webovú stránku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môžu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sociálne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médiá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pomôcť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vášmu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drobnému podnikaniu </a:t>
            </a:r>
            <a:r>
              <a:rPr sz="2400" spc="-45" dirty="0">
                <a:solidFill>
                  <a:srgbClr val="5F210F"/>
                </a:solidFill>
                <a:latin typeface="Calibri"/>
                <a:cs typeface="Calibri"/>
              </a:rPr>
              <a:t>rásť.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záver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poskytneme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prehľad 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veľkých objemoch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údajov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úlohe, ktorú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začínajú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zohrávať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poľnohospodárstve.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7538" y="330540"/>
            <a:ext cx="1804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A13A22"/>
                </a:solidFill>
                <a:latin typeface="Calibri"/>
                <a:cs typeface="Calibri"/>
              </a:rPr>
              <a:t>Modul 6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7619" y="2383247"/>
            <a:ext cx="419354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Význam vlastnej </a:t>
            </a:r>
            <a:r>
              <a:rPr sz="2200" b="1" spc="-25" dirty="0">
                <a:solidFill>
                  <a:srgbClr val="5F210F"/>
                </a:solidFill>
                <a:latin typeface="Calibri"/>
                <a:cs typeface="Calibri"/>
              </a:rPr>
              <a:t>webovej stránky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8686" y="2396754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6631" y="1407927"/>
            <a:ext cx="378714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Sila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kolektívu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- online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trhoviská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2783" y="3364164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7619" y="3457128"/>
            <a:ext cx="38760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Výhody používania sociálnych médií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98685" y="4331573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67619" y="4380131"/>
            <a:ext cx="26212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Big </a:t>
            </a: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Data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poľnohospodárstve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88202" y="1736598"/>
            <a:ext cx="29209" cy="3130550"/>
          </a:xfrm>
          <a:custGeom>
            <a:avLst/>
            <a:gdLst/>
            <a:ahLst/>
            <a:cxnLst/>
            <a:rect l="l" t="t" r="r" b="b"/>
            <a:pathLst>
              <a:path w="29210" h="3130550">
                <a:moveTo>
                  <a:pt x="28955" y="0"/>
                </a:moveTo>
                <a:lnTo>
                  <a:pt x="24407" y="38402"/>
                </a:lnTo>
                <a:lnTo>
                  <a:pt x="22214" y="85309"/>
                </a:lnTo>
                <a:lnTo>
                  <a:pt x="20786" y="126347"/>
                </a:lnTo>
                <a:lnTo>
                  <a:pt x="19388" y="174945"/>
                </a:lnTo>
                <a:lnTo>
                  <a:pt x="18022" y="230886"/>
                </a:lnTo>
                <a:lnTo>
                  <a:pt x="16690" y="293956"/>
                </a:lnTo>
                <a:lnTo>
                  <a:pt x="15393" y="363936"/>
                </a:lnTo>
                <a:lnTo>
                  <a:pt x="14135" y="440612"/>
                </a:lnTo>
                <a:lnTo>
                  <a:pt x="13521" y="481393"/>
                </a:lnTo>
                <a:lnTo>
                  <a:pt x="12917" y="523766"/>
                </a:lnTo>
                <a:lnTo>
                  <a:pt x="12323" y="567705"/>
                </a:lnTo>
                <a:lnTo>
                  <a:pt x="11740" y="613183"/>
                </a:lnTo>
                <a:lnTo>
                  <a:pt x="11168" y="660172"/>
                </a:lnTo>
                <a:lnTo>
                  <a:pt x="10607" y="708645"/>
                </a:lnTo>
                <a:lnTo>
                  <a:pt x="10058" y="758576"/>
                </a:lnTo>
                <a:lnTo>
                  <a:pt x="9520" y="809937"/>
                </a:lnTo>
                <a:lnTo>
                  <a:pt x="8995" y="862702"/>
                </a:lnTo>
                <a:lnTo>
                  <a:pt x="8482" y="916843"/>
                </a:lnTo>
                <a:lnTo>
                  <a:pt x="7981" y="972333"/>
                </a:lnTo>
                <a:lnTo>
                  <a:pt x="7493" y="1029145"/>
                </a:lnTo>
                <a:lnTo>
                  <a:pt x="7017" y="1087252"/>
                </a:lnTo>
                <a:lnTo>
                  <a:pt x="6555" y="1146628"/>
                </a:lnTo>
                <a:lnTo>
                  <a:pt x="6107" y="1207244"/>
                </a:lnTo>
                <a:lnTo>
                  <a:pt x="5672" y="1269075"/>
                </a:lnTo>
                <a:lnTo>
                  <a:pt x="5252" y="1332092"/>
                </a:lnTo>
                <a:lnTo>
                  <a:pt x="4845" y="1396270"/>
                </a:lnTo>
                <a:lnTo>
                  <a:pt x="4453" y="1461580"/>
                </a:lnTo>
                <a:lnTo>
                  <a:pt x="4076" y="1527996"/>
                </a:lnTo>
                <a:lnTo>
                  <a:pt x="3714" y="1595491"/>
                </a:lnTo>
                <a:lnTo>
                  <a:pt x="3367" y="1664038"/>
                </a:lnTo>
                <a:lnTo>
                  <a:pt x="3035" y="1733609"/>
                </a:lnTo>
                <a:lnTo>
                  <a:pt x="2719" y="1804179"/>
                </a:lnTo>
                <a:lnTo>
                  <a:pt x="2419" y="1875718"/>
                </a:lnTo>
                <a:lnTo>
                  <a:pt x="2136" y="1948202"/>
                </a:lnTo>
                <a:lnTo>
                  <a:pt x="1868" y="2021602"/>
                </a:lnTo>
                <a:lnTo>
                  <a:pt x="1618" y="2095891"/>
                </a:lnTo>
                <a:lnTo>
                  <a:pt x="1385" y="2171043"/>
                </a:lnTo>
                <a:lnTo>
                  <a:pt x="1168" y="2247030"/>
                </a:lnTo>
                <a:lnTo>
                  <a:pt x="970" y="2323826"/>
                </a:lnTo>
                <a:lnTo>
                  <a:pt x="789" y="2401403"/>
                </a:lnTo>
                <a:lnTo>
                  <a:pt x="626" y="2479735"/>
                </a:lnTo>
                <a:lnTo>
                  <a:pt x="481" y="2558793"/>
                </a:lnTo>
                <a:lnTo>
                  <a:pt x="355" y="2638552"/>
                </a:lnTo>
                <a:lnTo>
                  <a:pt x="247" y="2718984"/>
                </a:lnTo>
                <a:lnTo>
                  <a:pt x="159" y="2800062"/>
                </a:lnTo>
                <a:lnTo>
                  <a:pt x="89" y="2881760"/>
                </a:lnTo>
                <a:lnTo>
                  <a:pt x="40" y="2964049"/>
                </a:lnTo>
                <a:lnTo>
                  <a:pt x="10" y="3046903"/>
                </a:lnTo>
                <a:lnTo>
                  <a:pt x="0" y="3130296"/>
                </a:lnTo>
              </a:path>
            </a:pathLst>
          </a:custGeom>
          <a:ln w="28574">
            <a:solidFill>
              <a:srgbClr val="A13A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6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43988" y="1874640"/>
            <a:ext cx="6621780" cy="4267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2545" marR="36830" indent="1270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Prezentácia vašej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značky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potenciálnym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zákazníkom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jednou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najdôležitejších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vecí, 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urobiť.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Jasným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stanovením toho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ste, čo reprezentujete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70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čím si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stojíte,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zvýšite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šance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zákazníkov,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že si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niečo kúpia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8415" marR="11430" algn="ctr">
              <a:lnSpc>
                <a:spcPts val="2590"/>
              </a:lnSpc>
              <a:spcBef>
                <a:spcPts val="1019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príbehu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značky </a:t>
            </a:r>
            <a:r>
              <a:rPr sz="2400" spc="-45" dirty="0">
                <a:solidFill>
                  <a:srgbClr val="5F210F"/>
                </a:solidFill>
                <a:latin typeface="Calibri"/>
                <a:cs typeface="Calibri"/>
              </a:rPr>
              <a:t>sme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hovorili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module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4.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Vaša webová stránka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najideálnejšou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platformou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zdieľanie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400" spc="-75" dirty="0">
                <a:solidFill>
                  <a:srgbClr val="5F210F"/>
                </a:solidFill>
                <a:latin typeface="Calibri"/>
                <a:cs typeface="Calibri"/>
              </a:rPr>
              <a:t>PRÍBEHU.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ts val="2590"/>
              </a:lnSpc>
              <a:spcBef>
                <a:spcPts val="100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Značka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niečo, čo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odlíšiť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vašich konkurentov.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Bez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webovej stránky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byť neuveriteľne náročné, pretože ľudia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nemôžu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ľahko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nájsť kvalitné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spoľahlivé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informácie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firme.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83696" y="571501"/>
            <a:ext cx="1608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2. </a:t>
            </a:r>
            <a:r>
              <a:rPr sz="3600" spc="-20" dirty="0"/>
              <a:t>Značka</a:t>
            </a:r>
            <a:endParaRPr sz="3600"/>
          </a:p>
        </p:txBody>
      </p:sp>
      <p:grpSp>
        <p:nvGrpSpPr>
          <p:cNvPr id="10" name="object 10"/>
          <p:cNvGrpSpPr/>
          <p:nvPr/>
        </p:nvGrpSpPr>
        <p:grpSpPr>
          <a:xfrm>
            <a:off x="6636080" y="3738121"/>
            <a:ext cx="3462654" cy="1572260"/>
            <a:chOff x="6636080" y="3738121"/>
            <a:chExt cx="3462654" cy="1572260"/>
          </a:xfrm>
        </p:grpSpPr>
        <p:sp>
          <p:nvSpPr>
            <p:cNvPr id="11" name="object 11"/>
            <p:cNvSpPr/>
            <p:nvPr/>
          </p:nvSpPr>
          <p:spPr>
            <a:xfrm>
              <a:off x="6642430" y="3744471"/>
              <a:ext cx="3449954" cy="1559560"/>
            </a:xfrm>
            <a:custGeom>
              <a:avLst/>
              <a:gdLst/>
              <a:ahLst/>
              <a:cxnLst/>
              <a:rect l="l" t="t" r="r" b="b"/>
              <a:pathLst>
                <a:path w="3449954" h="1559560">
                  <a:moveTo>
                    <a:pt x="3189655" y="0"/>
                  </a:moveTo>
                  <a:lnTo>
                    <a:pt x="771067" y="0"/>
                  </a:lnTo>
                  <a:lnTo>
                    <a:pt x="724360" y="4186"/>
                  </a:lnTo>
                  <a:lnTo>
                    <a:pt x="680399" y="16256"/>
                  </a:lnTo>
                  <a:lnTo>
                    <a:pt x="639919" y="35475"/>
                  </a:lnTo>
                  <a:lnTo>
                    <a:pt x="603653" y="61110"/>
                  </a:lnTo>
                  <a:lnTo>
                    <a:pt x="572336" y="92427"/>
                  </a:lnTo>
                  <a:lnTo>
                    <a:pt x="546701" y="128693"/>
                  </a:lnTo>
                  <a:lnTo>
                    <a:pt x="527481" y="169173"/>
                  </a:lnTo>
                  <a:lnTo>
                    <a:pt x="515412" y="213134"/>
                  </a:lnTo>
                  <a:lnTo>
                    <a:pt x="511225" y="259842"/>
                  </a:lnTo>
                  <a:lnTo>
                    <a:pt x="0" y="457238"/>
                  </a:lnTo>
                  <a:lnTo>
                    <a:pt x="511225" y="649605"/>
                  </a:lnTo>
                  <a:lnTo>
                    <a:pt x="511225" y="1299197"/>
                  </a:lnTo>
                  <a:lnTo>
                    <a:pt x="515412" y="1345905"/>
                  </a:lnTo>
                  <a:lnTo>
                    <a:pt x="527481" y="1389867"/>
                  </a:lnTo>
                  <a:lnTo>
                    <a:pt x="546701" y="1430349"/>
                  </a:lnTo>
                  <a:lnTo>
                    <a:pt x="572336" y="1466616"/>
                  </a:lnTo>
                  <a:lnTo>
                    <a:pt x="603653" y="1497936"/>
                  </a:lnTo>
                  <a:lnTo>
                    <a:pt x="639919" y="1523573"/>
                  </a:lnTo>
                  <a:lnTo>
                    <a:pt x="680399" y="1542794"/>
                  </a:lnTo>
                  <a:lnTo>
                    <a:pt x="724360" y="1554865"/>
                  </a:lnTo>
                  <a:lnTo>
                    <a:pt x="771067" y="1559052"/>
                  </a:lnTo>
                  <a:lnTo>
                    <a:pt x="3189655" y="1559052"/>
                  </a:lnTo>
                  <a:lnTo>
                    <a:pt x="3236363" y="1554865"/>
                  </a:lnTo>
                  <a:lnTo>
                    <a:pt x="3280324" y="1542794"/>
                  </a:lnTo>
                  <a:lnTo>
                    <a:pt x="3320804" y="1523573"/>
                  </a:lnTo>
                  <a:lnTo>
                    <a:pt x="3357070" y="1497936"/>
                  </a:lnTo>
                  <a:lnTo>
                    <a:pt x="3388387" y="1466616"/>
                  </a:lnTo>
                  <a:lnTo>
                    <a:pt x="3414022" y="1430349"/>
                  </a:lnTo>
                  <a:lnTo>
                    <a:pt x="3433241" y="1389867"/>
                  </a:lnTo>
                  <a:lnTo>
                    <a:pt x="3445311" y="1345905"/>
                  </a:lnTo>
                  <a:lnTo>
                    <a:pt x="3449497" y="1299197"/>
                  </a:lnTo>
                  <a:lnTo>
                    <a:pt x="3449497" y="259842"/>
                  </a:lnTo>
                  <a:lnTo>
                    <a:pt x="3445311" y="213134"/>
                  </a:lnTo>
                  <a:lnTo>
                    <a:pt x="3433241" y="169173"/>
                  </a:lnTo>
                  <a:lnTo>
                    <a:pt x="3414022" y="128693"/>
                  </a:lnTo>
                  <a:lnTo>
                    <a:pt x="3388387" y="92427"/>
                  </a:lnTo>
                  <a:lnTo>
                    <a:pt x="3357070" y="61110"/>
                  </a:lnTo>
                  <a:lnTo>
                    <a:pt x="3320804" y="35475"/>
                  </a:lnTo>
                  <a:lnTo>
                    <a:pt x="3280324" y="16256"/>
                  </a:lnTo>
                  <a:lnTo>
                    <a:pt x="3236363" y="4186"/>
                  </a:lnTo>
                  <a:lnTo>
                    <a:pt x="3189655" y="0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42430" y="3744471"/>
              <a:ext cx="3449954" cy="1559560"/>
            </a:xfrm>
            <a:custGeom>
              <a:avLst/>
              <a:gdLst/>
              <a:ahLst/>
              <a:cxnLst/>
              <a:rect l="l" t="t" r="r" b="b"/>
              <a:pathLst>
                <a:path w="3449954" h="1559560">
                  <a:moveTo>
                    <a:pt x="511225" y="259842"/>
                  </a:moveTo>
                  <a:lnTo>
                    <a:pt x="515412" y="213134"/>
                  </a:lnTo>
                  <a:lnTo>
                    <a:pt x="527481" y="169173"/>
                  </a:lnTo>
                  <a:lnTo>
                    <a:pt x="546701" y="128693"/>
                  </a:lnTo>
                  <a:lnTo>
                    <a:pt x="572336" y="92427"/>
                  </a:lnTo>
                  <a:lnTo>
                    <a:pt x="603653" y="61110"/>
                  </a:lnTo>
                  <a:lnTo>
                    <a:pt x="639919" y="35475"/>
                  </a:lnTo>
                  <a:lnTo>
                    <a:pt x="680399" y="16256"/>
                  </a:lnTo>
                  <a:lnTo>
                    <a:pt x="724360" y="4186"/>
                  </a:lnTo>
                  <a:lnTo>
                    <a:pt x="771067" y="0"/>
                  </a:lnTo>
                  <a:lnTo>
                    <a:pt x="1000937" y="0"/>
                  </a:lnTo>
                  <a:lnTo>
                    <a:pt x="1735505" y="0"/>
                  </a:lnTo>
                  <a:lnTo>
                    <a:pt x="3189655" y="0"/>
                  </a:lnTo>
                  <a:lnTo>
                    <a:pt x="3236363" y="4186"/>
                  </a:lnTo>
                  <a:lnTo>
                    <a:pt x="3280324" y="16256"/>
                  </a:lnTo>
                  <a:lnTo>
                    <a:pt x="3320804" y="35475"/>
                  </a:lnTo>
                  <a:lnTo>
                    <a:pt x="3357070" y="61110"/>
                  </a:lnTo>
                  <a:lnTo>
                    <a:pt x="3388387" y="92427"/>
                  </a:lnTo>
                  <a:lnTo>
                    <a:pt x="3414022" y="128693"/>
                  </a:lnTo>
                  <a:lnTo>
                    <a:pt x="3433241" y="169173"/>
                  </a:lnTo>
                  <a:lnTo>
                    <a:pt x="3445311" y="213134"/>
                  </a:lnTo>
                  <a:lnTo>
                    <a:pt x="3449497" y="259842"/>
                  </a:lnTo>
                  <a:lnTo>
                    <a:pt x="3449497" y="649605"/>
                  </a:lnTo>
                  <a:lnTo>
                    <a:pt x="3449497" y="1299197"/>
                  </a:lnTo>
                  <a:lnTo>
                    <a:pt x="3445311" y="1345905"/>
                  </a:lnTo>
                  <a:lnTo>
                    <a:pt x="3433241" y="1389867"/>
                  </a:lnTo>
                  <a:lnTo>
                    <a:pt x="3414022" y="1430349"/>
                  </a:lnTo>
                  <a:lnTo>
                    <a:pt x="3388387" y="1466616"/>
                  </a:lnTo>
                  <a:lnTo>
                    <a:pt x="3357070" y="1497936"/>
                  </a:lnTo>
                  <a:lnTo>
                    <a:pt x="3320804" y="1523573"/>
                  </a:lnTo>
                  <a:lnTo>
                    <a:pt x="3280324" y="1542794"/>
                  </a:lnTo>
                  <a:lnTo>
                    <a:pt x="3236363" y="1554865"/>
                  </a:lnTo>
                  <a:lnTo>
                    <a:pt x="3189655" y="1559052"/>
                  </a:lnTo>
                  <a:lnTo>
                    <a:pt x="1735505" y="1559052"/>
                  </a:lnTo>
                  <a:lnTo>
                    <a:pt x="1000937" y="1559052"/>
                  </a:lnTo>
                  <a:lnTo>
                    <a:pt x="771067" y="1559052"/>
                  </a:lnTo>
                  <a:lnTo>
                    <a:pt x="724360" y="1554865"/>
                  </a:lnTo>
                  <a:lnTo>
                    <a:pt x="680399" y="1542794"/>
                  </a:lnTo>
                  <a:lnTo>
                    <a:pt x="639919" y="1523573"/>
                  </a:lnTo>
                  <a:lnTo>
                    <a:pt x="603653" y="1497936"/>
                  </a:lnTo>
                  <a:lnTo>
                    <a:pt x="572336" y="1466616"/>
                  </a:lnTo>
                  <a:lnTo>
                    <a:pt x="546701" y="1430349"/>
                  </a:lnTo>
                  <a:lnTo>
                    <a:pt x="527481" y="1389867"/>
                  </a:lnTo>
                  <a:lnTo>
                    <a:pt x="515412" y="1345905"/>
                  </a:lnTo>
                  <a:lnTo>
                    <a:pt x="511225" y="1299197"/>
                  </a:lnTo>
                  <a:lnTo>
                    <a:pt x="511225" y="649605"/>
                  </a:lnTo>
                  <a:lnTo>
                    <a:pt x="0" y="457238"/>
                  </a:lnTo>
                  <a:lnTo>
                    <a:pt x="511225" y="259842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31793" y="3825341"/>
            <a:ext cx="27432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Použite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svoju webovú stránku na zdieľanie svojho príbehu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budovanie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značky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pridávanie videí je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skvelý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spôsob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6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17007" y="2001639"/>
            <a:ext cx="6541770" cy="3811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145" marR="1143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Jedným z najzaujímavejších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dôvodov, prečo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by ste mali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webové stránky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 podniky,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pravdepodobne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zvýšiť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šance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získanie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potenciálnych zákazníkov.</a:t>
            </a:r>
            <a:endParaRPr sz="2400">
              <a:latin typeface="Calibri"/>
              <a:cs typeface="Calibri"/>
            </a:endParaRPr>
          </a:p>
          <a:p>
            <a:pPr marL="12065" marR="5080" indent="-2540" algn="ctr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Keď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ľudia nájdu online,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zaujmú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 produkt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budú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chcieť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vedieť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viac,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budú vedieť,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vás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kontaktovať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(alebo nakúpiť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)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vďaka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informáciám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webovej stránke,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dáva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príležitosť zvýšiť predaj.</a:t>
            </a:r>
            <a:endParaRPr sz="2400">
              <a:latin typeface="Calibri"/>
              <a:cs typeface="Calibri"/>
            </a:endParaRPr>
          </a:p>
          <a:p>
            <a:pPr marL="90170" marR="83820" indent="-635" algn="ctr">
              <a:lnSpc>
                <a:spcPts val="2590"/>
              </a:lnSpc>
              <a:spcBef>
                <a:spcPts val="10"/>
              </a:spcBef>
            </a:pP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keď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webové stránky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niečo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stoja,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správnom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používaní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pozitívnu návratnosť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investícií (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ROI).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43612" y="373067"/>
            <a:ext cx="5490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3. </a:t>
            </a:r>
            <a:r>
              <a:rPr sz="3600" spc="-5" dirty="0"/>
              <a:t>Nové vedenia/príležitosti</a:t>
            </a:r>
            <a:endParaRPr sz="3600"/>
          </a:p>
        </p:txBody>
      </p:sp>
      <p:grpSp>
        <p:nvGrpSpPr>
          <p:cNvPr id="10" name="object 10"/>
          <p:cNvGrpSpPr/>
          <p:nvPr/>
        </p:nvGrpSpPr>
        <p:grpSpPr>
          <a:xfrm>
            <a:off x="8666733" y="4397073"/>
            <a:ext cx="2951480" cy="2452370"/>
            <a:chOff x="8666733" y="4397073"/>
            <a:chExt cx="2951480" cy="2452370"/>
          </a:xfrm>
        </p:grpSpPr>
        <p:sp>
          <p:nvSpPr>
            <p:cNvPr id="11" name="object 11"/>
            <p:cNvSpPr/>
            <p:nvPr/>
          </p:nvSpPr>
          <p:spPr>
            <a:xfrm>
              <a:off x="8673083" y="4403423"/>
              <a:ext cx="2938780" cy="2439670"/>
            </a:xfrm>
            <a:custGeom>
              <a:avLst/>
              <a:gdLst/>
              <a:ahLst/>
              <a:cxnLst/>
              <a:rect l="l" t="t" r="r" b="b"/>
              <a:pathLst>
                <a:path w="2938779" h="2439670">
                  <a:moveTo>
                    <a:pt x="2678430" y="880287"/>
                  </a:moveTo>
                  <a:lnTo>
                    <a:pt x="259842" y="880287"/>
                  </a:lnTo>
                  <a:lnTo>
                    <a:pt x="213134" y="884474"/>
                  </a:lnTo>
                  <a:lnTo>
                    <a:pt x="169173" y="896543"/>
                  </a:lnTo>
                  <a:lnTo>
                    <a:pt x="128693" y="915763"/>
                  </a:lnTo>
                  <a:lnTo>
                    <a:pt x="92427" y="941398"/>
                  </a:lnTo>
                  <a:lnTo>
                    <a:pt x="61110" y="972715"/>
                  </a:lnTo>
                  <a:lnTo>
                    <a:pt x="35475" y="1008981"/>
                  </a:lnTo>
                  <a:lnTo>
                    <a:pt x="16255" y="1049461"/>
                  </a:lnTo>
                  <a:lnTo>
                    <a:pt x="4186" y="1093422"/>
                  </a:lnTo>
                  <a:lnTo>
                    <a:pt x="0" y="1140129"/>
                  </a:lnTo>
                  <a:lnTo>
                    <a:pt x="0" y="2179485"/>
                  </a:lnTo>
                  <a:lnTo>
                    <a:pt x="4186" y="2226193"/>
                  </a:lnTo>
                  <a:lnTo>
                    <a:pt x="16256" y="2270155"/>
                  </a:lnTo>
                  <a:lnTo>
                    <a:pt x="35475" y="2310637"/>
                  </a:lnTo>
                  <a:lnTo>
                    <a:pt x="61110" y="2346904"/>
                  </a:lnTo>
                  <a:lnTo>
                    <a:pt x="92427" y="2378223"/>
                  </a:lnTo>
                  <a:lnTo>
                    <a:pt x="128693" y="2403861"/>
                  </a:lnTo>
                  <a:lnTo>
                    <a:pt x="169173" y="2423082"/>
                  </a:lnTo>
                  <a:lnTo>
                    <a:pt x="213134" y="2435153"/>
                  </a:lnTo>
                  <a:lnTo>
                    <a:pt x="259842" y="2439339"/>
                  </a:lnTo>
                  <a:lnTo>
                    <a:pt x="2678430" y="2439339"/>
                  </a:lnTo>
                  <a:lnTo>
                    <a:pt x="2725137" y="2435153"/>
                  </a:lnTo>
                  <a:lnTo>
                    <a:pt x="2769098" y="2423082"/>
                  </a:lnTo>
                  <a:lnTo>
                    <a:pt x="2809578" y="2403861"/>
                  </a:lnTo>
                  <a:lnTo>
                    <a:pt x="2845844" y="2378223"/>
                  </a:lnTo>
                  <a:lnTo>
                    <a:pt x="2877161" y="2346904"/>
                  </a:lnTo>
                  <a:lnTo>
                    <a:pt x="2902796" y="2310637"/>
                  </a:lnTo>
                  <a:lnTo>
                    <a:pt x="2922016" y="2270155"/>
                  </a:lnTo>
                  <a:lnTo>
                    <a:pt x="2934085" y="2226193"/>
                  </a:lnTo>
                  <a:lnTo>
                    <a:pt x="2938272" y="2179485"/>
                  </a:lnTo>
                  <a:lnTo>
                    <a:pt x="2938272" y="1140129"/>
                  </a:lnTo>
                  <a:lnTo>
                    <a:pt x="2934085" y="1093422"/>
                  </a:lnTo>
                  <a:lnTo>
                    <a:pt x="2922016" y="1049461"/>
                  </a:lnTo>
                  <a:lnTo>
                    <a:pt x="2902796" y="1008981"/>
                  </a:lnTo>
                  <a:lnTo>
                    <a:pt x="2877161" y="972715"/>
                  </a:lnTo>
                  <a:lnTo>
                    <a:pt x="2845844" y="941398"/>
                  </a:lnTo>
                  <a:lnTo>
                    <a:pt x="2809578" y="915763"/>
                  </a:lnTo>
                  <a:lnTo>
                    <a:pt x="2769098" y="896543"/>
                  </a:lnTo>
                  <a:lnTo>
                    <a:pt x="2725137" y="884474"/>
                  </a:lnTo>
                  <a:lnTo>
                    <a:pt x="2678430" y="880287"/>
                  </a:lnTo>
                  <a:close/>
                </a:path>
                <a:path w="2938779" h="2439670">
                  <a:moveTo>
                    <a:pt x="343928" y="0"/>
                  </a:moveTo>
                  <a:lnTo>
                    <a:pt x="489712" y="880287"/>
                  </a:lnTo>
                  <a:lnTo>
                    <a:pt x="1224280" y="880287"/>
                  </a:lnTo>
                  <a:lnTo>
                    <a:pt x="343928" y="0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73083" y="4403423"/>
              <a:ext cx="2938780" cy="2439670"/>
            </a:xfrm>
            <a:custGeom>
              <a:avLst/>
              <a:gdLst/>
              <a:ahLst/>
              <a:cxnLst/>
              <a:rect l="l" t="t" r="r" b="b"/>
              <a:pathLst>
                <a:path w="2938779" h="2439670">
                  <a:moveTo>
                    <a:pt x="0" y="1140129"/>
                  </a:moveTo>
                  <a:lnTo>
                    <a:pt x="4186" y="1093422"/>
                  </a:lnTo>
                  <a:lnTo>
                    <a:pt x="16255" y="1049461"/>
                  </a:lnTo>
                  <a:lnTo>
                    <a:pt x="35475" y="1008981"/>
                  </a:lnTo>
                  <a:lnTo>
                    <a:pt x="61110" y="972715"/>
                  </a:lnTo>
                  <a:lnTo>
                    <a:pt x="92427" y="941398"/>
                  </a:lnTo>
                  <a:lnTo>
                    <a:pt x="128693" y="915763"/>
                  </a:lnTo>
                  <a:lnTo>
                    <a:pt x="169173" y="896543"/>
                  </a:lnTo>
                  <a:lnTo>
                    <a:pt x="213134" y="884474"/>
                  </a:lnTo>
                  <a:lnTo>
                    <a:pt x="259842" y="880287"/>
                  </a:lnTo>
                  <a:lnTo>
                    <a:pt x="489712" y="880287"/>
                  </a:lnTo>
                  <a:lnTo>
                    <a:pt x="343928" y="0"/>
                  </a:lnTo>
                  <a:lnTo>
                    <a:pt x="1224280" y="880287"/>
                  </a:lnTo>
                  <a:lnTo>
                    <a:pt x="2678430" y="880287"/>
                  </a:lnTo>
                  <a:lnTo>
                    <a:pt x="2725137" y="884474"/>
                  </a:lnTo>
                  <a:lnTo>
                    <a:pt x="2769098" y="896543"/>
                  </a:lnTo>
                  <a:lnTo>
                    <a:pt x="2809578" y="915763"/>
                  </a:lnTo>
                  <a:lnTo>
                    <a:pt x="2845844" y="941398"/>
                  </a:lnTo>
                  <a:lnTo>
                    <a:pt x="2877161" y="972715"/>
                  </a:lnTo>
                  <a:lnTo>
                    <a:pt x="2902796" y="1008981"/>
                  </a:lnTo>
                  <a:lnTo>
                    <a:pt x="2922016" y="1049461"/>
                  </a:lnTo>
                  <a:lnTo>
                    <a:pt x="2934085" y="1093422"/>
                  </a:lnTo>
                  <a:lnTo>
                    <a:pt x="2938272" y="1140129"/>
                  </a:lnTo>
                  <a:lnTo>
                    <a:pt x="2938272" y="1529892"/>
                  </a:lnTo>
                  <a:lnTo>
                    <a:pt x="2938272" y="2179485"/>
                  </a:lnTo>
                  <a:lnTo>
                    <a:pt x="2934085" y="2226193"/>
                  </a:lnTo>
                  <a:lnTo>
                    <a:pt x="2922016" y="2270155"/>
                  </a:lnTo>
                  <a:lnTo>
                    <a:pt x="2902796" y="2310637"/>
                  </a:lnTo>
                  <a:lnTo>
                    <a:pt x="2877161" y="2346904"/>
                  </a:lnTo>
                  <a:lnTo>
                    <a:pt x="2845844" y="2378223"/>
                  </a:lnTo>
                  <a:lnTo>
                    <a:pt x="2809578" y="2403861"/>
                  </a:lnTo>
                  <a:lnTo>
                    <a:pt x="2769098" y="2423082"/>
                  </a:lnTo>
                  <a:lnTo>
                    <a:pt x="2725137" y="2435153"/>
                  </a:lnTo>
                  <a:lnTo>
                    <a:pt x="2678430" y="2439339"/>
                  </a:lnTo>
                  <a:lnTo>
                    <a:pt x="1224280" y="2439339"/>
                  </a:lnTo>
                  <a:lnTo>
                    <a:pt x="489712" y="2439339"/>
                  </a:lnTo>
                  <a:lnTo>
                    <a:pt x="259842" y="2439339"/>
                  </a:lnTo>
                  <a:lnTo>
                    <a:pt x="213134" y="2435153"/>
                  </a:lnTo>
                  <a:lnTo>
                    <a:pt x="169173" y="2423082"/>
                  </a:lnTo>
                  <a:lnTo>
                    <a:pt x="128693" y="2403861"/>
                  </a:lnTo>
                  <a:lnTo>
                    <a:pt x="92427" y="2378223"/>
                  </a:lnTo>
                  <a:lnTo>
                    <a:pt x="61110" y="2346904"/>
                  </a:lnTo>
                  <a:lnTo>
                    <a:pt x="35475" y="2310637"/>
                  </a:lnTo>
                  <a:lnTo>
                    <a:pt x="16256" y="2270155"/>
                  </a:lnTo>
                  <a:lnTo>
                    <a:pt x="4186" y="2226193"/>
                  </a:lnTo>
                  <a:lnTo>
                    <a:pt x="0" y="2179485"/>
                  </a:lnTo>
                  <a:lnTo>
                    <a:pt x="0" y="1529892"/>
                  </a:lnTo>
                  <a:lnTo>
                    <a:pt x="0" y="1140129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836659" y="5623603"/>
            <a:ext cx="26117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Webová stránka môže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otvoriť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dvere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vás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vaše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malé hospodárstvo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8444" y="0"/>
            <a:ext cx="10163810" cy="6858000"/>
            <a:chOff x="2028444" y="0"/>
            <a:chExt cx="1016381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4" y="0"/>
              <a:ext cx="4852416" cy="68579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97697" y="2043973"/>
            <a:ext cx="6180455" cy="3482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00025" marR="193675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Keď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online 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webovú stránku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optimalizovanú pre SEO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šancu, že sa zobrazíte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výsledkoch vyhľadávania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Google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065" marR="5080" indent="-1905" algn="ctr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znamená,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keď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ľudia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hľadajú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službu,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je pravdepodobné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výsledkoch zobrazí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vaša webová lokalita.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vám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dáva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výrazne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zvýšiť počet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svojich zákazníkov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 Kvalitná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webová lokalita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dobrý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prvý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dojem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udržia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pozornosť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vzbudia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chuť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dozvedieť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82041" y="571501"/>
            <a:ext cx="3212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4. </a:t>
            </a:r>
            <a:r>
              <a:rPr sz="3600" spc="-15" dirty="0"/>
              <a:t>Organická </a:t>
            </a:r>
            <a:r>
              <a:rPr sz="3600" spc="-40" dirty="0"/>
              <a:t>návštevnosť</a:t>
            </a:r>
            <a:endParaRPr sz="3600"/>
          </a:p>
        </p:txBody>
      </p:sp>
      <p:grpSp>
        <p:nvGrpSpPr>
          <p:cNvPr id="12" name="object 12"/>
          <p:cNvGrpSpPr/>
          <p:nvPr/>
        </p:nvGrpSpPr>
        <p:grpSpPr>
          <a:xfrm>
            <a:off x="6732778" y="4111556"/>
            <a:ext cx="3955415" cy="2673985"/>
            <a:chOff x="6732778" y="4111556"/>
            <a:chExt cx="3955415" cy="2673985"/>
          </a:xfrm>
        </p:grpSpPr>
        <p:sp>
          <p:nvSpPr>
            <p:cNvPr id="13" name="object 13"/>
            <p:cNvSpPr/>
            <p:nvPr/>
          </p:nvSpPr>
          <p:spPr>
            <a:xfrm>
              <a:off x="6739128" y="4117906"/>
              <a:ext cx="3942715" cy="2661285"/>
            </a:xfrm>
            <a:custGeom>
              <a:avLst/>
              <a:gdLst/>
              <a:ahLst/>
              <a:cxnLst/>
              <a:rect l="l" t="t" r="r" b="b"/>
              <a:pathLst>
                <a:path w="3942715" h="2661284">
                  <a:moveTo>
                    <a:pt x="3684257" y="1110932"/>
                  </a:moveTo>
                  <a:lnTo>
                    <a:pt x="258330" y="1110932"/>
                  </a:lnTo>
                  <a:lnTo>
                    <a:pt x="211895" y="1115094"/>
                  </a:lnTo>
                  <a:lnTo>
                    <a:pt x="168190" y="1127094"/>
                  </a:lnTo>
                  <a:lnTo>
                    <a:pt x="127946" y="1146202"/>
                  </a:lnTo>
                  <a:lnTo>
                    <a:pt x="91891" y="1171688"/>
                  </a:lnTo>
                  <a:lnTo>
                    <a:pt x="60756" y="1202824"/>
                  </a:lnTo>
                  <a:lnTo>
                    <a:pt x="35269" y="1238878"/>
                  </a:lnTo>
                  <a:lnTo>
                    <a:pt x="16161" y="1279123"/>
                  </a:lnTo>
                  <a:lnTo>
                    <a:pt x="4162" y="1322828"/>
                  </a:lnTo>
                  <a:lnTo>
                    <a:pt x="1" y="1369250"/>
                  </a:lnTo>
                  <a:lnTo>
                    <a:pt x="0" y="2402522"/>
                  </a:lnTo>
                  <a:lnTo>
                    <a:pt x="4162" y="2448957"/>
                  </a:lnTo>
                  <a:lnTo>
                    <a:pt x="16161" y="2492660"/>
                  </a:lnTo>
                  <a:lnTo>
                    <a:pt x="35269" y="2532903"/>
                  </a:lnTo>
                  <a:lnTo>
                    <a:pt x="60756" y="2568956"/>
                  </a:lnTo>
                  <a:lnTo>
                    <a:pt x="91891" y="2600089"/>
                  </a:lnTo>
                  <a:lnTo>
                    <a:pt x="127946" y="2625574"/>
                  </a:lnTo>
                  <a:lnTo>
                    <a:pt x="168190" y="2644680"/>
                  </a:lnTo>
                  <a:lnTo>
                    <a:pt x="211895" y="2656678"/>
                  </a:lnTo>
                  <a:lnTo>
                    <a:pt x="258330" y="2660840"/>
                  </a:lnTo>
                  <a:lnTo>
                    <a:pt x="3684257" y="2660840"/>
                  </a:lnTo>
                  <a:lnTo>
                    <a:pt x="3730692" y="2656678"/>
                  </a:lnTo>
                  <a:lnTo>
                    <a:pt x="3774397" y="2644680"/>
                  </a:lnTo>
                  <a:lnTo>
                    <a:pt x="3814641" y="2625574"/>
                  </a:lnTo>
                  <a:lnTo>
                    <a:pt x="3850696" y="2600089"/>
                  </a:lnTo>
                  <a:lnTo>
                    <a:pt x="3881831" y="2568956"/>
                  </a:lnTo>
                  <a:lnTo>
                    <a:pt x="3907318" y="2532903"/>
                  </a:lnTo>
                  <a:lnTo>
                    <a:pt x="3926426" y="2492660"/>
                  </a:lnTo>
                  <a:lnTo>
                    <a:pt x="3938425" y="2448957"/>
                  </a:lnTo>
                  <a:lnTo>
                    <a:pt x="3942588" y="2402522"/>
                  </a:lnTo>
                  <a:lnTo>
                    <a:pt x="3942586" y="1369250"/>
                  </a:lnTo>
                  <a:lnTo>
                    <a:pt x="3938425" y="1322828"/>
                  </a:lnTo>
                  <a:lnTo>
                    <a:pt x="3926426" y="1279123"/>
                  </a:lnTo>
                  <a:lnTo>
                    <a:pt x="3907318" y="1238878"/>
                  </a:lnTo>
                  <a:lnTo>
                    <a:pt x="3881831" y="1202824"/>
                  </a:lnTo>
                  <a:lnTo>
                    <a:pt x="3850696" y="1171688"/>
                  </a:lnTo>
                  <a:lnTo>
                    <a:pt x="3814641" y="1146202"/>
                  </a:lnTo>
                  <a:lnTo>
                    <a:pt x="3774397" y="1127094"/>
                  </a:lnTo>
                  <a:lnTo>
                    <a:pt x="3730692" y="1115094"/>
                  </a:lnTo>
                  <a:lnTo>
                    <a:pt x="3684257" y="1110932"/>
                  </a:lnTo>
                  <a:close/>
                </a:path>
                <a:path w="3942715" h="2661284">
                  <a:moveTo>
                    <a:pt x="24561" y="0"/>
                  </a:moveTo>
                  <a:lnTo>
                    <a:pt x="657098" y="1110932"/>
                  </a:lnTo>
                  <a:lnTo>
                    <a:pt x="1642745" y="1110932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39128" y="4117906"/>
              <a:ext cx="3942715" cy="2661285"/>
            </a:xfrm>
            <a:custGeom>
              <a:avLst/>
              <a:gdLst/>
              <a:ahLst/>
              <a:cxnLst/>
              <a:rect l="l" t="t" r="r" b="b"/>
              <a:pathLst>
                <a:path w="3942715" h="2661284">
                  <a:moveTo>
                    <a:pt x="0" y="1369263"/>
                  </a:moveTo>
                  <a:lnTo>
                    <a:pt x="4162" y="1322828"/>
                  </a:lnTo>
                  <a:lnTo>
                    <a:pt x="16161" y="1279123"/>
                  </a:lnTo>
                  <a:lnTo>
                    <a:pt x="35269" y="1238878"/>
                  </a:lnTo>
                  <a:lnTo>
                    <a:pt x="60756" y="1202824"/>
                  </a:lnTo>
                  <a:lnTo>
                    <a:pt x="91891" y="1171688"/>
                  </a:lnTo>
                  <a:lnTo>
                    <a:pt x="127946" y="1146202"/>
                  </a:lnTo>
                  <a:lnTo>
                    <a:pt x="168190" y="1127094"/>
                  </a:lnTo>
                  <a:lnTo>
                    <a:pt x="211895" y="1115094"/>
                  </a:lnTo>
                  <a:lnTo>
                    <a:pt x="258330" y="1110932"/>
                  </a:lnTo>
                  <a:lnTo>
                    <a:pt x="657098" y="1110932"/>
                  </a:lnTo>
                  <a:lnTo>
                    <a:pt x="24561" y="0"/>
                  </a:lnTo>
                  <a:lnTo>
                    <a:pt x="1642745" y="1110932"/>
                  </a:lnTo>
                  <a:lnTo>
                    <a:pt x="3684257" y="1110932"/>
                  </a:lnTo>
                  <a:lnTo>
                    <a:pt x="3730692" y="1115094"/>
                  </a:lnTo>
                  <a:lnTo>
                    <a:pt x="3774397" y="1127094"/>
                  </a:lnTo>
                  <a:lnTo>
                    <a:pt x="3814641" y="1146202"/>
                  </a:lnTo>
                  <a:lnTo>
                    <a:pt x="3850696" y="1171688"/>
                  </a:lnTo>
                  <a:lnTo>
                    <a:pt x="3881831" y="1202824"/>
                  </a:lnTo>
                  <a:lnTo>
                    <a:pt x="3907318" y="1238878"/>
                  </a:lnTo>
                  <a:lnTo>
                    <a:pt x="3926426" y="1279123"/>
                  </a:lnTo>
                  <a:lnTo>
                    <a:pt x="3938425" y="1322828"/>
                  </a:lnTo>
                  <a:lnTo>
                    <a:pt x="3942588" y="1369263"/>
                  </a:lnTo>
                  <a:lnTo>
                    <a:pt x="3942588" y="1756727"/>
                  </a:lnTo>
                  <a:lnTo>
                    <a:pt x="3942588" y="2402522"/>
                  </a:lnTo>
                  <a:lnTo>
                    <a:pt x="3938425" y="2448957"/>
                  </a:lnTo>
                  <a:lnTo>
                    <a:pt x="3926426" y="2492660"/>
                  </a:lnTo>
                  <a:lnTo>
                    <a:pt x="3907318" y="2532903"/>
                  </a:lnTo>
                  <a:lnTo>
                    <a:pt x="3881831" y="2568956"/>
                  </a:lnTo>
                  <a:lnTo>
                    <a:pt x="3850696" y="2600089"/>
                  </a:lnTo>
                  <a:lnTo>
                    <a:pt x="3814641" y="2625574"/>
                  </a:lnTo>
                  <a:lnTo>
                    <a:pt x="3774397" y="2644680"/>
                  </a:lnTo>
                  <a:lnTo>
                    <a:pt x="3730692" y="2656678"/>
                  </a:lnTo>
                  <a:lnTo>
                    <a:pt x="3684257" y="2660840"/>
                  </a:lnTo>
                  <a:lnTo>
                    <a:pt x="1642745" y="2660840"/>
                  </a:lnTo>
                  <a:lnTo>
                    <a:pt x="657098" y="2660840"/>
                  </a:lnTo>
                  <a:lnTo>
                    <a:pt x="258330" y="2660840"/>
                  </a:lnTo>
                  <a:lnTo>
                    <a:pt x="211895" y="2656678"/>
                  </a:lnTo>
                  <a:lnTo>
                    <a:pt x="168190" y="2644680"/>
                  </a:lnTo>
                  <a:lnTo>
                    <a:pt x="127946" y="2625574"/>
                  </a:lnTo>
                  <a:lnTo>
                    <a:pt x="91891" y="2600089"/>
                  </a:lnTo>
                  <a:lnTo>
                    <a:pt x="60756" y="2568956"/>
                  </a:lnTo>
                  <a:lnTo>
                    <a:pt x="35269" y="2532903"/>
                  </a:lnTo>
                  <a:lnTo>
                    <a:pt x="16161" y="2492660"/>
                  </a:lnTo>
                  <a:lnTo>
                    <a:pt x="4162" y="2448957"/>
                  </a:lnTo>
                  <a:lnTo>
                    <a:pt x="0" y="2402522"/>
                  </a:lnTo>
                  <a:lnTo>
                    <a:pt x="0" y="1756727"/>
                  </a:lnTo>
                  <a:lnTo>
                    <a:pt x="0" y="136925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010400" y="5290099"/>
            <a:ext cx="3505200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SEO je skratka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pre </a:t>
            </a:r>
            <a:r>
              <a:rPr lang="sk-SK" sz="1700" b="1" spc="-10" dirty="0">
                <a:solidFill>
                  <a:srgbClr val="FFFFFF"/>
                </a:solidFill>
                <a:latin typeface="Calibri"/>
                <a:cs typeface="Calibri"/>
              </a:rPr>
              <a:t>optimalizáciu </a:t>
            </a:r>
            <a:r>
              <a:rPr sz="1700" b="1" dirty="0" err="1">
                <a:solidFill>
                  <a:srgbClr val="FFFFFF"/>
                </a:solidFill>
                <a:latin typeface="Calibri"/>
                <a:cs typeface="Calibri"/>
              </a:rPr>
              <a:t>vyhľadáva</a:t>
            </a:r>
            <a:r>
              <a:rPr lang="sk-SK" sz="1700" b="1" dirty="0" err="1">
                <a:solidFill>
                  <a:srgbClr val="FFFFFF"/>
                </a:solidFill>
                <a:latin typeface="Calibri"/>
                <a:cs typeface="Calibri"/>
              </a:rPr>
              <a:t>nia</a:t>
            </a:r>
            <a:r>
              <a:rPr lang="sk-SK" sz="1700" b="1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sk-SK" sz="1700" spc="-5" dirty="0">
                <a:solidFill>
                  <a:srgbClr val="FFFFFF"/>
                </a:solidFill>
                <a:latin typeface="Calibri"/>
                <a:cs typeface="Calibri"/>
              </a:rPr>
              <a:t>čo je súbor </a:t>
            </a:r>
            <a:r>
              <a:rPr lang="sk-SK" sz="1700" spc="-10" dirty="0">
                <a:solidFill>
                  <a:srgbClr val="FFFFFF"/>
                </a:solidFill>
                <a:latin typeface="Calibri"/>
                <a:cs typeface="Calibri"/>
              </a:rPr>
              <a:t>postupov </a:t>
            </a:r>
            <a:r>
              <a:rPr lang="sk-SK" sz="1700" spc="-5" dirty="0">
                <a:solidFill>
                  <a:srgbClr val="FFFFFF"/>
                </a:solidFill>
                <a:latin typeface="Calibri"/>
                <a:cs typeface="Calibri"/>
              </a:rPr>
              <a:t>zameraných </a:t>
            </a:r>
            <a:r>
              <a:rPr lang="sk-SK" sz="1700" spc="-10" dirty="0">
                <a:solidFill>
                  <a:srgbClr val="FFFFFF"/>
                </a:solidFill>
                <a:latin typeface="Calibri"/>
                <a:cs typeface="Calibri"/>
              </a:rPr>
              <a:t>na zlepšenie vzhľadu </a:t>
            </a:r>
            <a:r>
              <a:rPr lang="sk-SK" sz="17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lang="sk-SK" sz="1700" spc="-5" dirty="0">
                <a:solidFill>
                  <a:srgbClr val="FFFFFF"/>
                </a:solidFill>
                <a:latin typeface="Calibri"/>
                <a:cs typeface="Calibri"/>
              </a:rPr>
              <a:t>umiestnenia webových stránok stránky vo </a:t>
            </a:r>
            <a:r>
              <a:rPr lang="sk-SK" sz="1700" spc="-10" dirty="0">
                <a:solidFill>
                  <a:srgbClr val="FFFFFF"/>
                </a:solidFill>
                <a:latin typeface="Calibri"/>
                <a:cs typeface="Calibri"/>
              </a:rPr>
              <a:t>výsledkoch </a:t>
            </a:r>
            <a:r>
              <a:rPr lang="sk-SK" sz="1700" spc="-15" dirty="0">
                <a:solidFill>
                  <a:srgbClr val="FFFFFF"/>
                </a:solidFill>
                <a:latin typeface="Calibri"/>
                <a:cs typeface="Calibri"/>
              </a:rPr>
              <a:t>organického </a:t>
            </a:r>
            <a:r>
              <a:rPr lang="sk-SK" sz="1700" spc="-10" dirty="0">
                <a:solidFill>
                  <a:srgbClr val="FFFFFF"/>
                </a:solidFill>
                <a:latin typeface="Calibri"/>
                <a:cs typeface="Calibri"/>
              </a:rPr>
              <a:t>vyhľadávania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0098" y="1965596"/>
            <a:ext cx="6355080" cy="4469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-1905" algn="ctr">
              <a:lnSpc>
                <a:spcPts val="2590"/>
              </a:lnSpc>
              <a:spcBef>
                <a:spcPts val="425"/>
              </a:spcBef>
              <a:tabLst>
                <a:tab pos="1284605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Mnohým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podnikom volajú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potenciálni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zákazníci 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jednoduchými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otázkami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polohe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prevádzkových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hodinách.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 zmeškáte hovor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 zostane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nespokojný.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Hovory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tiež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môžu rozptyľovať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sústredenia 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najdôležitejšie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časti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podnikania.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Zvyčajne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ste ako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malý majiteľ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jednoosobovou show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nemáte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čas pôsobiť ako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sekretárka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webová stránka 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tieto hovory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znížiť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zvýšiť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produktivitu.</a:t>
            </a:r>
            <a:endParaRPr sz="2400">
              <a:latin typeface="Calibri"/>
              <a:cs typeface="Calibri"/>
            </a:endParaRPr>
          </a:p>
          <a:p>
            <a:pPr marL="236220" marR="229235" algn="ctr">
              <a:lnSpc>
                <a:spcPts val="2590"/>
              </a:lnSpc>
              <a:spcBef>
                <a:spcPts val="1030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Zároveň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pomáha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zákazníkom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nájsť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užitočné informácie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bez toho, aby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museli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telefonovať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čo 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konečnom dôsledku prináša celkovo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lepší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používateľský zážitok.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10672" y="571501"/>
            <a:ext cx="2753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5. </a:t>
            </a:r>
            <a:r>
              <a:rPr sz="3600" spc="-10" dirty="0"/>
              <a:t>Úspora </a:t>
            </a:r>
            <a:r>
              <a:rPr sz="3600" dirty="0"/>
              <a:t>času</a:t>
            </a:r>
            <a:endParaRPr sz="3600"/>
          </a:p>
        </p:txBody>
      </p:sp>
      <p:grpSp>
        <p:nvGrpSpPr>
          <p:cNvPr id="9" name="object 9"/>
          <p:cNvGrpSpPr/>
          <p:nvPr/>
        </p:nvGrpSpPr>
        <p:grpSpPr>
          <a:xfrm>
            <a:off x="7213092" y="0"/>
            <a:ext cx="4979035" cy="6864350"/>
            <a:chOff x="7213092" y="0"/>
            <a:chExt cx="4979035" cy="68643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3092" y="0"/>
              <a:ext cx="4978907" cy="6858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213600" y="0"/>
              <a:ext cx="4978400" cy="6858000"/>
            </a:xfrm>
            <a:custGeom>
              <a:avLst/>
              <a:gdLst/>
              <a:ahLst/>
              <a:cxnLst/>
              <a:rect l="l" t="t" r="r" b="b"/>
              <a:pathLst>
                <a:path w="4978400" h="6858000">
                  <a:moveTo>
                    <a:pt x="49784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978400" y="6858000"/>
                  </a:lnTo>
                  <a:lnTo>
                    <a:pt x="4978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19950" y="0"/>
              <a:ext cx="4965700" cy="6851650"/>
            </a:xfrm>
            <a:custGeom>
              <a:avLst/>
              <a:gdLst/>
              <a:ahLst/>
              <a:cxnLst/>
              <a:rect l="l" t="t" r="r" b="b"/>
              <a:pathLst>
                <a:path w="4965700" h="6851650">
                  <a:moveTo>
                    <a:pt x="0" y="6851650"/>
                  </a:moveTo>
                  <a:lnTo>
                    <a:pt x="4965700" y="6851650"/>
                  </a:lnTo>
                  <a:lnTo>
                    <a:pt x="4965700" y="0"/>
                  </a:lnTo>
                </a:path>
                <a:path w="4965700" h="6851650">
                  <a:moveTo>
                    <a:pt x="0" y="0"/>
                  </a:moveTo>
                  <a:lnTo>
                    <a:pt x="0" y="685165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8375" y="6508738"/>
              <a:ext cx="247650" cy="24766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18375" y="6508738"/>
              <a:ext cx="247650" cy="248285"/>
            </a:xfrm>
            <a:custGeom>
              <a:avLst/>
              <a:gdLst/>
              <a:ahLst/>
              <a:cxnLst/>
              <a:rect l="l" t="t" r="r" b="b"/>
              <a:pathLst>
                <a:path w="247650" h="248284">
                  <a:moveTo>
                    <a:pt x="47625" y="247662"/>
                  </a:moveTo>
                  <a:lnTo>
                    <a:pt x="29089" y="243914"/>
                  </a:lnTo>
                  <a:lnTo>
                    <a:pt x="13954" y="233708"/>
                  </a:lnTo>
                  <a:lnTo>
                    <a:pt x="3748" y="218572"/>
                  </a:lnTo>
                  <a:lnTo>
                    <a:pt x="0" y="200037"/>
                  </a:lnTo>
                  <a:lnTo>
                    <a:pt x="0" y="47624"/>
                  </a:lnTo>
                  <a:lnTo>
                    <a:pt x="3748" y="29089"/>
                  </a:lnTo>
                  <a:lnTo>
                    <a:pt x="13954" y="13954"/>
                  </a:lnTo>
                  <a:lnTo>
                    <a:pt x="29089" y="3748"/>
                  </a:lnTo>
                  <a:lnTo>
                    <a:pt x="47625" y="0"/>
                  </a:lnTo>
                  <a:lnTo>
                    <a:pt x="200025" y="0"/>
                  </a:lnTo>
                  <a:lnTo>
                    <a:pt x="218560" y="3748"/>
                  </a:lnTo>
                  <a:lnTo>
                    <a:pt x="233695" y="13954"/>
                  </a:lnTo>
                  <a:lnTo>
                    <a:pt x="243901" y="29089"/>
                  </a:lnTo>
                  <a:lnTo>
                    <a:pt x="247650" y="47624"/>
                  </a:lnTo>
                  <a:lnTo>
                    <a:pt x="247650" y="200037"/>
                  </a:lnTo>
                  <a:lnTo>
                    <a:pt x="243901" y="218572"/>
                  </a:lnTo>
                  <a:lnTo>
                    <a:pt x="233695" y="233708"/>
                  </a:lnTo>
                  <a:lnTo>
                    <a:pt x="218560" y="243914"/>
                  </a:lnTo>
                  <a:lnTo>
                    <a:pt x="200025" y="247662"/>
                  </a:lnTo>
                  <a:lnTo>
                    <a:pt x="47625" y="247662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39011" y="6529389"/>
              <a:ext cx="206375" cy="20637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6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20525" y="2043973"/>
            <a:ext cx="6134735" cy="39376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-635" algn="ctr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Keďže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vaša webová stránka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zapnutá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dostupná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24 hodín denne, 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ľahké zverejňovať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aktualizácie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oznámenia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vašich zákazníkov.</a:t>
            </a:r>
            <a:endParaRPr sz="2400">
              <a:latin typeface="Calibri"/>
              <a:cs typeface="Calibri"/>
            </a:endParaRPr>
          </a:p>
          <a:p>
            <a:pPr marL="33655" marR="24765" algn="ctr">
              <a:lnSpc>
                <a:spcPts val="2590"/>
              </a:lnSpc>
              <a:spcBef>
                <a:spcPts val="101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Vytváranie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blogových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príspevkov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pravidelných aktualizácií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spôsob, 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informovať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všetkom,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robíte,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pestujete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vyrábate.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 je pre nich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niečo obzvlášť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dôležité,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zvyšuje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šancu, 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budete môcť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niečo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predávať.</a:t>
            </a:r>
            <a:endParaRPr sz="2400">
              <a:latin typeface="Calibri"/>
              <a:cs typeface="Calibri"/>
            </a:endParaRPr>
          </a:p>
          <a:p>
            <a:pPr marL="41275" marR="34290" algn="ctr">
              <a:lnSpc>
                <a:spcPts val="2590"/>
              </a:lnSpc>
              <a:spcBef>
                <a:spcPts val="100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Aktualizácie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sociálnych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médiách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dobré,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minulé príspevky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zriedkakedy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užitočné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zatiaľ čo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príspevky na vašich webových stránkach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vždy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 dispozícii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8457" y="540513"/>
            <a:ext cx="5699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6. </a:t>
            </a:r>
            <a:r>
              <a:rPr sz="3600" spc="-15" dirty="0"/>
              <a:t>Aktualizácie </a:t>
            </a:r>
            <a:r>
              <a:rPr sz="3600" dirty="0"/>
              <a:t>a </a:t>
            </a:r>
            <a:r>
              <a:rPr sz="3600" spc="-5" dirty="0"/>
              <a:t>oznámenia</a:t>
            </a:r>
            <a:endParaRPr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6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5804" y="1866173"/>
            <a:ext cx="6296660" cy="44170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8100" marR="5080" algn="ctr">
              <a:lnSpc>
                <a:spcPts val="2590"/>
              </a:lnSpc>
              <a:spcBef>
                <a:spcPts val="425"/>
              </a:spcBef>
              <a:tabLst>
                <a:tab pos="319278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plánujete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využiť digitálny marketing 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rozvoj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podnikania,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budete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chcieť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zvýšiť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návštevnosť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webovej stránky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vstupnej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stránky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114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114" dirty="0">
                <a:solidFill>
                  <a:srgbClr val="5F210F"/>
                </a:solidFill>
                <a:latin typeface="Calibri"/>
                <a:cs typeface="Calibri"/>
              </a:rPr>
              <a:t>chcete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urobiť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efektívne,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využite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informácie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návštevnosti,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ktorá smerovala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 webové stránky,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aby ste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mohli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zamerať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najkvalifikovanejších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získať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najlepšiu návratnosť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investícií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 SEM 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niečo, čo 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nedá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nastaviť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spätne,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najlepšie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spustiť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svoju webovú stránku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včas,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keď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momentálne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neplánujete online reklamu.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Existuje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pomoc a rady, 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pomôžu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digitálnym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marketingom.</a:t>
            </a:r>
            <a:endParaRPr sz="2400" dirty="0">
              <a:latin typeface="Calibri"/>
              <a:cs typeface="Calibri"/>
            </a:endParaRPr>
          </a:p>
          <a:p>
            <a:pPr marR="2058670" algn="ctr">
              <a:lnSpc>
                <a:spcPct val="100000"/>
              </a:lnSpc>
              <a:spcBef>
                <a:spcPts val="770"/>
              </a:spcBef>
            </a:pPr>
            <a:r>
              <a:rPr sz="2000"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Konečný </a:t>
            </a:r>
            <a:r>
              <a:rPr sz="2000" b="1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sprievodca </a:t>
            </a:r>
            <a:r>
              <a:rPr sz="2000"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digitálnym marketingom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04704" y="548979"/>
            <a:ext cx="3766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6. </a:t>
            </a:r>
            <a:r>
              <a:rPr sz="3600" spc="-10" dirty="0"/>
              <a:t>Digitálny </a:t>
            </a:r>
            <a:r>
              <a:rPr sz="3600" spc="-15" dirty="0"/>
              <a:t>marketing</a:t>
            </a:r>
            <a:endParaRPr sz="3600"/>
          </a:p>
        </p:txBody>
      </p:sp>
      <p:grpSp>
        <p:nvGrpSpPr>
          <p:cNvPr id="10" name="object 10"/>
          <p:cNvGrpSpPr/>
          <p:nvPr/>
        </p:nvGrpSpPr>
        <p:grpSpPr>
          <a:xfrm>
            <a:off x="6892950" y="1285996"/>
            <a:ext cx="4083685" cy="2836545"/>
            <a:chOff x="6892950" y="1285996"/>
            <a:chExt cx="4083685" cy="2836545"/>
          </a:xfrm>
        </p:grpSpPr>
        <p:sp>
          <p:nvSpPr>
            <p:cNvPr id="11" name="object 11"/>
            <p:cNvSpPr/>
            <p:nvPr/>
          </p:nvSpPr>
          <p:spPr>
            <a:xfrm>
              <a:off x="6899300" y="1292346"/>
              <a:ext cx="4070985" cy="2823845"/>
            </a:xfrm>
            <a:custGeom>
              <a:avLst/>
              <a:gdLst/>
              <a:ahLst/>
              <a:cxnLst/>
              <a:rect l="l" t="t" r="r" b="b"/>
              <a:pathLst>
                <a:path w="4070984" h="2823845">
                  <a:moveTo>
                    <a:pt x="1770608" y="1549908"/>
                  </a:moveTo>
                  <a:lnTo>
                    <a:pt x="784961" y="1549908"/>
                  </a:lnTo>
                  <a:lnTo>
                    <a:pt x="0" y="2823286"/>
                  </a:lnTo>
                  <a:lnTo>
                    <a:pt x="1770608" y="1549908"/>
                  </a:lnTo>
                  <a:close/>
                </a:path>
                <a:path w="4070984" h="2823845">
                  <a:moveTo>
                    <a:pt x="3812120" y="0"/>
                  </a:moveTo>
                  <a:lnTo>
                    <a:pt x="386194" y="0"/>
                  </a:lnTo>
                  <a:lnTo>
                    <a:pt x="339759" y="4162"/>
                  </a:lnTo>
                  <a:lnTo>
                    <a:pt x="296054" y="16161"/>
                  </a:lnTo>
                  <a:lnTo>
                    <a:pt x="255809" y="35269"/>
                  </a:lnTo>
                  <a:lnTo>
                    <a:pt x="219755" y="60756"/>
                  </a:lnTo>
                  <a:lnTo>
                    <a:pt x="188619" y="91891"/>
                  </a:lnTo>
                  <a:lnTo>
                    <a:pt x="163133" y="127946"/>
                  </a:lnTo>
                  <a:lnTo>
                    <a:pt x="144025" y="168190"/>
                  </a:lnTo>
                  <a:lnTo>
                    <a:pt x="132025" y="211895"/>
                  </a:lnTo>
                  <a:lnTo>
                    <a:pt x="127863" y="258330"/>
                  </a:lnTo>
                  <a:lnTo>
                    <a:pt x="127864" y="1291602"/>
                  </a:lnTo>
                  <a:lnTo>
                    <a:pt x="132025" y="1338024"/>
                  </a:lnTo>
                  <a:lnTo>
                    <a:pt x="144025" y="1381728"/>
                  </a:lnTo>
                  <a:lnTo>
                    <a:pt x="163133" y="1421971"/>
                  </a:lnTo>
                  <a:lnTo>
                    <a:pt x="188619" y="1458023"/>
                  </a:lnTo>
                  <a:lnTo>
                    <a:pt x="219755" y="1489157"/>
                  </a:lnTo>
                  <a:lnTo>
                    <a:pt x="255809" y="1514641"/>
                  </a:lnTo>
                  <a:lnTo>
                    <a:pt x="296054" y="1533747"/>
                  </a:lnTo>
                  <a:lnTo>
                    <a:pt x="339759" y="1545746"/>
                  </a:lnTo>
                  <a:lnTo>
                    <a:pt x="386194" y="1549908"/>
                  </a:lnTo>
                  <a:lnTo>
                    <a:pt x="3812120" y="1549908"/>
                  </a:lnTo>
                  <a:lnTo>
                    <a:pt x="3858556" y="1545746"/>
                  </a:lnTo>
                  <a:lnTo>
                    <a:pt x="3902260" y="1533747"/>
                  </a:lnTo>
                  <a:lnTo>
                    <a:pt x="3942505" y="1514641"/>
                  </a:lnTo>
                  <a:lnTo>
                    <a:pt x="3978559" y="1489157"/>
                  </a:lnTo>
                  <a:lnTo>
                    <a:pt x="4009695" y="1458023"/>
                  </a:lnTo>
                  <a:lnTo>
                    <a:pt x="4035181" y="1421971"/>
                  </a:lnTo>
                  <a:lnTo>
                    <a:pt x="4054289" y="1381728"/>
                  </a:lnTo>
                  <a:lnTo>
                    <a:pt x="4066289" y="1338024"/>
                  </a:lnTo>
                  <a:lnTo>
                    <a:pt x="4070450" y="1291602"/>
                  </a:lnTo>
                  <a:lnTo>
                    <a:pt x="4070451" y="258330"/>
                  </a:lnTo>
                  <a:lnTo>
                    <a:pt x="4066289" y="211895"/>
                  </a:lnTo>
                  <a:lnTo>
                    <a:pt x="4054289" y="168190"/>
                  </a:lnTo>
                  <a:lnTo>
                    <a:pt x="4035181" y="127946"/>
                  </a:lnTo>
                  <a:lnTo>
                    <a:pt x="4009695" y="91891"/>
                  </a:lnTo>
                  <a:lnTo>
                    <a:pt x="3978559" y="60756"/>
                  </a:lnTo>
                  <a:lnTo>
                    <a:pt x="3942505" y="35269"/>
                  </a:lnTo>
                  <a:lnTo>
                    <a:pt x="3902260" y="16161"/>
                  </a:lnTo>
                  <a:lnTo>
                    <a:pt x="3858556" y="4162"/>
                  </a:lnTo>
                  <a:lnTo>
                    <a:pt x="3812120" y="0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99300" y="1292346"/>
              <a:ext cx="4070985" cy="2823845"/>
            </a:xfrm>
            <a:custGeom>
              <a:avLst/>
              <a:gdLst/>
              <a:ahLst/>
              <a:cxnLst/>
              <a:rect l="l" t="t" r="r" b="b"/>
              <a:pathLst>
                <a:path w="4070984" h="2823845">
                  <a:moveTo>
                    <a:pt x="127863" y="258330"/>
                  </a:moveTo>
                  <a:lnTo>
                    <a:pt x="132025" y="211895"/>
                  </a:lnTo>
                  <a:lnTo>
                    <a:pt x="144025" y="168190"/>
                  </a:lnTo>
                  <a:lnTo>
                    <a:pt x="163133" y="127946"/>
                  </a:lnTo>
                  <a:lnTo>
                    <a:pt x="188619" y="91891"/>
                  </a:lnTo>
                  <a:lnTo>
                    <a:pt x="219755" y="60756"/>
                  </a:lnTo>
                  <a:lnTo>
                    <a:pt x="255809" y="35269"/>
                  </a:lnTo>
                  <a:lnTo>
                    <a:pt x="296054" y="16161"/>
                  </a:lnTo>
                  <a:lnTo>
                    <a:pt x="339759" y="4162"/>
                  </a:lnTo>
                  <a:lnTo>
                    <a:pt x="386194" y="0"/>
                  </a:lnTo>
                  <a:lnTo>
                    <a:pt x="784961" y="0"/>
                  </a:lnTo>
                  <a:lnTo>
                    <a:pt x="1770608" y="0"/>
                  </a:lnTo>
                  <a:lnTo>
                    <a:pt x="3812120" y="0"/>
                  </a:lnTo>
                  <a:lnTo>
                    <a:pt x="3858556" y="4162"/>
                  </a:lnTo>
                  <a:lnTo>
                    <a:pt x="3902260" y="16161"/>
                  </a:lnTo>
                  <a:lnTo>
                    <a:pt x="3942505" y="35269"/>
                  </a:lnTo>
                  <a:lnTo>
                    <a:pt x="3978559" y="60756"/>
                  </a:lnTo>
                  <a:lnTo>
                    <a:pt x="4009695" y="91891"/>
                  </a:lnTo>
                  <a:lnTo>
                    <a:pt x="4035181" y="127946"/>
                  </a:lnTo>
                  <a:lnTo>
                    <a:pt x="4054289" y="168190"/>
                  </a:lnTo>
                  <a:lnTo>
                    <a:pt x="4066289" y="211895"/>
                  </a:lnTo>
                  <a:lnTo>
                    <a:pt x="4070451" y="258330"/>
                  </a:lnTo>
                  <a:lnTo>
                    <a:pt x="4070451" y="904125"/>
                  </a:lnTo>
                  <a:lnTo>
                    <a:pt x="4070451" y="1291602"/>
                  </a:lnTo>
                  <a:lnTo>
                    <a:pt x="4066289" y="1338024"/>
                  </a:lnTo>
                  <a:lnTo>
                    <a:pt x="4054289" y="1381728"/>
                  </a:lnTo>
                  <a:lnTo>
                    <a:pt x="4035181" y="1421971"/>
                  </a:lnTo>
                  <a:lnTo>
                    <a:pt x="4009695" y="1458023"/>
                  </a:lnTo>
                  <a:lnTo>
                    <a:pt x="3978559" y="1489157"/>
                  </a:lnTo>
                  <a:lnTo>
                    <a:pt x="3942505" y="1514641"/>
                  </a:lnTo>
                  <a:lnTo>
                    <a:pt x="3902260" y="1533747"/>
                  </a:lnTo>
                  <a:lnTo>
                    <a:pt x="3858556" y="1545746"/>
                  </a:lnTo>
                  <a:lnTo>
                    <a:pt x="3812120" y="1549908"/>
                  </a:lnTo>
                  <a:lnTo>
                    <a:pt x="1770608" y="1549908"/>
                  </a:lnTo>
                  <a:lnTo>
                    <a:pt x="0" y="2823286"/>
                  </a:lnTo>
                  <a:lnTo>
                    <a:pt x="784961" y="1549908"/>
                  </a:lnTo>
                  <a:lnTo>
                    <a:pt x="386194" y="1549908"/>
                  </a:lnTo>
                  <a:lnTo>
                    <a:pt x="339759" y="1545746"/>
                  </a:lnTo>
                  <a:lnTo>
                    <a:pt x="296054" y="1533747"/>
                  </a:lnTo>
                  <a:lnTo>
                    <a:pt x="255809" y="1514641"/>
                  </a:lnTo>
                  <a:lnTo>
                    <a:pt x="219755" y="1489157"/>
                  </a:lnTo>
                  <a:lnTo>
                    <a:pt x="188619" y="1458023"/>
                  </a:lnTo>
                  <a:lnTo>
                    <a:pt x="163133" y="1421971"/>
                  </a:lnTo>
                  <a:lnTo>
                    <a:pt x="144025" y="1381728"/>
                  </a:lnTo>
                  <a:lnTo>
                    <a:pt x="132025" y="1338024"/>
                  </a:lnTo>
                  <a:lnTo>
                    <a:pt x="127863" y="1291590"/>
                  </a:lnTo>
                  <a:lnTo>
                    <a:pt x="127863" y="904125"/>
                  </a:lnTo>
                  <a:lnTo>
                    <a:pt x="127863" y="25833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67600" y="1326516"/>
            <a:ext cx="31356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SEM je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skratka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pre marketing vo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vyhľadávačoch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využíva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platenú online reklamu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na zvýšenie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viditeľnosti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webových stránok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vo vyhľadávačoch.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0339" y="1892251"/>
            <a:ext cx="11476355" cy="45326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4965" marR="7620" indent="-342900">
              <a:lnSpc>
                <a:spcPts val="2160"/>
              </a:lnSpc>
              <a:spcBef>
                <a:spcPts val="375"/>
              </a:spcBef>
              <a:buClr>
                <a:srgbClr val="5F21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Pay-Per-Click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(PPC)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PPC je online metóda reklamy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pri ktorej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firma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platí za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reklamy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len vtedy, keď na ne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niekto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klikne.</a:t>
            </a:r>
            <a:endParaRPr sz="2000">
              <a:latin typeface="Calibri"/>
              <a:cs typeface="Calibri"/>
            </a:endParaRPr>
          </a:p>
          <a:p>
            <a:pPr marL="354965" marR="89535" indent="-3429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Marketing v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sociálnych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médiách (SMM)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- SMM je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postup využívania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kanálov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sociálnych médií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na propagáciu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obchodných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produktov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alebo služieb.</a:t>
            </a:r>
            <a:endParaRPr sz="2000">
              <a:latin typeface="Calibri"/>
              <a:cs typeface="Calibri"/>
            </a:endParaRPr>
          </a:p>
          <a:p>
            <a:pPr marL="355600" marR="242570" indent="-342900">
              <a:lnSpc>
                <a:spcPts val="2160"/>
              </a:lnSpc>
              <a:spcBef>
                <a:spcPts val="10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E-mailový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marketing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- E-mailový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marketing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umožňuje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podnikom posielať značkový propagačný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obsah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priamo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potenciálnym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zákazníkom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prostredníctvom e-mailu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 tejto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súvislosti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sa bežne používajú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automatizované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informačné bulletiny.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Affiliate marketing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Affiliate marketing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výkonnostný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marketing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ktorý umožňuje zdieľanie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príjmov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odmeňovanie za predaj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(PPS) v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 rámci spoločnej siete.</a:t>
            </a:r>
            <a:endParaRPr sz="2000">
              <a:latin typeface="Calibri"/>
              <a:cs typeface="Calibri"/>
            </a:endParaRPr>
          </a:p>
          <a:p>
            <a:pPr marL="355600" marR="373380" indent="-342900" algn="just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Marketing obsahu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Marketing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obsahu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sa</a:t>
            </a:r>
            <a:r>
              <a:rPr sz="2000" spc="-25" dirty="0">
                <a:solidFill>
                  <a:srgbClr val="5F210F"/>
                </a:solidFill>
                <a:latin typeface="Calibri"/>
                <a:cs typeface="Calibri"/>
              </a:rPr>
              <a:t> vzťahuje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publikovanie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distribúciu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textových,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video alebo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audio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materiálov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zákazníkom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online. Blogy, videá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podcasty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bežnými </a:t>
            </a:r>
            <a:r>
              <a:rPr sz="2000" spc="-25" dirty="0">
                <a:solidFill>
                  <a:srgbClr val="5F210F"/>
                </a:solidFill>
                <a:latin typeface="Calibri"/>
                <a:cs typeface="Calibri"/>
              </a:rPr>
              <a:t>spôsobmi, ako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podniky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zapojiť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marketingu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obsahu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155575" indent="-342900" algn="just">
              <a:lnSpc>
                <a:spcPts val="216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Natívna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reklama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Natívna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reklama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zahŕňa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prelínanie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marketingových materiálov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média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, pričom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základné posolstvo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marketingové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účely sú rovnako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dôležité.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Sponzorovaný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obsah,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pri ktorom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jedna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firma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zverejňuje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svoj vlastný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obsah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inej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webovej lokalite,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bežnou metódou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natívnej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reklamy.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9761" y="249547"/>
            <a:ext cx="10691495" cy="13055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065" marR="5080" indent="-1270" algn="ctr">
              <a:lnSpc>
                <a:spcPct val="92200"/>
              </a:lnSpc>
              <a:spcBef>
                <a:spcPts val="470"/>
              </a:spcBef>
            </a:pPr>
            <a:r>
              <a:rPr sz="4000" spc="-10" dirty="0">
                <a:solidFill>
                  <a:srgbClr val="404F2E"/>
                </a:solidFill>
              </a:rPr>
              <a:t>Digitálny </a:t>
            </a:r>
            <a:r>
              <a:rPr sz="4000" spc="-20" dirty="0">
                <a:solidFill>
                  <a:srgbClr val="404F2E"/>
                </a:solidFill>
              </a:rPr>
              <a:t>marketing </a:t>
            </a:r>
            <a:r>
              <a:rPr sz="2400" spc="-5" dirty="0">
                <a:solidFill>
                  <a:srgbClr val="404F2E"/>
                </a:solidFill>
              </a:rPr>
              <a:t>je </a:t>
            </a:r>
            <a:r>
              <a:rPr sz="2400" spc="-10" dirty="0">
                <a:solidFill>
                  <a:srgbClr val="404F2E"/>
                </a:solidFill>
              </a:rPr>
              <a:t>široký pojem, ktorý </a:t>
            </a:r>
            <a:r>
              <a:rPr sz="2400" spc="-5" dirty="0">
                <a:solidFill>
                  <a:srgbClr val="404F2E"/>
                </a:solidFill>
              </a:rPr>
              <a:t>zahŕňa </a:t>
            </a:r>
            <a:r>
              <a:rPr sz="2400" spc="-15" dirty="0">
                <a:solidFill>
                  <a:srgbClr val="404F2E"/>
                </a:solidFill>
              </a:rPr>
              <a:t>mnoho rôznych </a:t>
            </a:r>
            <a:r>
              <a:rPr sz="2400" spc="-5" dirty="0">
                <a:solidFill>
                  <a:srgbClr val="404F2E"/>
                </a:solidFill>
              </a:rPr>
              <a:t>kanálov </a:t>
            </a:r>
            <a:r>
              <a:rPr sz="2400" spc="-15" dirty="0">
                <a:solidFill>
                  <a:srgbClr val="404F2E"/>
                </a:solidFill>
              </a:rPr>
              <a:t>na </a:t>
            </a:r>
            <a:r>
              <a:rPr sz="2400" spc="-5" dirty="0">
                <a:solidFill>
                  <a:srgbClr val="404F2E"/>
                </a:solidFill>
              </a:rPr>
              <a:t>podporu obchodných </a:t>
            </a:r>
            <a:r>
              <a:rPr sz="2400" spc="-15" dirty="0">
                <a:solidFill>
                  <a:srgbClr val="404F2E"/>
                </a:solidFill>
              </a:rPr>
              <a:t>záujmov </a:t>
            </a:r>
            <a:r>
              <a:rPr sz="2400" spc="-5" dirty="0">
                <a:solidFill>
                  <a:srgbClr val="404F2E"/>
                </a:solidFill>
              </a:rPr>
              <a:t>potenciálnych </a:t>
            </a:r>
            <a:r>
              <a:rPr sz="2400" spc="-10" dirty="0">
                <a:solidFill>
                  <a:srgbClr val="404F2E"/>
                </a:solidFill>
              </a:rPr>
              <a:t>zákazníkov. </a:t>
            </a:r>
            <a:r>
              <a:rPr sz="2400" spc="-15" dirty="0">
                <a:solidFill>
                  <a:srgbClr val="404F2E"/>
                </a:solidFill>
              </a:rPr>
              <a:t>Vzhľadom </a:t>
            </a:r>
            <a:r>
              <a:rPr sz="2400" spc="-5" dirty="0">
                <a:solidFill>
                  <a:srgbClr val="404F2E"/>
                </a:solidFill>
              </a:rPr>
              <a:t>na </a:t>
            </a:r>
            <a:r>
              <a:rPr sz="2400" spc="-10" dirty="0">
                <a:solidFill>
                  <a:srgbClr val="404F2E"/>
                </a:solidFill>
              </a:rPr>
              <a:t>to existuje </a:t>
            </a:r>
            <a:r>
              <a:rPr sz="2400" spc="-15" dirty="0">
                <a:solidFill>
                  <a:srgbClr val="404F2E"/>
                </a:solidFill>
              </a:rPr>
              <a:t>niekoľko </a:t>
            </a:r>
            <a:r>
              <a:rPr sz="2400" dirty="0">
                <a:solidFill>
                  <a:srgbClr val="404F2E"/>
                </a:solidFill>
              </a:rPr>
              <a:t>bežných </a:t>
            </a:r>
            <a:r>
              <a:rPr sz="2400" spc="-5" dirty="0">
                <a:solidFill>
                  <a:srgbClr val="404F2E"/>
                </a:solidFill>
              </a:rPr>
              <a:t>metód </a:t>
            </a:r>
            <a:r>
              <a:rPr sz="2400" spc="-10" dirty="0">
                <a:solidFill>
                  <a:srgbClr val="404F2E"/>
                </a:solidFill>
              </a:rPr>
              <a:t>digitálneho marketingu </a:t>
            </a:r>
            <a:r>
              <a:rPr sz="2400" spc="-5" dirty="0">
                <a:solidFill>
                  <a:srgbClr val="404F2E"/>
                </a:solidFill>
              </a:rPr>
              <a:t>vrátane: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47800"/>
            <a:ext cx="12192000" cy="5410200"/>
            <a:chOff x="0" y="1447800"/>
            <a:chExt cx="12192000" cy="5410200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488" y="1447800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08020" y="1860804"/>
              <a:ext cx="5638800" cy="3472179"/>
            </a:xfrm>
            <a:custGeom>
              <a:avLst/>
              <a:gdLst/>
              <a:ahLst/>
              <a:cxnLst/>
              <a:rect l="l" t="t" r="r" b="b"/>
              <a:pathLst>
                <a:path w="5638800" h="3472179">
                  <a:moveTo>
                    <a:pt x="5638800" y="0"/>
                  </a:moveTo>
                  <a:lnTo>
                    <a:pt x="0" y="0"/>
                  </a:lnTo>
                  <a:lnTo>
                    <a:pt x="0" y="3471672"/>
                  </a:lnTo>
                  <a:lnTo>
                    <a:pt x="5638800" y="3471672"/>
                  </a:lnTo>
                  <a:lnTo>
                    <a:pt x="5638800" y="0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89671" y="258691"/>
            <a:ext cx="2444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A13A22"/>
                </a:solidFill>
              </a:rPr>
              <a:t>Nezabudnite...</a:t>
            </a:r>
            <a:endParaRPr sz="36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18933" y="2012204"/>
            <a:ext cx="461454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71450" algn="ctr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solidFill>
                  <a:srgbClr val="333333"/>
                </a:solidFill>
                <a:latin typeface="Freestyle Script"/>
                <a:cs typeface="Freestyle Script"/>
              </a:rPr>
              <a:t>WEBOVÚ STRÁNKU </a:t>
            </a:r>
            <a:r>
              <a:rPr sz="5400" i="1" spc="-5" dirty="0">
                <a:solidFill>
                  <a:srgbClr val="333333"/>
                </a:solidFill>
                <a:latin typeface="Freestyle Script"/>
                <a:cs typeface="Freestyle Script"/>
              </a:rPr>
              <a:t>môžete časom vylepšiť</a:t>
            </a:r>
            <a:r>
              <a:rPr sz="5400" i="1" spc="-10" dirty="0">
                <a:solidFill>
                  <a:srgbClr val="333333"/>
                </a:solidFill>
                <a:latin typeface="Freestyle Script"/>
                <a:cs typeface="Freestyle Script"/>
              </a:rPr>
              <a:t>, </a:t>
            </a:r>
            <a:r>
              <a:rPr sz="5400" i="1" spc="-5" dirty="0">
                <a:solidFill>
                  <a:srgbClr val="333333"/>
                </a:solidFill>
                <a:latin typeface="Freestyle Script"/>
                <a:cs typeface="Freestyle Script"/>
              </a:rPr>
              <a:t>ale kľúčové je </a:t>
            </a:r>
            <a:r>
              <a:rPr sz="5400" i="1" u="sng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Freestyle Script"/>
                <a:cs typeface="Freestyle Script"/>
              </a:rPr>
              <a:t>začať </a:t>
            </a:r>
            <a:r>
              <a:rPr sz="5400" i="1" spc="-10" dirty="0">
                <a:solidFill>
                  <a:srgbClr val="333333"/>
                </a:solidFill>
                <a:latin typeface="Freestyle Script"/>
                <a:cs typeface="Freestyle Script"/>
              </a:rPr>
              <a:t>ju </a:t>
            </a:r>
            <a:r>
              <a:rPr sz="5400" i="1" spc="-5" dirty="0">
                <a:solidFill>
                  <a:srgbClr val="333333"/>
                </a:solidFill>
                <a:latin typeface="Freestyle Script"/>
                <a:cs typeface="Freestyle Script"/>
              </a:rPr>
              <a:t>vytvárať.</a:t>
            </a:r>
            <a:endParaRPr sz="5400">
              <a:latin typeface="Freestyle Script"/>
              <a:cs typeface="Freestyle Scrip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38472" y="0"/>
            <a:ext cx="1617980" cy="6828155"/>
            <a:chOff x="4538472" y="0"/>
            <a:chExt cx="1617980" cy="6828155"/>
          </a:xfrm>
        </p:grpSpPr>
        <p:sp>
          <p:nvSpPr>
            <p:cNvPr id="3" name="object 3"/>
            <p:cNvSpPr/>
            <p:nvPr/>
          </p:nvSpPr>
          <p:spPr>
            <a:xfrm>
              <a:off x="5339841" y="0"/>
              <a:ext cx="12700" cy="6828155"/>
            </a:xfrm>
            <a:custGeom>
              <a:avLst/>
              <a:gdLst/>
              <a:ahLst/>
              <a:cxnLst/>
              <a:rect l="l" t="t" r="r" b="b"/>
              <a:pathLst>
                <a:path w="12700" h="6828155">
                  <a:moveTo>
                    <a:pt x="0" y="6827647"/>
                  </a:moveTo>
                  <a:lnTo>
                    <a:pt x="12700" y="6827647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6827647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8472" y="178308"/>
              <a:ext cx="1617793" cy="1662535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3098" y="233086"/>
            <a:ext cx="385572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Vytvorenie </a:t>
            </a:r>
            <a:r>
              <a:rPr sz="3600" spc="-5" dirty="0"/>
              <a:t>vlastnej </a:t>
            </a:r>
            <a:r>
              <a:rPr sz="3600" spc="-30" dirty="0"/>
              <a:t>webovej stránky</a:t>
            </a:r>
            <a:endParaRPr sz="3600"/>
          </a:p>
        </p:txBody>
      </p:sp>
      <p:sp>
        <p:nvSpPr>
          <p:cNvPr id="19" name="object 19"/>
          <p:cNvSpPr txBox="1"/>
          <p:nvPr/>
        </p:nvSpPr>
        <p:spPr>
          <a:xfrm>
            <a:off x="293575" y="1446901"/>
            <a:ext cx="4520708" cy="718145"/>
          </a:xfrm>
          <a:prstGeom prst="rect">
            <a:avLst/>
          </a:prstGeom>
          <a:solidFill>
            <a:srgbClr val="B6A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70"/>
              </a:lnSpc>
            </a:pP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Použite </a:t>
            </a:r>
            <a:r>
              <a:rPr sz="2400" b="1" spc="-35" dirty="0">
                <a:solidFill>
                  <a:srgbClr val="5F210F"/>
                </a:solidFill>
                <a:latin typeface="Calibri"/>
                <a:cs typeface="Calibri"/>
              </a:rPr>
              <a:t>nástroj na tvorbu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webových stránok.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sz="half" idx="2"/>
          </p:nvPr>
        </p:nvSpPr>
        <p:spPr>
          <a:xfrm>
            <a:off x="293575" y="2054480"/>
            <a:ext cx="4884457" cy="483504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50190">
              <a:lnSpc>
                <a:spcPts val="2590"/>
              </a:lnSpc>
              <a:spcBef>
                <a:spcPts val="425"/>
              </a:spcBef>
            </a:pPr>
            <a:r>
              <a:rPr spc="-15" dirty="0"/>
              <a:t>Vytvorte si </a:t>
            </a:r>
            <a:r>
              <a:rPr spc="-10" dirty="0"/>
              <a:t>webové stránky </a:t>
            </a:r>
            <a:r>
              <a:rPr spc="-5" dirty="0"/>
              <a:t>alebo online </a:t>
            </a:r>
            <a:r>
              <a:rPr spc="-20" dirty="0"/>
              <a:t>obchod </a:t>
            </a:r>
            <a:r>
              <a:rPr spc="-5" dirty="0"/>
              <a:t>pomocou </a:t>
            </a:r>
            <a:r>
              <a:rPr spc="-10" dirty="0"/>
              <a:t>šablón typu </a:t>
            </a:r>
            <a:r>
              <a:rPr spc="-15" dirty="0"/>
              <a:t>drag-n-drop.</a:t>
            </a:r>
          </a:p>
          <a:p>
            <a:pPr marL="12700" marR="19050">
              <a:lnSpc>
                <a:spcPts val="2590"/>
              </a:lnSpc>
              <a:spcBef>
                <a:spcPts val="1000"/>
              </a:spcBef>
            </a:pPr>
            <a:r>
              <a:rPr spc="-5" dirty="0"/>
              <a:t>Toto </a:t>
            </a:r>
            <a:r>
              <a:rPr dirty="0"/>
              <a:t>je </a:t>
            </a:r>
            <a:r>
              <a:rPr spc="-10" dirty="0"/>
              <a:t>vynikajúci prehľad </a:t>
            </a:r>
            <a:r>
              <a:rPr spc="-5" dirty="0"/>
              <a:t>10 </a:t>
            </a:r>
            <a:r>
              <a:rPr spc="-15" dirty="0"/>
              <a:t>najlepších </a:t>
            </a:r>
            <a:r>
              <a:rPr spc="-10" dirty="0"/>
              <a:t>tvorcov webových stránok, ktoré môžete </a:t>
            </a:r>
            <a:r>
              <a:rPr spc="-5" dirty="0"/>
              <a:t>použiť.  </a:t>
            </a:r>
            <a:r>
              <a:rPr spc="-15" dirty="0"/>
              <a:t>Pokrývajú </a:t>
            </a:r>
            <a:r>
              <a:rPr dirty="0"/>
              <a:t>všetky </a:t>
            </a:r>
            <a:r>
              <a:rPr spc="-10" dirty="0"/>
              <a:t>úrovne technických </a:t>
            </a:r>
            <a:r>
              <a:rPr spc="-5" dirty="0"/>
              <a:t>schopností... </a:t>
            </a:r>
            <a:r>
              <a:rPr spc="-15" dirty="0"/>
              <a:t>určite </a:t>
            </a:r>
            <a:r>
              <a:rPr spc="-5" dirty="0"/>
              <a:t>nájdete ten</a:t>
            </a:r>
            <a:r>
              <a:rPr spc="-15" dirty="0"/>
              <a:t>,</a:t>
            </a:r>
            <a:r>
              <a:rPr spc="-5" dirty="0"/>
              <a:t> ktorý vyhovuje </a:t>
            </a:r>
            <a:r>
              <a:rPr spc="-10" dirty="0"/>
              <a:t>vašim </a:t>
            </a:r>
            <a:r>
              <a:rPr spc="-5" dirty="0"/>
              <a:t>potrebám</a:t>
            </a:r>
          </a:p>
          <a:p>
            <a:pPr marL="1517650" marR="5080">
              <a:lnSpc>
                <a:spcPts val="2590"/>
              </a:lnSpc>
            </a:pPr>
            <a:r>
              <a:rPr sz="2000" u="sng" spc="-5" dirty="0" err="1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hlinkClick r:id="rId3"/>
              </a:rPr>
              <a:t>Porovnanie</a:t>
            </a:r>
            <a:r>
              <a:rPr sz="2000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hlinkClick r:id="rId3"/>
              </a:rPr>
              <a:t> tvorcov </a:t>
            </a:r>
            <a:r>
              <a:rPr sz="2000" u="sng" spc="-2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hlinkClick r:id="rId3"/>
              </a:rPr>
              <a:t>webových stránok: </a:t>
            </a:r>
            <a:r>
              <a:rPr sz="2000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hlinkClick r:id="rId3"/>
              </a:rPr>
              <a:t>Nájdite </a:t>
            </a:r>
            <a:r>
              <a:rPr sz="2000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hlinkClick r:id="rId3"/>
              </a:rPr>
              <a:t>najlepšieho </a:t>
            </a:r>
            <a:r>
              <a:rPr sz="2000" u="sng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hlinkClick r:id="rId3"/>
              </a:rPr>
              <a:t>staviteľa </a:t>
            </a:r>
            <a:r>
              <a:rPr sz="2000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hlinkClick r:id="rId3"/>
              </a:rPr>
              <a:t>stránok (top10bestwebsitebuilde rs.com)</a:t>
            </a:r>
            <a:r>
              <a:rPr sz="2000" b="1" spc="-10" dirty="0">
                <a:solidFill>
                  <a:srgbClr val="6C6A39"/>
                </a:solidFill>
                <a:latin typeface="Calibri"/>
                <a:cs typeface="Calibri"/>
                <a:hlinkClick r:id="rId3"/>
              </a:rPr>
              <a:t>Stavitelia z </a:t>
            </a:r>
            <a:r>
              <a:rPr sz="2000" b="1" dirty="0">
                <a:solidFill>
                  <a:srgbClr val="6C6A39"/>
                </a:solidFill>
                <a:latin typeface="Calibri"/>
                <a:cs typeface="Calibri"/>
                <a:hlinkClick r:id="rId3"/>
              </a:rPr>
              <a:t>roku </a:t>
            </a: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  <a:hlinkClick r:id="rId3"/>
              </a:rPr>
              <a:t>2021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03656" y="1371600"/>
            <a:ext cx="4035743" cy="372110"/>
          </a:xfrm>
          <a:prstGeom prst="rect">
            <a:avLst/>
          </a:prstGeom>
          <a:solidFill>
            <a:srgbClr val="B6A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70"/>
              </a:lnSpc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Najmite si profesionála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sz="half" idx="3"/>
          </p:nvPr>
        </p:nvSpPr>
        <p:spPr>
          <a:xfrm>
            <a:off x="6390961" y="1800861"/>
            <a:ext cx="4937125" cy="477374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1594">
              <a:lnSpc>
                <a:spcPts val="2590"/>
              </a:lnSpc>
              <a:spcBef>
                <a:spcPts val="425"/>
              </a:spcBef>
            </a:pPr>
            <a:r>
              <a:rPr sz="2200" spc="-5" dirty="0"/>
              <a:t>Ak </a:t>
            </a:r>
            <a:r>
              <a:rPr sz="2200" spc="-20" dirty="0"/>
              <a:t>máte </a:t>
            </a:r>
            <a:r>
              <a:rPr sz="2200" dirty="0"/>
              <a:t>dostatočný </a:t>
            </a:r>
            <a:r>
              <a:rPr sz="2200" spc="-10" dirty="0"/>
              <a:t>rozpočet, </a:t>
            </a:r>
            <a:r>
              <a:rPr sz="2200" spc="-20" dirty="0"/>
              <a:t>môžete radšej </a:t>
            </a:r>
            <a:r>
              <a:rPr sz="2200" spc="-15" dirty="0"/>
              <a:t>zadať </a:t>
            </a:r>
            <a:r>
              <a:rPr sz="2200" spc="-5" dirty="0"/>
              <a:t>vytvorenie </a:t>
            </a:r>
            <a:r>
              <a:rPr sz="2200" spc="-10" dirty="0"/>
              <a:t>webovej stránky </a:t>
            </a:r>
            <a:r>
              <a:rPr sz="2200" spc="-15" dirty="0"/>
              <a:t>profesionálnemu </a:t>
            </a:r>
            <a:r>
              <a:rPr sz="2200" spc="-10" dirty="0"/>
              <a:t>webovému </a:t>
            </a:r>
            <a:r>
              <a:rPr sz="2200" spc="-30" dirty="0"/>
              <a:t>dizajnérovi.</a:t>
            </a:r>
          </a:p>
          <a:p>
            <a:pPr marL="12700" marR="46990">
              <a:lnSpc>
                <a:spcPts val="2590"/>
              </a:lnSpc>
              <a:spcBef>
                <a:spcPts val="1005"/>
              </a:spcBef>
            </a:pPr>
            <a:r>
              <a:rPr sz="2200" spc="-10" dirty="0"/>
              <a:t>Napríklad </a:t>
            </a:r>
            <a:r>
              <a:rPr sz="2200" dirty="0"/>
              <a:t>v </a:t>
            </a:r>
            <a:r>
              <a:rPr sz="2200" spc="-10" dirty="0"/>
              <a:t>Írsku sú v </a:t>
            </a:r>
            <a:r>
              <a:rPr sz="2200" spc="-5" dirty="0"/>
              <a:t>niektorých </a:t>
            </a:r>
            <a:r>
              <a:rPr sz="2200" spc="-10" dirty="0"/>
              <a:t>krajinách k dispozícii </a:t>
            </a:r>
            <a:r>
              <a:rPr sz="2200" spc="-15" dirty="0"/>
              <a:t>granty </a:t>
            </a:r>
            <a:r>
              <a:rPr sz="2200" spc="-5" dirty="0"/>
              <a:t>alebo </a:t>
            </a:r>
            <a:r>
              <a:rPr sz="22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4"/>
              </a:rPr>
              <a:t>systémy </a:t>
            </a:r>
            <a:r>
              <a:rPr sz="2200" u="sng" spc="-3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4"/>
              </a:rPr>
              <a:t>obchodných </a:t>
            </a:r>
            <a:r>
              <a:rPr sz="22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4"/>
              </a:rPr>
              <a:t>online </a:t>
            </a:r>
            <a:r>
              <a:rPr sz="2200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4"/>
              </a:rPr>
              <a:t>poukážok, </a:t>
            </a:r>
            <a:r>
              <a:rPr sz="2200" spc="-15" dirty="0"/>
              <a:t>ktoré </a:t>
            </a:r>
            <a:r>
              <a:rPr sz="2200" spc="-5" dirty="0"/>
              <a:t>finančne </a:t>
            </a:r>
            <a:r>
              <a:rPr sz="2200" spc="-10" dirty="0"/>
              <a:t>pomáhajú </a:t>
            </a:r>
            <a:r>
              <a:rPr sz="2200" dirty="0"/>
              <a:t>pokryť </a:t>
            </a:r>
            <a:r>
              <a:rPr sz="2200" spc="-15" dirty="0"/>
              <a:t>náklady spojené s </a:t>
            </a:r>
            <a:r>
              <a:rPr sz="2200" dirty="0"/>
              <a:t>nákupom</a:t>
            </a:r>
            <a:r>
              <a:rPr sz="2200" spc="-15" dirty="0"/>
              <a:t>.</a:t>
            </a:r>
          </a:p>
          <a:p>
            <a:pPr marL="12700" marR="372745">
              <a:lnSpc>
                <a:spcPts val="2590"/>
              </a:lnSpc>
              <a:spcBef>
                <a:spcPts val="1015"/>
              </a:spcBef>
            </a:pPr>
            <a:r>
              <a:rPr sz="2200" spc="-5" dirty="0"/>
              <a:t>V tomto článku nájdete </a:t>
            </a:r>
            <a:r>
              <a:rPr sz="2200" dirty="0"/>
              <a:t>8 </a:t>
            </a:r>
            <a:r>
              <a:rPr sz="2200" spc="-5" dirty="0"/>
              <a:t>tipov na prenájom </a:t>
            </a:r>
            <a:r>
              <a:rPr sz="2200" spc="-10" dirty="0"/>
              <a:t>webového </a:t>
            </a:r>
            <a:r>
              <a:rPr sz="2200" spc="-5" dirty="0"/>
              <a:t>dizajnéra </a:t>
            </a:r>
            <a:r>
              <a:rPr sz="2200" spc="-20" dirty="0"/>
              <a:t>pre </a:t>
            </a:r>
            <a:r>
              <a:rPr sz="2200" spc="-10" dirty="0"/>
              <a:t>vašu </a:t>
            </a:r>
            <a:r>
              <a:rPr sz="2200" spc="-5" dirty="0"/>
              <a:t>firmu</a:t>
            </a:r>
          </a:p>
          <a:p>
            <a:pPr marL="12700" marR="5080">
              <a:lnSpc>
                <a:spcPts val="2590"/>
              </a:lnSpc>
              <a:spcBef>
                <a:spcPts val="1000"/>
              </a:spcBef>
            </a:pPr>
            <a:r>
              <a:rPr sz="22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5"/>
              </a:rPr>
              <a:t>8 </a:t>
            </a:r>
            <a:r>
              <a:rPr sz="22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5"/>
              </a:rPr>
              <a:t>tipov na prenájom </a:t>
            </a:r>
            <a:r>
              <a:rPr sz="2200" u="sng" spc="-3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5"/>
              </a:rPr>
              <a:t>webového </a:t>
            </a:r>
            <a:r>
              <a:rPr sz="22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5"/>
              </a:rPr>
              <a:t>dizajnéra </a:t>
            </a:r>
            <a:r>
              <a:rPr sz="2200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5"/>
              </a:rPr>
              <a:t>pre </a:t>
            </a:r>
            <a:r>
              <a:rPr sz="22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5"/>
              </a:rPr>
              <a:t>vašu </a:t>
            </a:r>
            <a:r>
              <a:rPr sz="22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5"/>
              </a:rPr>
              <a:t>firmu </a:t>
            </a:r>
            <a:r>
              <a:rPr sz="22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5"/>
              </a:rPr>
              <a:t>| </a:t>
            </a:r>
            <a:r>
              <a:rPr sz="22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5"/>
              </a:rPr>
              <a:t>CIO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2841"/>
            <a:ext cx="12192000" cy="6615159"/>
            <a:chOff x="0" y="242841"/>
            <a:chExt cx="12192000" cy="6615159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3" cy="23743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2800" y="242841"/>
              <a:ext cx="1162811" cy="123899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44" y="291367"/>
            <a:ext cx="1111605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0" dirty="0">
                <a:latin typeface="Calibri"/>
                <a:cs typeface="Calibri"/>
              </a:rPr>
              <a:t>Prečo </a:t>
            </a:r>
            <a:r>
              <a:rPr sz="4400" b="0" spc="-25" dirty="0">
                <a:latin typeface="Calibri"/>
                <a:cs typeface="Calibri"/>
              </a:rPr>
              <a:t>môže byť </a:t>
            </a:r>
            <a:r>
              <a:rPr sz="4400" b="0" spc="-5" dirty="0">
                <a:latin typeface="Calibri"/>
                <a:cs typeface="Calibri"/>
              </a:rPr>
              <a:t>SHOPIFY </a:t>
            </a:r>
            <a:r>
              <a:rPr sz="4400" b="0" spc="-35" dirty="0">
                <a:latin typeface="Calibri"/>
                <a:cs typeface="Calibri"/>
              </a:rPr>
              <a:t>vhodný práve pre </a:t>
            </a:r>
            <a:r>
              <a:rPr sz="4400" b="0" spc="-20" dirty="0">
                <a:latin typeface="Calibri"/>
                <a:cs typeface="Calibri"/>
              </a:rPr>
              <a:t>vás...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5597" y="1562503"/>
            <a:ext cx="10932160" cy="5376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4255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A13A22"/>
                </a:solidFill>
                <a:latin typeface="Calibri"/>
                <a:cs typeface="Calibri"/>
              </a:rPr>
              <a:t>Shopify je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jedinečné </a:t>
            </a:r>
            <a:r>
              <a:rPr sz="2400" b="1" dirty="0">
                <a:solidFill>
                  <a:srgbClr val="A13A22"/>
                </a:solidFill>
                <a:latin typeface="Calibri"/>
                <a:cs typeface="Calibri"/>
              </a:rPr>
              <a:t>online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trhovisko,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pretože </a:t>
            </a:r>
            <a:r>
              <a:rPr sz="2400" b="1" spc="-20" dirty="0">
                <a:solidFill>
                  <a:srgbClr val="A13A22"/>
                </a:solidFill>
                <a:latin typeface="Calibri"/>
                <a:cs typeface="Calibri"/>
              </a:rPr>
              <a:t>je to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tiež </a:t>
            </a:r>
            <a:r>
              <a:rPr sz="2400" b="1" spc="-25" dirty="0">
                <a:solidFill>
                  <a:srgbClr val="A13A22"/>
                </a:solidFill>
                <a:latin typeface="Calibri"/>
                <a:cs typeface="Calibri"/>
              </a:rPr>
              <a:t>tvorca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webových stránok</a:t>
            </a:r>
            <a:r>
              <a:rPr sz="2400" b="1" dirty="0">
                <a:solidFill>
                  <a:srgbClr val="A13A22"/>
                </a:solidFill>
                <a:latin typeface="Calibri"/>
                <a:cs typeface="Calibri"/>
              </a:rPr>
              <a:t>, ale </a:t>
            </a:r>
            <a:r>
              <a:rPr sz="2400" b="1" spc="-15" dirty="0">
                <a:solidFill>
                  <a:srgbClr val="A13A22"/>
                </a:solidFill>
                <a:latin typeface="Calibri"/>
                <a:cs typeface="Calibri"/>
              </a:rPr>
              <a:t>pre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podniky elektronického obchodu,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ktoré </a:t>
            </a:r>
            <a:r>
              <a:rPr sz="2400" b="1" spc="-15" dirty="0">
                <a:solidFill>
                  <a:srgbClr val="A13A22"/>
                </a:solidFill>
                <a:latin typeface="Calibri"/>
                <a:cs typeface="Calibri"/>
              </a:rPr>
              <a:t>chcú predávať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priamo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spotrebiteľom</a:t>
            </a:r>
            <a:r>
              <a:rPr sz="2400" b="1" spc="-15" dirty="0">
                <a:solidFill>
                  <a:srgbClr val="A13A22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737995" algn="just">
              <a:lnSpc>
                <a:spcPct val="100000"/>
              </a:lnSpc>
              <a:spcBef>
                <a:spcPts val="755"/>
              </a:spcBef>
            </a:pPr>
            <a:r>
              <a:rPr sz="2100" b="1" spc="-20" dirty="0">
                <a:solidFill>
                  <a:srgbClr val="6C6A39"/>
                </a:solidFill>
                <a:latin typeface="Calibri"/>
                <a:cs typeface="Calibri"/>
              </a:rPr>
              <a:t>Výhody </a:t>
            </a:r>
            <a:r>
              <a:rPr sz="2100" b="1" spc="-5" dirty="0">
                <a:solidFill>
                  <a:srgbClr val="6C6A39"/>
                </a:solidFill>
                <a:latin typeface="Calibri"/>
                <a:cs typeface="Calibri"/>
              </a:rPr>
              <a:t>predaja na Shopify </a:t>
            </a:r>
            <a:r>
              <a:rPr sz="2100" b="1" spc="-15" dirty="0">
                <a:solidFill>
                  <a:srgbClr val="6C6A39"/>
                </a:solidFill>
                <a:latin typeface="Calibri"/>
                <a:cs typeface="Calibri"/>
              </a:rPr>
              <a:t>za </a:t>
            </a:r>
            <a:r>
              <a:rPr sz="2100" b="1" spc="-10" dirty="0">
                <a:solidFill>
                  <a:srgbClr val="6C6A39"/>
                </a:solidFill>
                <a:latin typeface="Calibri"/>
                <a:cs typeface="Calibri"/>
              </a:rPr>
              <a:t>mesačný </a:t>
            </a:r>
            <a:r>
              <a:rPr sz="2100" b="1" spc="-15" dirty="0">
                <a:solidFill>
                  <a:srgbClr val="6C6A39"/>
                </a:solidFill>
                <a:latin typeface="Calibri"/>
                <a:cs typeface="Calibri"/>
              </a:rPr>
              <a:t>poplatok sú:-</a:t>
            </a:r>
            <a:endParaRPr sz="2100" dirty="0">
              <a:latin typeface="Calibri"/>
              <a:cs typeface="Calibri"/>
            </a:endParaRPr>
          </a:p>
          <a:p>
            <a:pPr marL="2080895" indent="-343535" algn="just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081530" algn="l"/>
              </a:tabLst>
            </a:pPr>
            <a:r>
              <a:rPr sz="2100" b="1" spc="-5" dirty="0">
                <a:solidFill>
                  <a:srgbClr val="5F210F"/>
                </a:solidFill>
                <a:latin typeface="Calibri"/>
                <a:cs typeface="Calibri"/>
              </a:rPr>
              <a:t>Predaj na </a:t>
            </a:r>
            <a:r>
              <a:rPr sz="2100" b="1" spc="-15" dirty="0">
                <a:solidFill>
                  <a:srgbClr val="5F210F"/>
                </a:solidFill>
                <a:latin typeface="Calibri"/>
                <a:cs typeface="Calibri"/>
              </a:rPr>
              <a:t>svojej webovej stránke </a:t>
            </a:r>
            <a:r>
              <a:rPr sz="2100" b="1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100" b="1" spc="-15" dirty="0">
                <a:solidFill>
                  <a:srgbClr val="5F210F"/>
                </a:solidFill>
                <a:latin typeface="Calibri"/>
                <a:cs typeface="Calibri"/>
              </a:rPr>
              <a:t>porovnaní s trhoviskom</a:t>
            </a:r>
            <a:endParaRPr sz="2100" dirty="0">
              <a:latin typeface="Calibri"/>
              <a:cs typeface="Calibri"/>
            </a:endParaRPr>
          </a:p>
          <a:p>
            <a:pPr marL="1737995" marR="5080" algn="just">
              <a:lnSpc>
                <a:spcPct val="70000"/>
              </a:lnSpc>
              <a:spcBef>
                <a:spcPts val="994"/>
              </a:spcBef>
            </a:pP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So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službou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Shopify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získate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webovú lokalitu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vytvorenú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elektronické obchodovanie.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napríklad vybrať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zo šablón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webového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dizajnu pre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elektronický obchod,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100" spc="-25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100" spc="-35" dirty="0">
                <a:solidFill>
                  <a:srgbClr val="5F210F"/>
                </a:solidFill>
                <a:latin typeface="Calibri"/>
                <a:cs typeface="Calibri"/>
              </a:rPr>
              <a:t>uľahčia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vytvorenie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webovej stránky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prechod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predaj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vašej stránke.</a:t>
            </a:r>
            <a:endParaRPr sz="2100" dirty="0">
              <a:latin typeface="Calibri"/>
              <a:cs typeface="Calibri"/>
            </a:endParaRPr>
          </a:p>
          <a:p>
            <a:pPr marL="1963420" indent="-226060" algn="just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964055" algn="l"/>
              </a:tabLst>
            </a:pPr>
            <a:r>
              <a:rPr sz="2100" b="1" spc="-20" dirty="0">
                <a:solidFill>
                  <a:srgbClr val="5F210F"/>
                </a:solidFill>
                <a:latin typeface="Calibri"/>
                <a:cs typeface="Calibri"/>
              </a:rPr>
              <a:t>Rýchle </a:t>
            </a:r>
            <a:r>
              <a:rPr sz="2100" b="1" spc="-5" dirty="0">
                <a:solidFill>
                  <a:srgbClr val="5F210F"/>
                </a:solidFill>
                <a:latin typeface="Calibri"/>
                <a:cs typeface="Calibri"/>
              </a:rPr>
              <a:t>vytvorenie online </a:t>
            </a:r>
            <a:r>
              <a:rPr sz="2100" b="1" spc="-20" dirty="0">
                <a:solidFill>
                  <a:srgbClr val="5F210F"/>
                </a:solidFill>
                <a:latin typeface="Calibri"/>
                <a:cs typeface="Calibri"/>
              </a:rPr>
              <a:t>obchodu </a:t>
            </a:r>
            <a:r>
              <a:rPr sz="2100" b="1" spc="-10" dirty="0">
                <a:solidFill>
                  <a:srgbClr val="5F210F"/>
                </a:solidFill>
                <a:latin typeface="Calibri"/>
                <a:cs typeface="Calibri"/>
              </a:rPr>
              <a:t>bez </a:t>
            </a:r>
            <a:r>
              <a:rPr sz="2100" b="1" spc="-15" dirty="0">
                <a:solidFill>
                  <a:srgbClr val="5F210F"/>
                </a:solidFill>
                <a:latin typeface="Calibri"/>
                <a:cs typeface="Calibri"/>
              </a:rPr>
              <a:t>vývojárskeho </a:t>
            </a:r>
            <a:r>
              <a:rPr sz="2100" b="1" spc="-10" dirty="0">
                <a:solidFill>
                  <a:srgbClr val="5F210F"/>
                </a:solidFill>
                <a:latin typeface="Calibri"/>
                <a:cs typeface="Calibri"/>
              </a:rPr>
              <a:t>zázemia</a:t>
            </a:r>
            <a:endParaRPr sz="2100" dirty="0">
              <a:latin typeface="Calibri"/>
              <a:cs typeface="Calibri"/>
            </a:endParaRPr>
          </a:p>
          <a:p>
            <a:pPr marL="1737995" marR="567055">
              <a:lnSpc>
                <a:spcPct val="70000"/>
              </a:lnSpc>
              <a:spcBef>
                <a:spcPts val="994"/>
              </a:spcBef>
            </a:pP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Šablóny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dizajnu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bezplatné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aj platené,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ktoré sú k dispozícii v službe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Shopify,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umožňujú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každému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spustiť online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obchod. </a:t>
            </a:r>
            <a:r>
              <a:rPr sz="2100" spc="-2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keď nemáte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skúsenosti s vývojom,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bez obáv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vytvoriť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a publikovať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obchod pre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svoju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poľnohospodársku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firmu.</a:t>
            </a:r>
            <a:endParaRPr sz="2100" dirty="0">
              <a:latin typeface="Calibri"/>
              <a:cs typeface="Calibri"/>
            </a:endParaRPr>
          </a:p>
          <a:p>
            <a:pPr marL="1963420" indent="-22606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963420" algn="l"/>
                <a:tab pos="1964055" algn="l"/>
              </a:tabLst>
            </a:pPr>
            <a:r>
              <a:rPr sz="2100" b="1" spc="-5" dirty="0">
                <a:solidFill>
                  <a:srgbClr val="5F210F"/>
                </a:solidFill>
                <a:latin typeface="Calibri"/>
                <a:cs typeface="Calibri"/>
              </a:rPr>
              <a:t>Spúšťanie </a:t>
            </a:r>
            <a:r>
              <a:rPr sz="2100" b="1" spc="-10" dirty="0">
                <a:solidFill>
                  <a:srgbClr val="5F210F"/>
                </a:solidFill>
                <a:latin typeface="Calibri"/>
                <a:cs typeface="Calibri"/>
              </a:rPr>
              <a:t>reklám </a:t>
            </a:r>
            <a:r>
              <a:rPr sz="2100" b="1" spc="-5" dirty="0">
                <a:solidFill>
                  <a:srgbClr val="5F210F"/>
                </a:solidFill>
                <a:latin typeface="Calibri"/>
                <a:cs typeface="Calibri"/>
              </a:rPr>
              <a:t>Google </a:t>
            </a:r>
            <a:r>
              <a:rPr sz="2100" b="1" spc="-1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100" b="1" spc="-15" dirty="0">
                <a:solidFill>
                  <a:srgbClr val="5F210F"/>
                </a:solidFill>
                <a:latin typeface="Calibri"/>
                <a:cs typeface="Calibri"/>
              </a:rPr>
              <a:t>Facebook </a:t>
            </a:r>
            <a:r>
              <a:rPr sz="2100" b="1" spc="-1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100" b="1" spc="-15" dirty="0">
                <a:solidFill>
                  <a:srgbClr val="5F210F"/>
                </a:solidFill>
                <a:latin typeface="Calibri"/>
                <a:cs typeface="Calibri"/>
              </a:rPr>
              <a:t>platformy</a:t>
            </a:r>
            <a:endParaRPr sz="2100" dirty="0">
              <a:latin typeface="Calibri"/>
              <a:cs typeface="Calibri"/>
            </a:endParaRPr>
          </a:p>
          <a:p>
            <a:pPr marL="1737995" marR="395605">
              <a:lnSpc>
                <a:spcPct val="70000"/>
              </a:lnSpc>
              <a:spcBef>
                <a:spcPts val="1010"/>
              </a:spcBef>
            </a:pP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Shopify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obsahuje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aj zabudovanú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funkciu na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inzerovanie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vašich produktov. Či už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chcete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spustiť reklamu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Facebooku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alebo v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Googli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to urobiť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priamo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Shopify.</a:t>
            </a:r>
            <a:endParaRPr sz="2100" dirty="0">
              <a:latin typeface="Calibri"/>
              <a:cs typeface="Calibri"/>
            </a:endParaRPr>
          </a:p>
          <a:p>
            <a:pPr marR="615950" algn="ctr">
              <a:lnSpc>
                <a:spcPts val="1045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830" y="1987359"/>
            <a:ext cx="351790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30" dirty="0">
                <a:solidFill>
                  <a:srgbClr val="5F210F"/>
                </a:solidFill>
                <a:latin typeface="Calibri"/>
                <a:cs typeface="Calibri"/>
              </a:rPr>
              <a:t>Sila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kolektívu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3600" b="1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3600" b="1" spc="-15" dirty="0">
                <a:solidFill>
                  <a:srgbClr val="5F210F"/>
                </a:solidFill>
                <a:latin typeface="Calibri"/>
                <a:cs typeface="Calibri"/>
              </a:rPr>
              <a:t>trhoviská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01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0664"/>
            <a:ext cx="12192000" cy="6117590"/>
            <a:chOff x="0" y="740664"/>
            <a:chExt cx="12192000" cy="6117590"/>
          </a:xfrm>
        </p:grpSpPr>
        <p:sp>
          <p:nvSpPr>
            <p:cNvPr id="3" name="object 3"/>
            <p:cNvSpPr/>
            <p:nvPr/>
          </p:nvSpPr>
          <p:spPr>
            <a:xfrm>
              <a:off x="0" y="1245108"/>
              <a:ext cx="12192000" cy="5613400"/>
            </a:xfrm>
            <a:custGeom>
              <a:avLst/>
              <a:gdLst/>
              <a:ahLst/>
              <a:cxnLst/>
              <a:rect l="l" t="t" r="r" b="b"/>
              <a:pathLst>
                <a:path w="12192000" h="5613400">
                  <a:moveTo>
                    <a:pt x="12192000" y="0"/>
                  </a:moveTo>
                  <a:lnTo>
                    <a:pt x="0" y="0"/>
                  </a:lnTo>
                  <a:lnTo>
                    <a:pt x="0" y="5612892"/>
                  </a:lnTo>
                  <a:lnTo>
                    <a:pt x="12192000" y="56128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9500" y="740664"/>
              <a:ext cx="4762500" cy="56128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6591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27037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52244" y="112776"/>
            <a:ext cx="10240010" cy="6745605"/>
            <a:chOff x="1952244" y="112776"/>
            <a:chExt cx="10240010" cy="67456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2244" y="6412991"/>
              <a:ext cx="440435" cy="4419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3836" y="6417564"/>
              <a:ext cx="440435" cy="4404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8136" y="1223784"/>
              <a:ext cx="3483864" cy="40705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03765" y="112776"/>
              <a:ext cx="1793747" cy="17922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32363" y="329184"/>
              <a:ext cx="1566659" cy="12496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329672" y="138684"/>
              <a:ext cx="1687195" cy="1685925"/>
            </a:xfrm>
            <a:custGeom>
              <a:avLst/>
              <a:gdLst/>
              <a:ahLst/>
              <a:cxnLst/>
              <a:rect l="l" t="t" r="r" b="b"/>
              <a:pathLst>
                <a:path w="1687195" h="1685925">
                  <a:moveTo>
                    <a:pt x="843534" y="0"/>
                  </a:moveTo>
                  <a:lnTo>
                    <a:pt x="795666" y="1334"/>
                  </a:lnTo>
                  <a:lnTo>
                    <a:pt x="748499" y="5288"/>
                  </a:lnTo>
                  <a:lnTo>
                    <a:pt x="702104" y="11793"/>
                  </a:lnTo>
                  <a:lnTo>
                    <a:pt x="656552" y="20776"/>
                  </a:lnTo>
                  <a:lnTo>
                    <a:pt x="611915" y="32166"/>
                  </a:lnTo>
                  <a:lnTo>
                    <a:pt x="568262" y="45893"/>
                  </a:lnTo>
                  <a:lnTo>
                    <a:pt x="525666" y="61885"/>
                  </a:lnTo>
                  <a:lnTo>
                    <a:pt x="484198" y="80070"/>
                  </a:lnTo>
                  <a:lnTo>
                    <a:pt x="443929" y="100378"/>
                  </a:lnTo>
                  <a:lnTo>
                    <a:pt x="404930" y="122738"/>
                  </a:lnTo>
                  <a:lnTo>
                    <a:pt x="367273" y="147079"/>
                  </a:lnTo>
                  <a:lnTo>
                    <a:pt x="331028" y="173329"/>
                  </a:lnTo>
                  <a:lnTo>
                    <a:pt x="296267" y="201417"/>
                  </a:lnTo>
                  <a:lnTo>
                    <a:pt x="263061" y="231272"/>
                  </a:lnTo>
                  <a:lnTo>
                    <a:pt x="231482" y="262823"/>
                  </a:lnTo>
                  <a:lnTo>
                    <a:pt x="201599" y="295999"/>
                  </a:lnTo>
                  <a:lnTo>
                    <a:pt x="173486" y="330728"/>
                  </a:lnTo>
                  <a:lnTo>
                    <a:pt x="147212" y="366940"/>
                  </a:lnTo>
                  <a:lnTo>
                    <a:pt x="122850" y="404564"/>
                  </a:lnTo>
                  <a:lnTo>
                    <a:pt x="100470" y="443527"/>
                  </a:lnTo>
                  <a:lnTo>
                    <a:pt x="80143" y="483760"/>
                  </a:lnTo>
                  <a:lnTo>
                    <a:pt x="61941" y="525191"/>
                  </a:lnTo>
                  <a:lnTo>
                    <a:pt x="45935" y="567748"/>
                  </a:lnTo>
                  <a:lnTo>
                    <a:pt x="32196" y="611361"/>
                  </a:lnTo>
                  <a:lnTo>
                    <a:pt x="20795" y="655959"/>
                  </a:lnTo>
                  <a:lnTo>
                    <a:pt x="11804" y="701470"/>
                  </a:lnTo>
                  <a:lnTo>
                    <a:pt x="5293" y="747823"/>
                  </a:lnTo>
                  <a:lnTo>
                    <a:pt x="1335" y="794947"/>
                  </a:lnTo>
                  <a:lnTo>
                    <a:pt x="0" y="842772"/>
                  </a:lnTo>
                  <a:lnTo>
                    <a:pt x="1335" y="890596"/>
                  </a:lnTo>
                  <a:lnTo>
                    <a:pt x="5293" y="937720"/>
                  </a:lnTo>
                  <a:lnTo>
                    <a:pt x="11804" y="984073"/>
                  </a:lnTo>
                  <a:lnTo>
                    <a:pt x="20795" y="1029584"/>
                  </a:lnTo>
                  <a:lnTo>
                    <a:pt x="32196" y="1074182"/>
                  </a:lnTo>
                  <a:lnTo>
                    <a:pt x="45935" y="1117795"/>
                  </a:lnTo>
                  <a:lnTo>
                    <a:pt x="61941" y="1160352"/>
                  </a:lnTo>
                  <a:lnTo>
                    <a:pt x="80143" y="1201783"/>
                  </a:lnTo>
                  <a:lnTo>
                    <a:pt x="100470" y="1242016"/>
                  </a:lnTo>
                  <a:lnTo>
                    <a:pt x="122850" y="1280979"/>
                  </a:lnTo>
                  <a:lnTo>
                    <a:pt x="147212" y="1318603"/>
                  </a:lnTo>
                  <a:lnTo>
                    <a:pt x="173486" y="1354815"/>
                  </a:lnTo>
                  <a:lnTo>
                    <a:pt x="201599" y="1389544"/>
                  </a:lnTo>
                  <a:lnTo>
                    <a:pt x="231482" y="1422720"/>
                  </a:lnTo>
                  <a:lnTo>
                    <a:pt x="263061" y="1454271"/>
                  </a:lnTo>
                  <a:lnTo>
                    <a:pt x="296267" y="1484126"/>
                  </a:lnTo>
                  <a:lnTo>
                    <a:pt x="331028" y="1512214"/>
                  </a:lnTo>
                  <a:lnTo>
                    <a:pt x="367273" y="1538464"/>
                  </a:lnTo>
                  <a:lnTo>
                    <a:pt x="404930" y="1562805"/>
                  </a:lnTo>
                  <a:lnTo>
                    <a:pt x="443929" y="1585165"/>
                  </a:lnTo>
                  <a:lnTo>
                    <a:pt x="484198" y="1605473"/>
                  </a:lnTo>
                  <a:lnTo>
                    <a:pt x="525666" y="1623658"/>
                  </a:lnTo>
                  <a:lnTo>
                    <a:pt x="568262" y="1639650"/>
                  </a:lnTo>
                  <a:lnTo>
                    <a:pt x="611915" y="1653377"/>
                  </a:lnTo>
                  <a:lnTo>
                    <a:pt x="656552" y="1664767"/>
                  </a:lnTo>
                  <a:lnTo>
                    <a:pt x="702104" y="1673750"/>
                  </a:lnTo>
                  <a:lnTo>
                    <a:pt x="748499" y="1680255"/>
                  </a:lnTo>
                  <a:lnTo>
                    <a:pt x="795666" y="1684209"/>
                  </a:lnTo>
                  <a:lnTo>
                    <a:pt x="843534" y="1685544"/>
                  </a:lnTo>
                  <a:lnTo>
                    <a:pt x="891401" y="1684209"/>
                  </a:lnTo>
                  <a:lnTo>
                    <a:pt x="938568" y="1680255"/>
                  </a:lnTo>
                  <a:lnTo>
                    <a:pt x="984963" y="1673750"/>
                  </a:lnTo>
                  <a:lnTo>
                    <a:pt x="1030515" y="1664767"/>
                  </a:lnTo>
                  <a:lnTo>
                    <a:pt x="1075152" y="1653377"/>
                  </a:lnTo>
                  <a:lnTo>
                    <a:pt x="1118805" y="1639650"/>
                  </a:lnTo>
                  <a:lnTo>
                    <a:pt x="1161401" y="1623658"/>
                  </a:lnTo>
                  <a:lnTo>
                    <a:pt x="1202869" y="1605473"/>
                  </a:lnTo>
                  <a:lnTo>
                    <a:pt x="1243138" y="1585165"/>
                  </a:lnTo>
                  <a:lnTo>
                    <a:pt x="1282137" y="1562805"/>
                  </a:lnTo>
                  <a:lnTo>
                    <a:pt x="1319794" y="1538464"/>
                  </a:lnTo>
                  <a:lnTo>
                    <a:pt x="1356039" y="1512214"/>
                  </a:lnTo>
                  <a:lnTo>
                    <a:pt x="1390800" y="1484126"/>
                  </a:lnTo>
                  <a:lnTo>
                    <a:pt x="1424006" y="1454271"/>
                  </a:lnTo>
                  <a:lnTo>
                    <a:pt x="1455585" y="1422720"/>
                  </a:lnTo>
                  <a:lnTo>
                    <a:pt x="1485468" y="1389544"/>
                  </a:lnTo>
                  <a:lnTo>
                    <a:pt x="1513581" y="1354815"/>
                  </a:lnTo>
                  <a:lnTo>
                    <a:pt x="1539855" y="1318603"/>
                  </a:lnTo>
                  <a:lnTo>
                    <a:pt x="1564217" y="1280979"/>
                  </a:lnTo>
                  <a:lnTo>
                    <a:pt x="1586597" y="1242016"/>
                  </a:lnTo>
                  <a:lnTo>
                    <a:pt x="1606924" y="1201783"/>
                  </a:lnTo>
                  <a:lnTo>
                    <a:pt x="1625126" y="1160352"/>
                  </a:lnTo>
                  <a:lnTo>
                    <a:pt x="1641132" y="1117795"/>
                  </a:lnTo>
                  <a:lnTo>
                    <a:pt x="1654871" y="1074182"/>
                  </a:lnTo>
                  <a:lnTo>
                    <a:pt x="1666272" y="1029584"/>
                  </a:lnTo>
                  <a:lnTo>
                    <a:pt x="1675263" y="984073"/>
                  </a:lnTo>
                  <a:lnTo>
                    <a:pt x="1681774" y="937720"/>
                  </a:lnTo>
                  <a:lnTo>
                    <a:pt x="1685732" y="890596"/>
                  </a:lnTo>
                  <a:lnTo>
                    <a:pt x="1687068" y="842772"/>
                  </a:lnTo>
                  <a:lnTo>
                    <a:pt x="1685732" y="794947"/>
                  </a:lnTo>
                  <a:lnTo>
                    <a:pt x="1681774" y="747823"/>
                  </a:lnTo>
                  <a:lnTo>
                    <a:pt x="1675263" y="701470"/>
                  </a:lnTo>
                  <a:lnTo>
                    <a:pt x="1666272" y="655959"/>
                  </a:lnTo>
                  <a:lnTo>
                    <a:pt x="1654871" y="611361"/>
                  </a:lnTo>
                  <a:lnTo>
                    <a:pt x="1641132" y="567748"/>
                  </a:lnTo>
                  <a:lnTo>
                    <a:pt x="1625126" y="525191"/>
                  </a:lnTo>
                  <a:lnTo>
                    <a:pt x="1606924" y="483760"/>
                  </a:lnTo>
                  <a:lnTo>
                    <a:pt x="1586597" y="443527"/>
                  </a:lnTo>
                  <a:lnTo>
                    <a:pt x="1564217" y="404564"/>
                  </a:lnTo>
                  <a:lnTo>
                    <a:pt x="1539855" y="366940"/>
                  </a:lnTo>
                  <a:lnTo>
                    <a:pt x="1513581" y="330728"/>
                  </a:lnTo>
                  <a:lnTo>
                    <a:pt x="1485468" y="295999"/>
                  </a:lnTo>
                  <a:lnTo>
                    <a:pt x="1455585" y="262823"/>
                  </a:lnTo>
                  <a:lnTo>
                    <a:pt x="1424006" y="231272"/>
                  </a:lnTo>
                  <a:lnTo>
                    <a:pt x="1390800" y="201417"/>
                  </a:lnTo>
                  <a:lnTo>
                    <a:pt x="1356039" y="173329"/>
                  </a:lnTo>
                  <a:lnTo>
                    <a:pt x="1319794" y="147079"/>
                  </a:lnTo>
                  <a:lnTo>
                    <a:pt x="1282137" y="122738"/>
                  </a:lnTo>
                  <a:lnTo>
                    <a:pt x="1243138" y="100378"/>
                  </a:lnTo>
                  <a:lnTo>
                    <a:pt x="1202869" y="80070"/>
                  </a:lnTo>
                  <a:lnTo>
                    <a:pt x="1161401" y="61885"/>
                  </a:lnTo>
                  <a:lnTo>
                    <a:pt x="1118805" y="45893"/>
                  </a:lnTo>
                  <a:lnTo>
                    <a:pt x="1075152" y="32166"/>
                  </a:lnTo>
                  <a:lnTo>
                    <a:pt x="1030515" y="20776"/>
                  </a:lnTo>
                  <a:lnTo>
                    <a:pt x="984963" y="11793"/>
                  </a:lnTo>
                  <a:lnTo>
                    <a:pt x="938568" y="5288"/>
                  </a:lnTo>
                  <a:lnTo>
                    <a:pt x="891401" y="1334"/>
                  </a:lnTo>
                  <a:lnTo>
                    <a:pt x="843534" y="0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16792" y="1665147"/>
            <a:ext cx="4780915" cy="357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obchody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môžu byť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postavené na Shopify, ktoré sa starajú o všetko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marketingu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platieb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až po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bezpečné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pokladničné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systémy a dopravu.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Cena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9 €/mesiac.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 marR="16510">
              <a:lnSpc>
                <a:spcPct val="100000"/>
              </a:lnSpc>
              <a:spcBef>
                <a:spcPts val="1955"/>
              </a:spcBef>
            </a:pPr>
            <a:r>
              <a:rPr sz="2400" u="sng" spc="-2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8"/>
              </a:rPr>
              <a:t>www.shopify.com/examples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niekoľko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príkladov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internetových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obchodov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Shopify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návrhmi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šablón elektronického obchodu.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20638" y="229735"/>
            <a:ext cx="21361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Calibri"/>
                <a:cs typeface="Calibri"/>
              </a:rPr>
              <a:t>SHOPIFY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20500" y="500563"/>
            <a:ext cx="1317576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marR="173355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KLIKNITE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TU</a:t>
            </a:r>
            <a:endParaRPr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PREZERANIE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95644" y="0"/>
            <a:ext cx="1162799" cy="12405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47800"/>
            <a:ext cx="12192000" cy="5410200"/>
            <a:chOff x="0" y="1447800"/>
            <a:chExt cx="12192000" cy="5410200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488" y="1447800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3635" y="1892808"/>
              <a:ext cx="5666244" cy="347929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43563" y="229735"/>
            <a:ext cx="21361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solidFill>
                  <a:srgbClr val="A13A22"/>
                </a:solidFill>
                <a:latin typeface="Calibri"/>
                <a:cs typeface="Calibri"/>
              </a:rPr>
              <a:t>SHOPIFY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521" y="2323493"/>
            <a:ext cx="196215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V službe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Shopify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je veľa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nástrojov, ktoré vám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pomôžu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spustiť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podnikanie ONLINE!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805" y="4803040"/>
            <a:ext cx="1991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Bezplatné obchodné </a:t>
            </a:r>
            <a:r>
              <a:rPr sz="1200" u="sng" spc="-2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nástroje </a:t>
            </a:r>
            <a:r>
              <a:rPr sz="12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- Online </a:t>
            </a:r>
            <a:r>
              <a:rPr sz="1200" u="sng" spc="-2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nástroje </a:t>
            </a:r>
            <a:r>
              <a:rPr sz="12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pre </a:t>
            </a:r>
            <a:r>
              <a:rPr sz="12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malé </a:t>
            </a:r>
            <a:r>
              <a:rPr sz="12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podniky (</a:t>
            </a:r>
            <a:r>
              <a:rPr sz="12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shopify.com)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01656" y="230124"/>
            <a:ext cx="1162811" cy="123899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48024"/>
            <a:ext cx="12268200" cy="5410484"/>
            <a:chOff x="0" y="1448024"/>
            <a:chExt cx="12268200" cy="5410484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6637" y="1448024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4716" y="1892808"/>
              <a:ext cx="5665406" cy="347929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34735" y="258691"/>
            <a:ext cx="67538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A13A22"/>
                </a:solidFill>
                <a:latin typeface="Calibri"/>
                <a:cs typeface="Calibri"/>
              </a:rPr>
              <a:t>Inšpirujte sa...</a:t>
            </a:r>
            <a:r>
              <a:rPr sz="3600" b="0" spc="-30" dirty="0">
                <a:solidFill>
                  <a:srgbClr val="A13A22"/>
                </a:solidFill>
                <a:latin typeface="Calibri"/>
                <a:cs typeface="Calibri"/>
              </a:rPr>
              <a:t>Webová stránka</a:t>
            </a:r>
            <a:r>
              <a:rPr sz="3600" b="0" spc="-5" dirty="0">
                <a:solidFill>
                  <a:srgbClr val="A13A22"/>
                </a:solidFill>
                <a:latin typeface="Calibri"/>
                <a:cs typeface="Calibri"/>
              </a:rPr>
              <a:t> írskej </a:t>
            </a:r>
            <a:r>
              <a:rPr sz="3600" b="0" spc="-55" dirty="0">
                <a:solidFill>
                  <a:srgbClr val="A13A22"/>
                </a:solidFill>
                <a:latin typeface="Calibri"/>
                <a:cs typeface="Calibri"/>
              </a:rPr>
              <a:t>farmy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2602" y="2026636"/>
            <a:ext cx="4477998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340" algn="just">
              <a:lnSpc>
                <a:spcPct val="100000"/>
              </a:lnSpc>
              <a:spcBef>
                <a:spcPts val="100"/>
              </a:spcBef>
            </a:pPr>
            <a:r>
              <a:rPr sz="2400" b="1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Ekologická </a:t>
            </a:r>
            <a:r>
              <a:rPr sz="2400" b="1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farma </a:t>
            </a:r>
            <a:r>
              <a:rPr sz="2400"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Beechlawn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  <a:hlinkClick r:id="rId6"/>
              </a:rPr>
              <a:t>je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  <a:hlinkClick r:id="rId6"/>
              </a:rPr>
              <a:t>príkladom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malej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 írskej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farmy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ktorá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využíva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svoje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webové stránky na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5600" marR="39941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zvýraznite,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čo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robia.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vyrozprávajte </a:t>
            </a:r>
            <a:r>
              <a:rPr sz="2400" dirty="0">
                <a:solidFill>
                  <a:srgbClr val="404F2E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príbeh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F2E"/>
                </a:solidFill>
                <a:latin typeface="Calibri"/>
                <a:cs typeface="Calibri"/>
              </a:rPr>
              <a:t>predávať svoje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výrobky</a:t>
            </a:r>
            <a:endParaRPr sz="2400" dirty="0">
              <a:latin typeface="Calibri"/>
              <a:cs typeface="Calibri"/>
            </a:endParaRPr>
          </a:p>
          <a:p>
            <a:pPr marL="355600" marR="24511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F2E"/>
                </a:solidFill>
                <a:latin typeface="Calibri"/>
                <a:cs typeface="Calibri"/>
              </a:rPr>
              <a:t>Budovanie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dôvery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spotrebiteľov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4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07830" y="1974660"/>
            <a:ext cx="3466465" cy="20554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Výhody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používania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kanálov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sociálnych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médií </a:t>
            </a:r>
            <a:r>
              <a:rPr sz="3600" spc="-2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malé hospodárstvo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solidFill>
                  <a:srgbClr val="A13A22"/>
                </a:solidFill>
                <a:latin typeface="Calibri"/>
                <a:cs typeface="Calibri"/>
              </a:rPr>
              <a:t>03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4" y="0"/>
              <a:ext cx="485241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51709" y="1916973"/>
            <a:ext cx="6474460" cy="4267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4450" marR="38100" indent="-1905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Platformy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sociálnych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médií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stali veľmi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dôležitými.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Používajú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budovaní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mosta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medzi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zákazníkmi.</a:t>
            </a:r>
            <a:endParaRPr sz="2400">
              <a:latin typeface="Calibri"/>
              <a:cs typeface="Calibri"/>
            </a:endParaRPr>
          </a:p>
          <a:p>
            <a:pPr marL="12700" marR="5080" indent="-4445" algn="ctr">
              <a:lnSpc>
                <a:spcPts val="2590"/>
              </a:lnSpc>
              <a:spcBef>
                <a:spcPts val="1015"/>
              </a:spcBef>
              <a:tabLst>
                <a:tab pos="450342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Sociálne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médiá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stali nevyhnutnou súčasťou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marketingových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stratégií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potravinárskych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podnikov.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Každý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potrebuje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jesť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zaujíma 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takže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výrobca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už máte výhodu.</a:t>
            </a:r>
            <a:endParaRPr sz="2400">
              <a:latin typeface="Calibri"/>
              <a:cs typeface="Calibri"/>
            </a:endParaRPr>
          </a:p>
          <a:p>
            <a:pPr marL="128270" marR="122555" indent="67310" algn="ctr">
              <a:lnSpc>
                <a:spcPts val="2590"/>
              </a:lnSpc>
              <a:spcBef>
                <a:spcPts val="100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Vzhľadom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spoločenskú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povahu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zážitkov z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jedla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stravovania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zvyčajne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zdieľajú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priateľmi a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rodinou,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povzbudzovanie spotrebiteľov,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sa zapojili do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sociálnych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médií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dôležitým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spôsobom,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prilákať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zákazníkov.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64564" y="464313"/>
            <a:ext cx="2449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A13A22"/>
                </a:solidFill>
              </a:rPr>
              <a:t>Sociálne médiá</a:t>
            </a:r>
            <a:endParaRPr sz="3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38472" y="0"/>
            <a:ext cx="1617980" cy="6828155"/>
            <a:chOff x="4538472" y="0"/>
            <a:chExt cx="1617980" cy="6828155"/>
          </a:xfrm>
        </p:grpSpPr>
        <p:sp>
          <p:nvSpPr>
            <p:cNvPr id="3" name="object 3"/>
            <p:cNvSpPr/>
            <p:nvPr/>
          </p:nvSpPr>
          <p:spPr>
            <a:xfrm>
              <a:off x="5339841" y="0"/>
              <a:ext cx="12700" cy="6828155"/>
            </a:xfrm>
            <a:custGeom>
              <a:avLst/>
              <a:gdLst/>
              <a:ahLst/>
              <a:cxnLst/>
              <a:rect l="l" t="t" r="r" b="b"/>
              <a:pathLst>
                <a:path w="12700" h="6828155">
                  <a:moveTo>
                    <a:pt x="0" y="6827647"/>
                  </a:moveTo>
                  <a:lnTo>
                    <a:pt x="12700" y="6827647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6827647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8472" y="178308"/>
              <a:ext cx="1617793" cy="1662535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6429873"/>
            <a:ext cx="1021080" cy="55880"/>
          </a:xfrm>
          <a:custGeom>
            <a:avLst/>
            <a:gdLst/>
            <a:ahLst/>
            <a:cxnLst/>
            <a:rect l="l" t="t" r="r" b="b"/>
            <a:pathLst>
              <a:path w="1021080" h="55879">
                <a:moveTo>
                  <a:pt x="0" y="55455"/>
                </a:moveTo>
                <a:lnTo>
                  <a:pt x="1021080" y="55455"/>
                </a:lnTo>
                <a:lnTo>
                  <a:pt x="1021080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20358"/>
            <a:ext cx="1021080" cy="55880"/>
          </a:xfrm>
          <a:custGeom>
            <a:avLst/>
            <a:gdLst/>
            <a:ahLst/>
            <a:cxnLst/>
            <a:rect l="l" t="t" r="r" b="b"/>
            <a:pathLst>
              <a:path w="1021080" h="55879">
                <a:moveTo>
                  <a:pt x="0" y="55455"/>
                </a:moveTo>
                <a:lnTo>
                  <a:pt x="1021080" y="55455"/>
                </a:lnTo>
                <a:lnTo>
                  <a:pt x="1021080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05918"/>
            <a:ext cx="1021080" cy="55880"/>
          </a:xfrm>
          <a:custGeom>
            <a:avLst/>
            <a:gdLst/>
            <a:ahLst/>
            <a:cxnLst/>
            <a:rect l="l" t="t" r="r" b="b"/>
            <a:pathLst>
              <a:path w="1021080" h="55879">
                <a:moveTo>
                  <a:pt x="0" y="55455"/>
                </a:moveTo>
                <a:lnTo>
                  <a:pt x="1021079" y="55455"/>
                </a:lnTo>
                <a:lnTo>
                  <a:pt x="1021079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27493"/>
            <a:ext cx="1021080" cy="55880"/>
          </a:xfrm>
          <a:custGeom>
            <a:avLst/>
            <a:gdLst/>
            <a:ahLst/>
            <a:cxnLst/>
            <a:rect l="l" t="t" r="r" b="b"/>
            <a:pathLst>
              <a:path w="1021080" h="55879">
                <a:moveTo>
                  <a:pt x="0" y="55455"/>
                </a:moveTo>
                <a:lnTo>
                  <a:pt x="1021080" y="55455"/>
                </a:lnTo>
                <a:lnTo>
                  <a:pt x="1021080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6233" y="1435766"/>
            <a:ext cx="4792345" cy="3152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Sociálne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médiá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priniesli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revolúciu do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spôsobu, akým medzi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sebou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komunikujeme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potravinárske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podniky podnikajú 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komunikujú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so svojimi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zákazníkmi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novými a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zaujímavými </a:t>
            </a:r>
            <a:r>
              <a:rPr sz="2400" b="1" spc="-20" dirty="0">
                <a:solidFill>
                  <a:srgbClr val="5F210F"/>
                </a:solidFill>
                <a:latin typeface="Calibri"/>
                <a:cs typeface="Calibri"/>
              </a:rPr>
              <a:t>spôsobmi.</a:t>
            </a:r>
            <a:endParaRPr sz="2400">
              <a:latin typeface="Calibri"/>
              <a:cs typeface="Calibri"/>
            </a:endParaRPr>
          </a:p>
          <a:p>
            <a:pPr marL="12700" marR="67945">
              <a:lnSpc>
                <a:spcPts val="2590"/>
              </a:lnSpc>
              <a:spcBef>
                <a:spcPts val="1019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niekoľko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príkladov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potravinárske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podniky využívajú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platformy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sociálnych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médií,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Facebook,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Instagram,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TikTok, </a:t>
            </a:r>
            <a:r>
              <a:rPr sz="2400" spc="-50" dirty="0">
                <a:solidFill>
                  <a:srgbClr val="5F210F"/>
                </a:solidFill>
                <a:latin typeface="Calibri"/>
                <a:cs typeface="Calibri"/>
              </a:rPr>
              <a:t>Twitter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ďalšie: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86233" y="393524"/>
            <a:ext cx="3990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Úloha </a:t>
            </a:r>
            <a:r>
              <a:rPr sz="3600" dirty="0"/>
              <a:t>sociálnych </a:t>
            </a:r>
            <a:r>
              <a:rPr sz="3600" spc="-35" dirty="0"/>
              <a:t>médií...</a:t>
            </a:r>
            <a:endParaRPr sz="3600"/>
          </a:p>
        </p:txBody>
      </p:sp>
      <p:grpSp>
        <p:nvGrpSpPr>
          <p:cNvPr id="20" name="object 20"/>
          <p:cNvGrpSpPr/>
          <p:nvPr/>
        </p:nvGrpSpPr>
        <p:grpSpPr>
          <a:xfrm>
            <a:off x="4919217" y="3422650"/>
            <a:ext cx="1397000" cy="1191260"/>
            <a:chOff x="4919217" y="3422650"/>
            <a:chExt cx="1397000" cy="1191260"/>
          </a:xfrm>
        </p:grpSpPr>
        <p:sp>
          <p:nvSpPr>
            <p:cNvPr id="21" name="object 21"/>
            <p:cNvSpPr/>
            <p:nvPr/>
          </p:nvSpPr>
          <p:spPr>
            <a:xfrm>
              <a:off x="4925567" y="3429000"/>
              <a:ext cx="1384300" cy="1178560"/>
            </a:xfrm>
            <a:custGeom>
              <a:avLst/>
              <a:gdLst/>
              <a:ahLst/>
              <a:cxnLst/>
              <a:rect l="l" t="t" r="r" b="b"/>
              <a:pathLst>
                <a:path w="1384300" h="1178560">
                  <a:moveTo>
                    <a:pt x="794766" y="0"/>
                  </a:moveTo>
                  <a:lnTo>
                    <a:pt x="794766" y="294513"/>
                  </a:lnTo>
                  <a:lnTo>
                    <a:pt x="0" y="294513"/>
                  </a:lnTo>
                  <a:lnTo>
                    <a:pt x="0" y="883538"/>
                  </a:lnTo>
                  <a:lnTo>
                    <a:pt x="794766" y="883538"/>
                  </a:lnTo>
                  <a:lnTo>
                    <a:pt x="794766" y="1178052"/>
                  </a:lnTo>
                  <a:lnTo>
                    <a:pt x="1383792" y="589026"/>
                  </a:lnTo>
                  <a:lnTo>
                    <a:pt x="794766" y="0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25567" y="3429000"/>
              <a:ext cx="1384300" cy="1178560"/>
            </a:xfrm>
            <a:custGeom>
              <a:avLst/>
              <a:gdLst/>
              <a:ahLst/>
              <a:cxnLst/>
              <a:rect l="l" t="t" r="r" b="b"/>
              <a:pathLst>
                <a:path w="1384300" h="1178560">
                  <a:moveTo>
                    <a:pt x="0" y="294513"/>
                  </a:moveTo>
                  <a:lnTo>
                    <a:pt x="794766" y="294513"/>
                  </a:lnTo>
                  <a:lnTo>
                    <a:pt x="794766" y="0"/>
                  </a:lnTo>
                  <a:lnTo>
                    <a:pt x="1383792" y="589026"/>
                  </a:lnTo>
                  <a:lnTo>
                    <a:pt x="794766" y="1178052"/>
                  </a:lnTo>
                  <a:lnTo>
                    <a:pt x="794766" y="883538"/>
                  </a:lnTo>
                  <a:lnTo>
                    <a:pt x="0" y="883538"/>
                  </a:lnTo>
                  <a:lnTo>
                    <a:pt x="0" y="294513"/>
                  </a:lnTo>
                  <a:close/>
                </a:path>
              </a:pathLst>
            </a:custGeom>
            <a:ln w="12700">
              <a:solidFill>
                <a:srgbClr val="F8A0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489191" y="676655"/>
            <a:ext cx="2525395" cy="1260602"/>
          </a:xfrm>
          <a:prstGeom prst="rect">
            <a:avLst/>
          </a:prstGeom>
          <a:solidFill>
            <a:srgbClr val="F8A069"/>
          </a:solidFill>
        </p:spPr>
        <p:txBody>
          <a:bodyPr vert="horz" wrap="square" lIns="0" tIns="41275" rIns="0" bIns="0" rtlCol="0">
            <a:spAutoFit/>
          </a:bodyPr>
          <a:lstStyle/>
          <a:p>
            <a:pPr marL="129539" marR="124460" algn="ctr">
              <a:lnSpc>
                <a:spcPct val="99400"/>
              </a:lnSpc>
              <a:spcBef>
                <a:spcPts val="325"/>
              </a:spcBef>
            </a:pPr>
            <a:r>
              <a:rPr sz="1600" spc="-5" dirty="0">
                <a:solidFill>
                  <a:srgbClr val="393939"/>
                </a:solidFill>
                <a:latin typeface="Segoe UI"/>
                <a:cs typeface="Segoe UI"/>
              </a:rPr>
              <a:t>Umožňuje im </a:t>
            </a:r>
            <a:r>
              <a:rPr sz="1600" spc="-15" dirty="0">
                <a:solidFill>
                  <a:srgbClr val="393939"/>
                </a:solidFill>
                <a:latin typeface="Segoe UI"/>
                <a:cs typeface="Segoe UI"/>
              </a:rPr>
              <a:t>zverejňovať </a:t>
            </a:r>
            <a:r>
              <a:rPr sz="1600" spc="-5" dirty="0">
                <a:solidFill>
                  <a:srgbClr val="393939"/>
                </a:solidFill>
                <a:latin typeface="Segoe UI"/>
                <a:cs typeface="Segoe UI"/>
              </a:rPr>
              <a:t>vysokokvalitné obrázky </a:t>
            </a:r>
            <a:r>
              <a:rPr sz="1600" spc="-10" dirty="0">
                <a:solidFill>
                  <a:srgbClr val="393939"/>
                </a:solidFill>
                <a:latin typeface="Segoe UI"/>
                <a:cs typeface="Segoe UI"/>
              </a:rPr>
              <a:t>potravín </a:t>
            </a:r>
            <a:r>
              <a:rPr sz="1600" spc="-5" dirty="0">
                <a:solidFill>
                  <a:srgbClr val="393939"/>
                </a:solidFill>
                <a:latin typeface="Segoe UI"/>
                <a:cs typeface="Segoe UI"/>
              </a:rPr>
              <a:t>a nových </a:t>
            </a:r>
            <a:r>
              <a:rPr sz="1600" spc="-10" dirty="0">
                <a:solidFill>
                  <a:srgbClr val="393939"/>
                </a:solidFill>
                <a:latin typeface="Segoe UI"/>
                <a:cs typeface="Segoe UI"/>
              </a:rPr>
              <a:t>produktov </a:t>
            </a:r>
            <a:r>
              <a:rPr sz="1600" dirty="0">
                <a:solidFill>
                  <a:srgbClr val="393939"/>
                </a:solidFill>
                <a:latin typeface="Segoe UI"/>
                <a:cs typeface="Segoe UI"/>
              </a:rPr>
              <a:t>- </a:t>
            </a:r>
            <a:r>
              <a:rPr sz="1600" spc="-5" dirty="0">
                <a:solidFill>
                  <a:srgbClr val="393939"/>
                </a:solidFill>
                <a:latin typeface="Segoe UI"/>
                <a:cs typeface="Segoe UI"/>
              </a:rPr>
              <a:t>jedlo </a:t>
            </a:r>
            <a:r>
              <a:rPr sz="1600" dirty="0">
                <a:solidFill>
                  <a:srgbClr val="393939"/>
                </a:solidFill>
                <a:latin typeface="Segoe UI"/>
                <a:cs typeface="Segoe UI"/>
              </a:rPr>
              <a:t>je </a:t>
            </a:r>
            <a:r>
              <a:rPr sz="1600" spc="-5" dirty="0">
                <a:solidFill>
                  <a:srgbClr val="393939"/>
                </a:solidFill>
                <a:latin typeface="Segoe UI"/>
                <a:cs typeface="Segoe UI"/>
              </a:rPr>
              <a:t>vizuálna záležitosť!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01614" y="2567939"/>
            <a:ext cx="1755774" cy="1017458"/>
          </a:xfrm>
          <a:prstGeom prst="rect">
            <a:avLst/>
          </a:prstGeom>
          <a:solidFill>
            <a:srgbClr val="A13A22"/>
          </a:solidFill>
        </p:spPr>
        <p:txBody>
          <a:bodyPr vert="horz" wrap="square" lIns="0" tIns="41910" rIns="0" bIns="0" rtlCol="0">
            <a:spAutoFit/>
          </a:bodyPr>
          <a:lstStyle/>
          <a:p>
            <a:pPr marL="289560" marR="284480" indent="20955" algn="just">
              <a:lnSpc>
                <a:spcPct val="99300"/>
              </a:lnSpc>
              <a:spcBef>
                <a:spcPts val="330"/>
              </a:spcBef>
            </a:pP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Prezentácia obsahu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vytvoreného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zákazníkmi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98864" y="3029711"/>
            <a:ext cx="1755775" cy="1748171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41275" rIns="0" bIns="0" rtlCol="0">
            <a:spAutoFit/>
          </a:bodyPr>
          <a:lstStyle/>
          <a:p>
            <a:pPr marL="203835" marR="198755" algn="ctr">
              <a:lnSpc>
                <a:spcPct val="99400"/>
              </a:lnSpc>
              <a:spcBef>
                <a:spcPts val="325"/>
              </a:spcBef>
            </a:pPr>
            <a:r>
              <a:rPr sz="1600" spc="-10" dirty="0">
                <a:solidFill>
                  <a:srgbClr val="A13A22"/>
                </a:solidFill>
                <a:latin typeface="Segoe UI"/>
                <a:cs typeface="Segoe UI"/>
              </a:rPr>
              <a:t>Nápady na </a:t>
            </a:r>
            <a:r>
              <a:rPr sz="1600" spc="-15" dirty="0">
                <a:solidFill>
                  <a:srgbClr val="A13A22"/>
                </a:solidFill>
                <a:latin typeface="Segoe UI"/>
                <a:cs typeface="Segoe UI"/>
              </a:rPr>
              <a:t>recepty </a:t>
            </a:r>
            <a:r>
              <a:rPr sz="1600" dirty="0">
                <a:solidFill>
                  <a:srgbClr val="A13A22"/>
                </a:solidFill>
                <a:latin typeface="Segoe UI"/>
                <a:cs typeface="Segoe UI"/>
              </a:rPr>
              <a:t>alebo </a:t>
            </a:r>
            <a:r>
              <a:rPr sz="1600" spc="-5" dirty="0">
                <a:solidFill>
                  <a:srgbClr val="A13A22"/>
                </a:solidFill>
                <a:latin typeface="Segoe UI"/>
                <a:cs typeface="Segoe UI"/>
              </a:rPr>
              <a:t>uvedenie </a:t>
            </a:r>
            <a:r>
              <a:rPr sz="1600" spc="-10" dirty="0">
                <a:solidFill>
                  <a:srgbClr val="A13A22"/>
                </a:solidFill>
                <a:latin typeface="Segoe UI"/>
                <a:cs typeface="Segoe UI"/>
              </a:rPr>
              <a:t>nových výrobkov </a:t>
            </a:r>
            <a:r>
              <a:rPr sz="1600" spc="-5" dirty="0">
                <a:solidFill>
                  <a:srgbClr val="A13A22"/>
                </a:solidFill>
                <a:latin typeface="Segoe UI"/>
                <a:cs typeface="Segoe UI"/>
              </a:rPr>
              <a:t>na trh sa môžu </a:t>
            </a:r>
            <a:r>
              <a:rPr sz="1600" spc="-10" dirty="0">
                <a:solidFill>
                  <a:srgbClr val="A13A22"/>
                </a:solidFill>
                <a:latin typeface="Segoe UI"/>
                <a:cs typeface="Segoe UI"/>
              </a:rPr>
              <a:t>zdieľať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58656" y="5059679"/>
            <a:ext cx="1755775" cy="1478280"/>
          </a:xfrm>
          <a:prstGeom prst="rect">
            <a:avLst/>
          </a:prstGeom>
          <a:solidFill>
            <a:srgbClr val="ACC199"/>
          </a:solidFill>
        </p:spPr>
        <p:txBody>
          <a:bodyPr vert="horz" wrap="square" lIns="0" tIns="39370" rIns="0" bIns="0" rtlCol="0">
            <a:spAutoFit/>
          </a:bodyPr>
          <a:lstStyle/>
          <a:p>
            <a:pPr marL="137795" marR="130175" algn="ctr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solidFill>
                  <a:srgbClr val="393939"/>
                </a:solidFill>
                <a:latin typeface="Segoe UI"/>
                <a:cs typeface="Segoe UI"/>
              </a:rPr>
              <a:t>Môžu </a:t>
            </a:r>
            <a:r>
              <a:rPr sz="1800" dirty="0">
                <a:solidFill>
                  <a:srgbClr val="393939"/>
                </a:solidFill>
                <a:latin typeface="Segoe UI"/>
                <a:cs typeface="Segoe UI"/>
              </a:rPr>
              <a:t>ukázať </a:t>
            </a:r>
            <a:r>
              <a:rPr sz="1800" spc="-5" dirty="0">
                <a:solidFill>
                  <a:srgbClr val="393939"/>
                </a:solidFill>
                <a:latin typeface="Segoe UI"/>
                <a:cs typeface="Segoe UI"/>
              </a:rPr>
              <a:t>fotografie a videá </a:t>
            </a:r>
            <a:r>
              <a:rPr sz="1800" spc="-10" dirty="0">
                <a:solidFill>
                  <a:srgbClr val="393939"/>
                </a:solidFill>
                <a:latin typeface="Segoe UI"/>
                <a:cs typeface="Segoe UI"/>
              </a:rPr>
              <a:t>zo </a:t>
            </a:r>
            <a:r>
              <a:rPr sz="1800" spc="-5" dirty="0">
                <a:solidFill>
                  <a:srgbClr val="393939"/>
                </a:solidFill>
                <a:latin typeface="Segoe UI"/>
                <a:cs typeface="Segoe UI"/>
              </a:rPr>
              <a:t>zákulisia.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86728" y="4427220"/>
            <a:ext cx="2059305" cy="1259960"/>
          </a:xfrm>
          <a:prstGeom prst="rect">
            <a:avLst/>
          </a:prstGeom>
          <a:solidFill>
            <a:srgbClr val="5F210F"/>
          </a:solidFill>
        </p:spPr>
        <p:txBody>
          <a:bodyPr vert="horz" wrap="square" lIns="0" tIns="40640" rIns="0" bIns="0" rtlCol="0">
            <a:spAutoFit/>
          </a:bodyPr>
          <a:lstStyle/>
          <a:p>
            <a:pPr marL="112395" marR="106680" algn="ctr">
              <a:lnSpc>
                <a:spcPct val="99400"/>
              </a:lnSpc>
              <a:spcBef>
                <a:spcPts val="320"/>
              </a:spcBef>
            </a:pPr>
            <a:r>
              <a:rPr sz="1600" spc="-15" dirty="0">
                <a:solidFill>
                  <a:srgbClr val="E2E1DB"/>
                </a:solidFill>
                <a:latin typeface="Segoe UI"/>
                <a:cs typeface="Segoe UI"/>
              </a:rPr>
              <a:t>Kľúčoví </a:t>
            </a:r>
            <a:r>
              <a:rPr sz="1600" spc="-5" dirty="0">
                <a:solidFill>
                  <a:srgbClr val="E2E1DB"/>
                </a:solidFill>
                <a:latin typeface="Segoe UI"/>
                <a:cs typeface="Segoe UI"/>
              </a:rPr>
              <a:t>zamestnanci môžu byť zvýraznení, čím sa budujú emocionálne väzby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01556" y="873252"/>
            <a:ext cx="2010410" cy="1754505"/>
          </a:xfrm>
          <a:prstGeom prst="rect">
            <a:avLst/>
          </a:prstGeom>
          <a:solidFill>
            <a:srgbClr val="6C6A39"/>
          </a:solidFill>
        </p:spPr>
        <p:txBody>
          <a:bodyPr vert="horz" wrap="square" lIns="0" tIns="40005" rIns="0" bIns="0" rtlCol="0">
            <a:spAutoFit/>
          </a:bodyPr>
          <a:lstStyle/>
          <a:p>
            <a:pPr marL="97155" marR="90805" indent="635" algn="ctr">
              <a:lnSpc>
                <a:spcPct val="99600"/>
              </a:lnSpc>
              <a:spcBef>
                <a:spcPts val="315"/>
              </a:spcBef>
            </a:pP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Môžu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zdieľať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propagačné novinky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ponuky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-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vytvárajú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nový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záujem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a/alebo vernosť značke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21080" y="5937503"/>
            <a:ext cx="5153025" cy="531556"/>
          </a:xfrm>
          <a:prstGeom prst="rect">
            <a:avLst/>
          </a:prstGeom>
          <a:solidFill>
            <a:srgbClr val="F8A069"/>
          </a:solidFill>
        </p:spPr>
        <p:txBody>
          <a:bodyPr vert="horz" wrap="square" lIns="0" tIns="38735" rIns="0" bIns="0" rtlCol="0">
            <a:spAutoFit/>
          </a:bodyPr>
          <a:lstStyle/>
          <a:p>
            <a:pPr marR="337185">
              <a:lnSpc>
                <a:spcPct val="100000"/>
              </a:lnSpc>
              <a:spcBef>
                <a:spcPts val="305"/>
              </a:spcBef>
            </a:pPr>
            <a:r>
              <a:rPr sz="1600" b="1" dirty="0">
                <a:solidFill>
                  <a:srgbClr val="393939"/>
                </a:solidFill>
                <a:latin typeface="Segoe UI"/>
                <a:cs typeface="Segoe UI"/>
                <a:hlinkClick r:id="rId3"/>
              </a:rPr>
              <a:t>Kliknutím </a:t>
            </a:r>
            <a:r>
              <a:rPr sz="1600" b="1" spc="-5" dirty="0">
                <a:solidFill>
                  <a:srgbClr val="393939"/>
                </a:solidFill>
                <a:latin typeface="Segoe UI"/>
                <a:cs typeface="Segoe UI"/>
                <a:hlinkClick r:id="rId3"/>
              </a:rPr>
              <a:t>sem získate 14 tipov</a:t>
            </a:r>
            <a:r>
              <a:rPr sz="1600" b="1" dirty="0">
                <a:solidFill>
                  <a:srgbClr val="393939"/>
                </a:solidFill>
                <a:latin typeface="Segoe UI"/>
                <a:cs typeface="Segoe UI"/>
                <a:hlinkClick r:id="rId3"/>
              </a:rPr>
              <a:t>, </a:t>
            </a:r>
            <a:r>
              <a:rPr sz="1600" b="1" spc="-10" dirty="0">
                <a:solidFill>
                  <a:srgbClr val="393939"/>
                </a:solidFill>
                <a:latin typeface="Segoe UI"/>
                <a:cs typeface="Segoe UI"/>
                <a:hlinkClick r:id="rId3"/>
              </a:rPr>
              <a:t>ako </a:t>
            </a:r>
            <a:r>
              <a:rPr sz="1600" b="1" dirty="0">
                <a:solidFill>
                  <a:srgbClr val="393939"/>
                </a:solidFill>
                <a:latin typeface="Segoe UI"/>
                <a:cs typeface="Segoe UI"/>
                <a:hlinkClick r:id="rId3"/>
              </a:rPr>
              <a:t>používať </a:t>
            </a:r>
            <a:r>
              <a:rPr sz="1600" b="1" spc="-5" dirty="0">
                <a:solidFill>
                  <a:srgbClr val="393939"/>
                </a:solidFill>
                <a:latin typeface="Segoe UI"/>
                <a:cs typeface="Segoe UI"/>
                <a:hlinkClick r:id="rId3"/>
              </a:rPr>
              <a:t>sociálne médiá na marketing potravín v </a:t>
            </a:r>
            <a:r>
              <a:rPr sz="1600" b="1" dirty="0">
                <a:solidFill>
                  <a:srgbClr val="393939"/>
                </a:solidFill>
                <a:latin typeface="Segoe UI"/>
                <a:cs typeface="Segoe UI"/>
                <a:hlinkClick r:id="rId3"/>
              </a:rPr>
              <a:t>roku </a:t>
            </a:r>
            <a:r>
              <a:rPr sz="1600" b="1" spc="-5" dirty="0">
                <a:solidFill>
                  <a:srgbClr val="393939"/>
                </a:solidFill>
                <a:latin typeface="Segoe UI"/>
                <a:cs typeface="Segoe UI"/>
                <a:hlinkClick r:id="rId3"/>
              </a:rPr>
              <a:t>2022</a:t>
            </a:r>
            <a:endParaRPr sz="1600" dirty="0">
              <a:latin typeface="Segoe UI"/>
              <a:cs typeface="Segoe U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937407" y="5170249"/>
            <a:ext cx="895985" cy="779780"/>
            <a:chOff x="1937407" y="5170249"/>
            <a:chExt cx="895985" cy="779780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7346" y="5734508"/>
              <a:ext cx="215691" cy="21492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00969" y="5263840"/>
              <a:ext cx="290195" cy="295910"/>
            </a:xfrm>
            <a:custGeom>
              <a:avLst/>
              <a:gdLst/>
              <a:ahLst/>
              <a:cxnLst/>
              <a:rect l="l" t="t" r="r" b="b"/>
              <a:pathLst>
                <a:path w="290194" h="295910">
                  <a:moveTo>
                    <a:pt x="13779" y="0"/>
                  </a:moveTo>
                  <a:lnTo>
                    <a:pt x="0" y="16713"/>
                  </a:lnTo>
                  <a:lnTo>
                    <a:pt x="952" y="24765"/>
                  </a:lnTo>
                  <a:lnTo>
                    <a:pt x="7391" y="31038"/>
                  </a:lnTo>
                  <a:lnTo>
                    <a:pt x="15443" y="30086"/>
                  </a:lnTo>
                  <a:lnTo>
                    <a:pt x="74001" y="35432"/>
                  </a:lnTo>
                  <a:lnTo>
                    <a:pt x="124788" y="54997"/>
                  </a:lnTo>
                  <a:lnTo>
                    <a:pt x="165467" y="80181"/>
                  </a:lnTo>
                  <a:lnTo>
                    <a:pt x="193700" y="102387"/>
                  </a:lnTo>
                  <a:lnTo>
                    <a:pt x="196278" y="105321"/>
                  </a:lnTo>
                  <a:lnTo>
                    <a:pt x="199275" y="106984"/>
                  </a:lnTo>
                  <a:lnTo>
                    <a:pt x="201421" y="109067"/>
                  </a:lnTo>
                  <a:lnTo>
                    <a:pt x="212572" y="118249"/>
                  </a:lnTo>
                  <a:lnTo>
                    <a:pt x="228422" y="130340"/>
                  </a:lnTo>
                  <a:lnTo>
                    <a:pt x="230568" y="132435"/>
                  </a:lnTo>
                  <a:lnTo>
                    <a:pt x="255037" y="175365"/>
                  </a:lnTo>
                  <a:lnTo>
                    <a:pt x="261434" y="232016"/>
                  </a:lnTo>
                  <a:lnTo>
                    <a:pt x="258134" y="253862"/>
                  </a:lnTo>
                  <a:lnTo>
                    <a:pt x="251472" y="274243"/>
                  </a:lnTo>
                  <a:lnTo>
                    <a:pt x="248602" y="281063"/>
                  </a:lnTo>
                  <a:lnTo>
                    <a:pt x="252107" y="289928"/>
                  </a:lnTo>
                  <a:lnTo>
                    <a:pt x="265747" y="295681"/>
                  </a:lnTo>
                  <a:lnTo>
                    <a:pt x="274612" y="292176"/>
                  </a:lnTo>
                  <a:lnTo>
                    <a:pt x="277494" y="285356"/>
                  </a:lnTo>
                  <a:lnTo>
                    <a:pt x="285679" y="260618"/>
                  </a:lnTo>
                  <a:lnTo>
                    <a:pt x="289783" y="234188"/>
                  </a:lnTo>
                  <a:lnTo>
                    <a:pt x="289737" y="206700"/>
                  </a:lnTo>
                  <a:lnTo>
                    <a:pt x="281874" y="166205"/>
                  </a:lnTo>
                  <a:lnTo>
                    <a:pt x="259283" y="121881"/>
                  </a:lnTo>
                  <a:lnTo>
                    <a:pt x="244652" y="105956"/>
                  </a:lnTo>
                  <a:lnTo>
                    <a:pt x="236499" y="98425"/>
                  </a:lnTo>
                  <a:lnTo>
                    <a:pt x="218058" y="83400"/>
                  </a:lnTo>
                  <a:lnTo>
                    <a:pt x="215912" y="81318"/>
                  </a:lnTo>
                  <a:lnTo>
                    <a:pt x="212483" y="78816"/>
                  </a:lnTo>
                  <a:lnTo>
                    <a:pt x="188794" y="60192"/>
                  </a:lnTo>
                  <a:lnTo>
                    <a:pt x="155999" y="38126"/>
                  </a:lnTo>
                  <a:lnTo>
                    <a:pt x="115178" y="17491"/>
                  </a:lnTo>
                  <a:lnTo>
                    <a:pt x="67411" y="3157"/>
                  </a:lnTo>
                  <a:lnTo>
                    <a:pt x="13779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2803" y="5170249"/>
              <a:ext cx="138290" cy="12329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3174" y="5616811"/>
              <a:ext cx="335037" cy="15262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937397" y="5302135"/>
              <a:ext cx="833119" cy="585470"/>
            </a:xfrm>
            <a:custGeom>
              <a:avLst/>
              <a:gdLst/>
              <a:ahLst/>
              <a:cxnLst/>
              <a:rect l="l" t="t" r="r" b="b"/>
              <a:pathLst>
                <a:path w="833119" h="585470">
                  <a:moveTo>
                    <a:pt x="307936" y="404139"/>
                  </a:moveTo>
                  <a:lnTo>
                    <a:pt x="286296" y="372198"/>
                  </a:lnTo>
                  <a:lnTo>
                    <a:pt x="266877" y="332790"/>
                  </a:lnTo>
                  <a:lnTo>
                    <a:pt x="246075" y="283857"/>
                  </a:lnTo>
                  <a:lnTo>
                    <a:pt x="225450" y="229196"/>
                  </a:lnTo>
                  <a:lnTo>
                    <a:pt x="206540" y="172631"/>
                  </a:lnTo>
                  <a:lnTo>
                    <a:pt x="204368" y="168414"/>
                  </a:lnTo>
                  <a:lnTo>
                    <a:pt x="24942" y="4953"/>
                  </a:lnTo>
                  <a:lnTo>
                    <a:pt x="20637" y="762"/>
                  </a:lnTo>
                  <a:lnTo>
                    <a:pt x="13843" y="0"/>
                  </a:lnTo>
                  <a:lnTo>
                    <a:pt x="8788" y="2616"/>
                  </a:lnTo>
                  <a:lnTo>
                    <a:pt x="6261" y="3924"/>
                  </a:lnTo>
                  <a:lnTo>
                    <a:pt x="5448" y="6477"/>
                  </a:lnTo>
                  <a:lnTo>
                    <a:pt x="0" y="12484"/>
                  </a:lnTo>
                  <a:lnTo>
                    <a:pt x="114" y="20967"/>
                  </a:lnTo>
                  <a:lnTo>
                    <a:pt x="180822" y="184848"/>
                  </a:lnTo>
                  <a:lnTo>
                    <a:pt x="198120" y="237909"/>
                  </a:lnTo>
                  <a:lnTo>
                    <a:pt x="218173" y="292150"/>
                  </a:lnTo>
                  <a:lnTo>
                    <a:pt x="239509" y="343014"/>
                  </a:lnTo>
                  <a:lnTo>
                    <a:pt x="260642" y="385940"/>
                  </a:lnTo>
                  <a:lnTo>
                    <a:pt x="285254" y="422249"/>
                  </a:lnTo>
                  <a:lnTo>
                    <a:pt x="294601" y="423824"/>
                  </a:lnTo>
                  <a:lnTo>
                    <a:pt x="306349" y="413499"/>
                  </a:lnTo>
                  <a:lnTo>
                    <a:pt x="307936" y="404139"/>
                  </a:lnTo>
                  <a:close/>
                </a:path>
                <a:path w="833119" h="585470">
                  <a:moveTo>
                    <a:pt x="832548" y="534581"/>
                  </a:moveTo>
                  <a:lnTo>
                    <a:pt x="815047" y="493788"/>
                  </a:lnTo>
                  <a:lnTo>
                    <a:pt x="790625" y="451840"/>
                  </a:lnTo>
                  <a:lnTo>
                    <a:pt x="765733" y="412953"/>
                  </a:lnTo>
                  <a:lnTo>
                    <a:pt x="738263" y="373011"/>
                  </a:lnTo>
                  <a:lnTo>
                    <a:pt x="694537" y="313143"/>
                  </a:lnTo>
                  <a:lnTo>
                    <a:pt x="665492" y="274739"/>
                  </a:lnTo>
                  <a:lnTo>
                    <a:pt x="635990" y="236982"/>
                  </a:lnTo>
                  <a:lnTo>
                    <a:pt x="586181" y="175564"/>
                  </a:lnTo>
                  <a:lnTo>
                    <a:pt x="576021" y="161671"/>
                  </a:lnTo>
                  <a:lnTo>
                    <a:pt x="572452" y="153174"/>
                  </a:lnTo>
                  <a:lnTo>
                    <a:pt x="572312" y="144907"/>
                  </a:lnTo>
                  <a:lnTo>
                    <a:pt x="573074" y="138112"/>
                  </a:lnTo>
                  <a:lnTo>
                    <a:pt x="570890" y="133896"/>
                  </a:lnTo>
                  <a:lnTo>
                    <a:pt x="568312" y="130962"/>
                  </a:lnTo>
                  <a:lnTo>
                    <a:pt x="563575" y="125933"/>
                  </a:lnTo>
                  <a:lnTo>
                    <a:pt x="556780" y="125171"/>
                  </a:lnTo>
                  <a:lnTo>
                    <a:pt x="550887" y="128219"/>
                  </a:lnTo>
                  <a:lnTo>
                    <a:pt x="549656" y="132054"/>
                  </a:lnTo>
                  <a:lnTo>
                    <a:pt x="546722" y="134632"/>
                  </a:lnTo>
                  <a:lnTo>
                    <a:pt x="545503" y="138468"/>
                  </a:lnTo>
                  <a:lnTo>
                    <a:pt x="545122" y="141871"/>
                  </a:lnTo>
                  <a:lnTo>
                    <a:pt x="545185" y="151904"/>
                  </a:lnTo>
                  <a:lnTo>
                    <a:pt x="550100" y="167043"/>
                  </a:lnTo>
                  <a:lnTo>
                    <a:pt x="562419" y="188760"/>
                  </a:lnTo>
                  <a:lnTo>
                    <a:pt x="584708" y="218541"/>
                  </a:lnTo>
                  <a:lnTo>
                    <a:pt x="614337" y="255003"/>
                  </a:lnTo>
                  <a:lnTo>
                    <a:pt x="643661" y="292404"/>
                  </a:lnTo>
                  <a:lnTo>
                    <a:pt x="672515" y="330466"/>
                  </a:lnTo>
                  <a:lnTo>
                    <a:pt x="700747" y="368846"/>
                  </a:lnTo>
                  <a:lnTo>
                    <a:pt x="729005" y="409613"/>
                  </a:lnTo>
                  <a:lnTo>
                    <a:pt x="754367" y="447878"/>
                  </a:lnTo>
                  <a:lnTo>
                    <a:pt x="778090" y="487121"/>
                  </a:lnTo>
                  <a:lnTo>
                    <a:pt x="802525" y="530796"/>
                  </a:lnTo>
                  <a:lnTo>
                    <a:pt x="804443" y="537476"/>
                  </a:lnTo>
                  <a:lnTo>
                    <a:pt x="803757" y="544309"/>
                  </a:lnTo>
                  <a:lnTo>
                    <a:pt x="800506" y="550456"/>
                  </a:lnTo>
                  <a:lnTo>
                    <a:pt x="794778" y="555078"/>
                  </a:lnTo>
                  <a:lnTo>
                    <a:pt x="788289" y="557085"/>
                  </a:lnTo>
                  <a:lnTo>
                    <a:pt x="781850" y="556679"/>
                  </a:lnTo>
                  <a:lnTo>
                    <a:pt x="776020" y="553948"/>
                  </a:lnTo>
                  <a:lnTo>
                    <a:pt x="771359" y="549021"/>
                  </a:lnTo>
                  <a:lnTo>
                    <a:pt x="757440" y="528332"/>
                  </a:lnTo>
                  <a:lnTo>
                    <a:pt x="744016" y="508990"/>
                  </a:lnTo>
                  <a:lnTo>
                    <a:pt x="717359" y="473392"/>
                  </a:lnTo>
                  <a:lnTo>
                    <a:pt x="689229" y="438289"/>
                  </a:lnTo>
                  <a:lnTo>
                    <a:pt x="657898" y="401650"/>
                  </a:lnTo>
                  <a:lnTo>
                    <a:pt x="625513" y="365074"/>
                  </a:lnTo>
                  <a:lnTo>
                    <a:pt x="592912" y="329819"/>
                  </a:lnTo>
                  <a:lnTo>
                    <a:pt x="560971" y="296227"/>
                  </a:lnTo>
                  <a:lnTo>
                    <a:pt x="530567" y="264629"/>
                  </a:lnTo>
                  <a:lnTo>
                    <a:pt x="524560" y="259194"/>
                  </a:lnTo>
                  <a:lnTo>
                    <a:pt x="516077" y="259308"/>
                  </a:lnTo>
                  <a:lnTo>
                    <a:pt x="510209" y="264477"/>
                  </a:lnTo>
                  <a:lnTo>
                    <a:pt x="504774" y="270484"/>
                  </a:lnTo>
                  <a:lnTo>
                    <a:pt x="504875" y="278968"/>
                  </a:lnTo>
                  <a:lnTo>
                    <a:pt x="510044" y="284835"/>
                  </a:lnTo>
                  <a:lnTo>
                    <a:pt x="540181" y="315925"/>
                  </a:lnTo>
                  <a:lnTo>
                    <a:pt x="571957" y="349186"/>
                  </a:lnTo>
                  <a:lnTo>
                    <a:pt x="604380" y="384098"/>
                  </a:lnTo>
                  <a:lnTo>
                    <a:pt x="636498" y="420166"/>
                  </a:lnTo>
                  <a:lnTo>
                    <a:pt x="667131" y="456501"/>
                  </a:lnTo>
                  <a:lnTo>
                    <a:pt x="694321" y="490753"/>
                  </a:lnTo>
                  <a:lnTo>
                    <a:pt x="707390" y="507517"/>
                  </a:lnTo>
                  <a:lnTo>
                    <a:pt x="720471" y="525411"/>
                  </a:lnTo>
                  <a:lnTo>
                    <a:pt x="733717" y="544410"/>
                  </a:lnTo>
                  <a:lnTo>
                    <a:pt x="747382" y="564603"/>
                  </a:lnTo>
                  <a:lnTo>
                    <a:pt x="759510" y="576935"/>
                  </a:lnTo>
                  <a:lnTo>
                    <a:pt x="774725" y="583971"/>
                  </a:lnTo>
                  <a:lnTo>
                    <a:pt x="791375" y="585266"/>
                  </a:lnTo>
                  <a:lnTo>
                    <a:pt x="807821" y="580351"/>
                  </a:lnTo>
                  <a:lnTo>
                    <a:pt x="808672" y="579920"/>
                  </a:lnTo>
                  <a:lnTo>
                    <a:pt x="822655" y="567956"/>
                  </a:lnTo>
                  <a:lnTo>
                    <a:pt x="828268" y="557085"/>
                  </a:lnTo>
                  <a:lnTo>
                    <a:pt x="830795" y="552221"/>
                  </a:lnTo>
                  <a:lnTo>
                    <a:pt x="832548" y="534581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0892" y="2276855"/>
              <a:ext cx="3407663" cy="4040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6415" y="1828562"/>
            <a:ext cx="7566659" cy="4393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973455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Podľa </a:t>
            </a:r>
            <a:r>
              <a:rPr sz="2400" u="sng" dirty="0">
                <a:solidFill>
                  <a:srgbClr val="1187A2"/>
                </a:solidFill>
                <a:uFill>
                  <a:solidFill>
                    <a:srgbClr val="1187A2"/>
                  </a:solidFill>
                </a:uFill>
                <a:latin typeface="Calibri"/>
                <a:cs typeface="Calibri"/>
                <a:hlinkClick r:id="rId5"/>
              </a:rPr>
              <a:t>Celimliho </a:t>
            </a:r>
            <a:r>
              <a:rPr sz="2400" u="sng" spc="-5" dirty="0">
                <a:solidFill>
                  <a:srgbClr val="1187A2"/>
                </a:solidFill>
                <a:uFill>
                  <a:solidFill>
                    <a:srgbClr val="1187A2"/>
                  </a:solidFill>
                </a:uFill>
                <a:latin typeface="Calibri"/>
                <a:cs typeface="Calibri"/>
                <a:hlinkClick r:id="rId5"/>
              </a:rPr>
              <a:t>a Adanacioglua (2021)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b="1" u="sng" spc="-10" dirty="0">
                <a:solidFill>
                  <a:srgbClr val="1187A2"/>
                </a:solidFill>
                <a:uFill>
                  <a:solidFill>
                    <a:srgbClr val="1187A2"/>
                  </a:solidFill>
                </a:uFill>
                <a:latin typeface="Calibri"/>
                <a:cs typeface="Calibri"/>
                <a:hlinkClick r:id="rId6"/>
              </a:rPr>
              <a:t>Facebook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veľmi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účinnou platformou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aktivity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sociálnych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médií 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potravinárskom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sektore</a:t>
            </a:r>
            <a:r>
              <a:rPr sz="2400" u="sng" spc="-5" dirty="0">
                <a:solidFill>
                  <a:srgbClr val="5F210F"/>
                </a:solidFill>
                <a:uFill>
                  <a:solidFill>
                    <a:srgbClr val="1187A2"/>
                  </a:solidFill>
                </a:uFill>
                <a:latin typeface="Calibri"/>
                <a:cs typeface="Calibri"/>
                <a:hlinkClick r:id="rId5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Úspešní však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byť aj na </a:t>
            </a:r>
            <a:r>
              <a:rPr sz="2400" u="sng" spc="-15" dirty="0">
                <a:solidFill>
                  <a:srgbClr val="1187A2"/>
                </a:solidFill>
                <a:uFill>
                  <a:solidFill>
                    <a:srgbClr val="1187A2"/>
                  </a:solidFill>
                </a:uFill>
                <a:latin typeface="Calibri"/>
                <a:cs typeface="Calibri"/>
                <a:hlinkClick r:id="rId7"/>
              </a:rPr>
              <a:t>Instagrame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40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Instagrame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príležitosť realizovať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inovatívne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marketingové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kampane,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zlepšujú skúsenosti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zákazníkov.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Platforma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sociálnych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médií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poskytuje príležitosť zvýšiť hĺbku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rozprávania príbehov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zdieľania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úspešných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príbehov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56515">
              <a:lnSpc>
                <a:spcPts val="2590"/>
              </a:lnSpc>
              <a:spcBef>
                <a:spcPts val="100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Prostredníctvom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funkcie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"Preskúmať"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zobrazuje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personalizovaný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obsah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funkcia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nahrávania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videa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skvelým nástrojom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vytváranie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časozberných videí.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02126" y="571785"/>
            <a:ext cx="438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404F2E"/>
                </a:solidFill>
              </a:rPr>
              <a:t>Platformy </a:t>
            </a:r>
            <a:r>
              <a:rPr sz="3600" dirty="0">
                <a:solidFill>
                  <a:srgbClr val="404F2E"/>
                </a:solidFill>
              </a:rPr>
              <a:t>sociálnych </a:t>
            </a:r>
            <a:r>
              <a:rPr sz="3600" spc="-5" dirty="0">
                <a:solidFill>
                  <a:srgbClr val="404F2E"/>
                </a:solidFill>
              </a:rPr>
              <a:t>médií</a:t>
            </a:r>
            <a:endParaRPr sz="3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38862"/>
            <a:ext cx="12192000" cy="5919470"/>
            <a:chOff x="0" y="938862"/>
            <a:chExt cx="12192000" cy="5919470"/>
          </a:xfrm>
        </p:grpSpPr>
        <p:sp>
          <p:nvSpPr>
            <p:cNvPr id="3" name="object 3"/>
            <p:cNvSpPr/>
            <p:nvPr/>
          </p:nvSpPr>
          <p:spPr>
            <a:xfrm>
              <a:off x="0" y="2334767"/>
              <a:ext cx="12192000" cy="4523740"/>
            </a:xfrm>
            <a:custGeom>
              <a:avLst/>
              <a:gdLst/>
              <a:ahLst/>
              <a:cxnLst/>
              <a:rect l="l" t="t" r="r" b="b"/>
              <a:pathLst>
                <a:path w="12192000" h="4523740">
                  <a:moveTo>
                    <a:pt x="12192000" y="0"/>
                  </a:moveTo>
                  <a:lnTo>
                    <a:pt x="0" y="0"/>
                  </a:lnTo>
                  <a:lnTo>
                    <a:pt x="0" y="4523232"/>
                  </a:lnTo>
                  <a:lnTo>
                    <a:pt x="12192000" y="452323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5128" y="938862"/>
              <a:ext cx="5396871" cy="59191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0396" y="839335"/>
            <a:ext cx="4531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04F2E"/>
                </a:solidFill>
              </a:rPr>
              <a:t>Sila </a:t>
            </a:r>
            <a:r>
              <a:rPr sz="3600" spc="-20" dirty="0">
                <a:solidFill>
                  <a:srgbClr val="404F2E"/>
                </a:solidFill>
              </a:rPr>
              <a:t>Instagramu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425156" y="2523014"/>
            <a:ext cx="7042444" cy="399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Každý </a:t>
            </a:r>
            <a:r>
              <a:rPr sz="2400" spc="-55" dirty="0">
                <a:solidFill>
                  <a:srgbClr val="5F210F"/>
                </a:solidFill>
                <a:latin typeface="Calibri"/>
                <a:cs typeface="Calibri"/>
              </a:rPr>
              <a:t>deň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Instagram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Stories pozrie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viac 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500 miliónov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používateľov.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influencerov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až po veľké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podniky,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značný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počet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instagramerov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teraz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využíva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funkciu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ankety v príbehu nielen </a:t>
            </a:r>
            <a:r>
              <a:rPr sz="2400" b="1" spc="-3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interakciu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so svojím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publikom, ale aj 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to, aby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zapojili do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rozhodovania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využili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tieto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informácie získané z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 davu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budúce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aktivity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značky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 marR="236220">
              <a:lnSpc>
                <a:spcPct val="100000"/>
              </a:lnSpc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nepoužiť tieto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nástroje, ktoré 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pomôžu pri rozhodovaní 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možnostiach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menu?</a:t>
            </a:r>
            <a:endParaRPr sz="2400" dirty="0">
              <a:latin typeface="Calibri"/>
              <a:cs typeface="Calibri"/>
            </a:endParaRPr>
          </a:p>
          <a:p>
            <a:pPr marL="435609">
              <a:lnSpc>
                <a:spcPct val="100000"/>
              </a:lnSpc>
              <a:spcBef>
                <a:spcPts val="1015"/>
              </a:spcBef>
            </a:pPr>
            <a:r>
              <a:rPr sz="1800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5"/>
              </a:rPr>
              <a:t>Ako </a:t>
            </a:r>
            <a:r>
              <a:rPr sz="1800" u="sng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5"/>
              </a:rPr>
              <a:t>používať </a:t>
            </a:r>
            <a:r>
              <a:rPr sz="1800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5"/>
              </a:rPr>
              <a:t>prieskumy na </a:t>
            </a:r>
            <a:r>
              <a:rPr sz="1800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5"/>
              </a:rPr>
              <a:t>Instagrame </a:t>
            </a:r>
            <a:r>
              <a:rPr sz="1800" u="sng" spc="-1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5"/>
              </a:rPr>
              <a:t>pre </a:t>
            </a:r>
            <a:r>
              <a:rPr sz="1800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5"/>
              </a:rPr>
              <a:t>svoje </a:t>
            </a:r>
            <a:r>
              <a:rPr sz="1800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5"/>
              </a:rPr>
              <a:t>podnikanie</a:t>
            </a:r>
            <a:endParaRPr sz="1800" dirty="0">
              <a:latin typeface="Calibri"/>
              <a:cs typeface="Calibri"/>
            </a:endParaRPr>
          </a:p>
          <a:p>
            <a:pPr marL="435609">
              <a:lnSpc>
                <a:spcPct val="100000"/>
              </a:lnSpc>
            </a:pPr>
            <a:r>
              <a:rPr sz="1800" u="sng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5"/>
              </a:rPr>
              <a:t>| </a:t>
            </a:r>
            <a:r>
              <a:rPr sz="1800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5"/>
              </a:rPr>
              <a:t>The Social Journal </a:t>
            </a:r>
            <a:r>
              <a:rPr sz="1800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5"/>
              </a:rPr>
              <a:t>(zoho.com)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57843" y="1709927"/>
            <a:ext cx="2676143" cy="434797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34905" y="6382511"/>
            <a:ext cx="5322570" cy="445134"/>
            <a:chOff x="3434905" y="6382511"/>
            <a:chExt cx="5322570" cy="4451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5" y="6382511"/>
              <a:ext cx="440435" cy="4419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46587" y="2108717"/>
            <a:ext cx="5160645" cy="370575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85"/>
              </a:spcBef>
            </a:pP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Nikto nepozná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vašu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farmu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produkty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lepšie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ako </a:t>
            </a:r>
            <a:r>
              <a:rPr sz="2400" spc="-35" dirty="0">
                <a:solidFill>
                  <a:srgbClr val="6C6A39"/>
                </a:solidFill>
                <a:latin typeface="Calibri"/>
                <a:cs typeface="Calibri"/>
              </a:rPr>
              <a:t>VY.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Keď sa snažíte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získať zákazníkov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vybudovať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svoju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farmu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životaschopný podnik,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výhodné, ak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sa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budete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prezentovať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ako 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odborník v danej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oblasti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(bez slovnej hračky)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Nielen z hľadiska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dlhoročných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skúseností, ktoré </a:t>
            </a:r>
            <a:r>
              <a:rPr sz="2400" spc="-20" dirty="0">
                <a:solidFill>
                  <a:srgbClr val="6C6A39"/>
                </a:solidFill>
                <a:latin typeface="Calibri"/>
                <a:cs typeface="Calibri"/>
              </a:rPr>
              <a:t>máte,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ale aj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z hľadiska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histórie farmy.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Na preukázanie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týchto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skúseností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dobré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využiť vašu webovú stránku alebo kanály sociálnych médií, prípadne sa pokúsiť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6587" y="426568"/>
            <a:ext cx="408241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0" spc="-5" dirty="0">
                <a:solidFill>
                  <a:srgbClr val="A13A22"/>
                </a:solidFill>
                <a:latin typeface="Calibri"/>
                <a:cs typeface="Calibri"/>
              </a:rPr>
              <a:t>Využívanie </a:t>
            </a:r>
            <a:r>
              <a:rPr sz="3600" b="0" spc="-10" dirty="0">
                <a:solidFill>
                  <a:srgbClr val="A13A22"/>
                </a:solidFill>
                <a:latin typeface="Calibri"/>
                <a:cs typeface="Calibri"/>
              </a:rPr>
              <a:t>technológií </a:t>
            </a:r>
            <a:r>
              <a:rPr sz="3600" b="0" spc="-25" dirty="0">
                <a:solidFill>
                  <a:srgbClr val="A13A22"/>
                </a:solidFill>
                <a:latin typeface="Calibri"/>
                <a:cs typeface="Calibri"/>
              </a:rPr>
              <a:t>na </a:t>
            </a:r>
            <a:r>
              <a:rPr sz="3600" b="0" spc="-5" dirty="0">
                <a:solidFill>
                  <a:srgbClr val="A13A22"/>
                </a:solidFill>
                <a:latin typeface="Calibri"/>
                <a:cs typeface="Calibri"/>
              </a:rPr>
              <a:t>preukázanie </a:t>
            </a:r>
            <a:r>
              <a:rPr sz="3600" b="0" spc="-10" dirty="0">
                <a:solidFill>
                  <a:srgbClr val="A13A22"/>
                </a:solidFill>
                <a:latin typeface="Calibri"/>
                <a:cs typeface="Calibri"/>
              </a:rPr>
              <a:t>svojich odborných znalostí...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0858" y="1825253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0858" y="1803833"/>
            <a:ext cx="5190490" cy="394851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83260" marR="73025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Píšte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blog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skúste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sociálne médiá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, prednášajte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na (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agropotravinárskych)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podujatiach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Calibri"/>
              <a:cs typeface="Calibri"/>
            </a:endParaRPr>
          </a:p>
          <a:p>
            <a:pPr marL="685800">
              <a:lnSpc>
                <a:spcPts val="2010"/>
              </a:lnSpc>
              <a:spcBef>
                <a:spcPts val="5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Používajte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podcasty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podnikanie.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Je to</a:t>
            </a:r>
            <a:endParaRPr sz="2200" dirty="0">
              <a:latin typeface="Calibri"/>
              <a:cs typeface="Calibri"/>
            </a:endParaRPr>
          </a:p>
          <a:p>
            <a:pPr marL="685800" indent="-673735">
              <a:lnSpc>
                <a:spcPts val="2975"/>
              </a:lnSpc>
              <a:buClr>
                <a:srgbClr val="6C6A39"/>
              </a:buClr>
              <a:buSzPct val="145454"/>
              <a:buFont typeface="Calibri"/>
              <a:buAutoNum type="arabicPlain" startAt="2"/>
              <a:tabLst>
                <a:tab pos="685800" algn="l"/>
                <a:tab pos="686435" algn="l"/>
              </a:tabLst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predstavuje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inovatívny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pasívny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spôsob</a:t>
            </a:r>
            <a:endParaRPr sz="2200" dirty="0">
              <a:latin typeface="Calibri"/>
              <a:cs typeface="Calibri"/>
            </a:endParaRPr>
          </a:p>
          <a:p>
            <a:pPr marL="685800">
              <a:lnSpc>
                <a:spcPts val="2410"/>
              </a:lnSpc>
            </a:pP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upozorniť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seba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zákazníkov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Calibri"/>
              <a:cs typeface="Calibri"/>
            </a:endParaRPr>
          </a:p>
          <a:p>
            <a:pPr marL="688975">
              <a:lnSpc>
                <a:spcPts val="2010"/>
              </a:lnSpc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Zapojte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sa do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webových seminárov (napr.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lang="sk-SK" sz="2200" spc="-5" dirty="0">
                <a:solidFill>
                  <a:srgbClr val="5F210F"/>
                </a:solidFill>
                <a:latin typeface="Calibri"/>
                <a:cs typeface="Calibri"/>
              </a:rPr>
              <a:t>k</a:t>
            </a:r>
            <a:r>
              <a:rPr sz="2200" spc="-5" dirty="0" err="1">
                <a:solidFill>
                  <a:srgbClr val="5F210F"/>
                </a:solidFill>
                <a:latin typeface="Calibri"/>
                <a:cs typeface="Calibri"/>
              </a:rPr>
              <a:t>o</a:t>
            </a:r>
            <a:r>
              <a:rPr sz="2200" spc="-10" dirty="0" err="1">
                <a:solidFill>
                  <a:srgbClr val="5F210F"/>
                </a:solidFill>
                <a:latin typeface="Calibri"/>
                <a:cs typeface="Calibri"/>
              </a:rPr>
              <a:t>operáci</a:t>
            </a:r>
            <a:r>
              <a:rPr lang="sk-SK" sz="2200" spc="-10" dirty="0" err="1">
                <a:solidFill>
                  <a:srgbClr val="5F210F"/>
                </a:solidFill>
                <a:latin typeface="Calibri"/>
                <a:cs typeface="Calibri"/>
              </a:rPr>
              <a:t>ou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lang="sk-SK" sz="2200" dirty="0">
                <a:solidFill>
                  <a:srgbClr val="5F210F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200" spc="-10" dirty="0" err="1">
                <a:solidFill>
                  <a:srgbClr val="5F210F"/>
                </a:solidFill>
                <a:latin typeface="Calibri"/>
                <a:cs typeface="Calibri"/>
              </a:rPr>
              <a:t>národný</a:t>
            </a:r>
            <a:r>
              <a:rPr lang="sk-SK" sz="2200" spc="-10" dirty="0">
                <a:solidFill>
                  <a:srgbClr val="5F210F"/>
                </a:solidFill>
                <a:latin typeface="Calibri"/>
                <a:cs typeface="Calibri"/>
              </a:rPr>
              <a:t>mi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200" spc="-10" dirty="0" err="1">
                <a:solidFill>
                  <a:srgbClr val="5F210F"/>
                </a:solidFill>
                <a:latin typeface="Calibri"/>
                <a:cs typeface="Calibri"/>
              </a:rPr>
              <a:t>agentúr</a:t>
            </a:r>
            <a:r>
              <a:rPr lang="sk-SK" sz="2200" spc="-10" dirty="0" err="1">
                <a:solidFill>
                  <a:srgbClr val="5F210F"/>
                </a:solidFill>
                <a:latin typeface="Calibri"/>
                <a:cs typeface="Calibri"/>
              </a:rPr>
              <a:t>ami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)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na vytvorenie</a:t>
            </a:r>
            <a:endParaRPr sz="2200" dirty="0">
              <a:latin typeface="Calibri"/>
              <a:cs typeface="Calibri"/>
            </a:endParaRPr>
          </a:p>
          <a:p>
            <a:pPr marL="688340">
              <a:lnSpc>
                <a:spcPts val="2410"/>
              </a:lnSpc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povedomie 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značke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pre širšie publikum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880500" y="424706"/>
            <a:ext cx="622935" cy="1096010"/>
            <a:chOff x="8880500" y="424706"/>
            <a:chExt cx="622935" cy="1096010"/>
          </a:xfrm>
        </p:grpSpPr>
        <p:sp>
          <p:nvSpPr>
            <p:cNvPr id="10" name="object 10"/>
            <p:cNvSpPr/>
            <p:nvPr/>
          </p:nvSpPr>
          <p:spPr>
            <a:xfrm>
              <a:off x="9029928" y="437158"/>
              <a:ext cx="323850" cy="747395"/>
            </a:xfrm>
            <a:custGeom>
              <a:avLst/>
              <a:gdLst/>
              <a:ahLst/>
              <a:cxnLst/>
              <a:rect l="l" t="t" r="r" b="b"/>
              <a:pathLst>
                <a:path w="323850" h="747394">
                  <a:moveTo>
                    <a:pt x="161881" y="747057"/>
                  </a:moveTo>
                  <a:lnTo>
                    <a:pt x="118869" y="741238"/>
                  </a:lnTo>
                  <a:lnTo>
                    <a:pt x="80219" y="724904"/>
                  </a:lnTo>
                  <a:lnTo>
                    <a:pt x="47468" y="699594"/>
                  </a:lnTo>
                  <a:lnTo>
                    <a:pt x="22156" y="666847"/>
                  </a:lnTo>
                  <a:lnTo>
                    <a:pt x="5820" y="628201"/>
                  </a:lnTo>
                  <a:lnTo>
                    <a:pt x="0" y="585195"/>
                  </a:lnTo>
                  <a:lnTo>
                    <a:pt x="0" y="161862"/>
                  </a:lnTo>
                  <a:lnTo>
                    <a:pt x="5782" y="118831"/>
                  </a:lnTo>
                  <a:lnTo>
                    <a:pt x="22100" y="80165"/>
                  </a:lnTo>
                  <a:lnTo>
                    <a:pt x="47412" y="47407"/>
                  </a:lnTo>
                  <a:lnTo>
                    <a:pt x="80175" y="22098"/>
                  </a:lnTo>
                  <a:lnTo>
                    <a:pt x="118845" y="5781"/>
                  </a:lnTo>
                  <a:lnTo>
                    <a:pt x="161881" y="0"/>
                  </a:lnTo>
                  <a:lnTo>
                    <a:pt x="204917" y="5781"/>
                  </a:lnTo>
                  <a:lnTo>
                    <a:pt x="243587" y="22098"/>
                  </a:lnTo>
                  <a:lnTo>
                    <a:pt x="247217" y="24901"/>
                  </a:lnTo>
                  <a:lnTo>
                    <a:pt x="161881" y="24901"/>
                  </a:lnTo>
                  <a:lnTo>
                    <a:pt x="118586" y="31884"/>
                  </a:lnTo>
                  <a:lnTo>
                    <a:pt x="80985" y="51327"/>
                  </a:lnTo>
                  <a:lnTo>
                    <a:pt x="51333" y="80976"/>
                  </a:lnTo>
                  <a:lnTo>
                    <a:pt x="31888" y="118573"/>
                  </a:lnTo>
                  <a:lnTo>
                    <a:pt x="24904" y="161862"/>
                  </a:lnTo>
                  <a:lnTo>
                    <a:pt x="24904" y="585195"/>
                  </a:lnTo>
                  <a:lnTo>
                    <a:pt x="31888" y="628484"/>
                  </a:lnTo>
                  <a:lnTo>
                    <a:pt x="51333" y="666081"/>
                  </a:lnTo>
                  <a:lnTo>
                    <a:pt x="80985" y="695729"/>
                  </a:lnTo>
                  <a:lnTo>
                    <a:pt x="118586" y="715173"/>
                  </a:lnTo>
                  <a:lnTo>
                    <a:pt x="161881" y="722155"/>
                  </a:lnTo>
                  <a:lnTo>
                    <a:pt x="247099" y="722155"/>
                  </a:lnTo>
                  <a:lnTo>
                    <a:pt x="243543" y="724904"/>
                  </a:lnTo>
                  <a:lnTo>
                    <a:pt x="204893" y="741238"/>
                  </a:lnTo>
                  <a:lnTo>
                    <a:pt x="161881" y="747057"/>
                  </a:lnTo>
                  <a:close/>
                </a:path>
                <a:path w="323850" h="747394">
                  <a:moveTo>
                    <a:pt x="247099" y="722155"/>
                  </a:moveTo>
                  <a:lnTo>
                    <a:pt x="161881" y="722155"/>
                  </a:lnTo>
                  <a:lnTo>
                    <a:pt x="205176" y="715173"/>
                  </a:lnTo>
                  <a:lnTo>
                    <a:pt x="242777" y="695729"/>
                  </a:lnTo>
                  <a:lnTo>
                    <a:pt x="272429" y="666081"/>
                  </a:lnTo>
                  <a:lnTo>
                    <a:pt x="291874" y="628484"/>
                  </a:lnTo>
                  <a:lnTo>
                    <a:pt x="298858" y="585195"/>
                  </a:lnTo>
                  <a:lnTo>
                    <a:pt x="298858" y="572744"/>
                  </a:lnTo>
                  <a:lnTo>
                    <a:pt x="199238" y="572744"/>
                  </a:lnTo>
                  <a:lnTo>
                    <a:pt x="199238" y="547842"/>
                  </a:lnTo>
                  <a:lnTo>
                    <a:pt x="298858" y="547842"/>
                  </a:lnTo>
                  <a:lnTo>
                    <a:pt x="298858" y="448234"/>
                  </a:lnTo>
                  <a:lnTo>
                    <a:pt x="199238" y="448234"/>
                  </a:lnTo>
                  <a:lnTo>
                    <a:pt x="199238" y="423332"/>
                  </a:lnTo>
                  <a:lnTo>
                    <a:pt x="298858" y="423332"/>
                  </a:lnTo>
                  <a:lnTo>
                    <a:pt x="298858" y="323725"/>
                  </a:lnTo>
                  <a:lnTo>
                    <a:pt x="199238" y="323725"/>
                  </a:lnTo>
                  <a:lnTo>
                    <a:pt x="199238" y="298823"/>
                  </a:lnTo>
                  <a:lnTo>
                    <a:pt x="298858" y="298823"/>
                  </a:lnTo>
                  <a:lnTo>
                    <a:pt x="298858" y="199215"/>
                  </a:lnTo>
                  <a:lnTo>
                    <a:pt x="199238" y="199215"/>
                  </a:lnTo>
                  <a:lnTo>
                    <a:pt x="199238" y="174313"/>
                  </a:lnTo>
                  <a:lnTo>
                    <a:pt x="298858" y="174313"/>
                  </a:lnTo>
                  <a:lnTo>
                    <a:pt x="298858" y="161862"/>
                  </a:lnTo>
                  <a:lnTo>
                    <a:pt x="291874" y="118573"/>
                  </a:lnTo>
                  <a:lnTo>
                    <a:pt x="272429" y="80976"/>
                  </a:lnTo>
                  <a:lnTo>
                    <a:pt x="242777" y="51327"/>
                  </a:lnTo>
                  <a:lnTo>
                    <a:pt x="205176" y="31884"/>
                  </a:lnTo>
                  <a:lnTo>
                    <a:pt x="161881" y="24901"/>
                  </a:lnTo>
                  <a:lnTo>
                    <a:pt x="247217" y="24901"/>
                  </a:lnTo>
                  <a:lnTo>
                    <a:pt x="276350" y="47407"/>
                  </a:lnTo>
                  <a:lnTo>
                    <a:pt x="301662" y="80165"/>
                  </a:lnTo>
                  <a:lnTo>
                    <a:pt x="317980" y="118831"/>
                  </a:lnTo>
                  <a:lnTo>
                    <a:pt x="323762" y="161862"/>
                  </a:lnTo>
                  <a:lnTo>
                    <a:pt x="323762" y="585195"/>
                  </a:lnTo>
                  <a:lnTo>
                    <a:pt x="317942" y="628201"/>
                  </a:lnTo>
                  <a:lnTo>
                    <a:pt x="301606" y="666847"/>
                  </a:lnTo>
                  <a:lnTo>
                    <a:pt x="276294" y="699594"/>
                  </a:lnTo>
                  <a:lnTo>
                    <a:pt x="247099" y="722155"/>
                  </a:lnTo>
                  <a:close/>
                </a:path>
              </a:pathLst>
            </a:custGeom>
            <a:solidFill>
              <a:srgbClr val="A13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29928" y="437158"/>
              <a:ext cx="323850" cy="747395"/>
            </a:xfrm>
            <a:custGeom>
              <a:avLst/>
              <a:gdLst/>
              <a:ahLst/>
              <a:cxnLst/>
              <a:rect l="l" t="t" r="r" b="b"/>
              <a:pathLst>
                <a:path w="323850" h="747394">
                  <a:moveTo>
                    <a:pt x="161881" y="747057"/>
                  </a:moveTo>
                  <a:lnTo>
                    <a:pt x="204893" y="741238"/>
                  </a:lnTo>
                  <a:lnTo>
                    <a:pt x="243543" y="724904"/>
                  </a:lnTo>
                  <a:lnTo>
                    <a:pt x="276294" y="699594"/>
                  </a:lnTo>
                  <a:lnTo>
                    <a:pt x="301606" y="666847"/>
                  </a:lnTo>
                  <a:lnTo>
                    <a:pt x="317942" y="628201"/>
                  </a:lnTo>
                  <a:lnTo>
                    <a:pt x="323762" y="585195"/>
                  </a:lnTo>
                  <a:lnTo>
                    <a:pt x="323762" y="161862"/>
                  </a:lnTo>
                  <a:lnTo>
                    <a:pt x="317980" y="118831"/>
                  </a:lnTo>
                  <a:lnTo>
                    <a:pt x="301662" y="80165"/>
                  </a:lnTo>
                  <a:lnTo>
                    <a:pt x="276350" y="47407"/>
                  </a:lnTo>
                  <a:lnTo>
                    <a:pt x="243587" y="22098"/>
                  </a:lnTo>
                  <a:lnTo>
                    <a:pt x="204917" y="5781"/>
                  </a:lnTo>
                  <a:lnTo>
                    <a:pt x="161881" y="0"/>
                  </a:lnTo>
                  <a:lnTo>
                    <a:pt x="118845" y="5781"/>
                  </a:lnTo>
                  <a:lnTo>
                    <a:pt x="80175" y="22098"/>
                  </a:lnTo>
                  <a:lnTo>
                    <a:pt x="47412" y="47407"/>
                  </a:lnTo>
                  <a:lnTo>
                    <a:pt x="22100" y="80165"/>
                  </a:lnTo>
                  <a:lnTo>
                    <a:pt x="5782" y="118831"/>
                  </a:lnTo>
                  <a:lnTo>
                    <a:pt x="0" y="161862"/>
                  </a:lnTo>
                  <a:lnTo>
                    <a:pt x="0" y="585195"/>
                  </a:lnTo>
                  <a:lnTo>
                    <a:pt x="5820" y="628201"/>
                  </a:lnTo>
                  <a:lnTo>
                    <a:pt x="22156" y="666847"/>
                  </a:lnTo>
                  <a:lnTo>
                    <a:pt x="47468" y="699594"/>
                  </a:lnTo>
                  <a:lnTo>
                    <a:pt x="80219" y="724904"/>
                  </a:lnTo>
                  <a:lnTo>
                    <a:pt x="118869" y="741238"/>
                  </a:lnTo>
                  <a:lnTo>
                    <a:pt x="161881" y="747057"/>
                  </a:lnTo>
                  <a:close/>
                </a:path>
                <a:path w="323850" h="747394">
                  <a:moveTo>
                    <a:pt x="24904" y="161862"/>
                  </a:moveTo>
                  <a:lnTo>
                    <a:pt x="31888" y="118573"/>
                  </a:lnTo>
                  <a:lnTo>
                    <a:pt x="51333" y="80976"/>
                  </a:lnTo>
                  <a:lnTo>
                    <a:pt x="80985" y="51327"/>
                  </a:lnTo>
                  <a:lnTo>
                    <a:pt x="118586" y="31884"/>
                  </a:lnTo>
                  <a:lnTo>
                    <a:pt x="161881" y="24901"/>
                  </a:lnTo>
                  <a:lnTo>
                    <a:pt x="205176" y="31884"/>
                  </a:lnTo>
                  <a:lnTo>
                    <a:pt x="242777" y="51327"/>
                  </a:lnTo>
                  <a:lnTo>
                    <a:pt x="272429" y="80976"/>
                  </a:lnTo>
                  <a:lnTo>
                    <a:pt x="291874" y="118573"/>
                  </a:lnTo>
                  <a:lnTo>
                    <a:pt x="298858" y="161862"/>
                  </a:lnTo>
                  <a:lnTo>
                    <a:pt x="298858" y="174313"/>
                  </a:lnTo>
                  <a:lnTo>
                    <a:pt x="199238" y="174313"/>
                  </a:lnTo>
                  <a:lnTo>
                    <a:pt x="199238" y="199215"/>
                  </a:lnTo>
                  <a:lnTo>
                    <a:pt x="298858" y="199215"/>
                  </a:lnTo>
                  <a:lnTo>
                    <a:pt x="298858" y="298823"/>
                  </a:lnTo>
                  <a:lnTo>
                    <a:pt x="199238" y="298823"/>
                  </a:lnTo>
                  <a:lnTo>
                    <a:pt x="199238" y="323725"/>
                  </a:lnTo>
                  <a:lnTo>
                    <a:pt x="298858" y="323725"/>
                  </a:lnTo>
                  <a:lnTo>
                    <a:pt x="298858" y="423332"/>
                  </a:lnTo>
                  <a:lnTo>
                    <a:pt x="199238" y="423332"/>
                  </a:lnTo>
                  <a:lnTo>
                    <a:pt x="199238" y="448234"/>
                  </a:lnTo>
                  <a:lnTo>
                    <a:pt x="298858" y="448234"/>
                  </a:lnTo>
                  <a:lnTo>
                    <a:pt x="298858" y="547842"/>
                  </a:lnTo>
                  <a:lnTo>
                    <a:pt x="199238" y="547842"/>
                  </a:lnTo>
                  <a:lnTo>
                    <a:pt x="199238" y="572744"/>
                  </a:lnTo>
                  <a:lnTo>
                    <a:pt x="298858" y="572744"/>
                  </a:lnTo>
                  <a:lnTo>
                    <a:pt x="298858" y="585195"/>
                  </a:lnTo>
                  <a:lnTo>
                    <a:pt x="291874" y="628484"/>
                  </a:lnTo>
                  <a:lnTo>
                    <a:pt x="272429" y="666081"/>
                  </a:lnTo>
                  <a:lnTo>
                    <a:pt x="242777" y="695729"/>
                  </a:lnTo>
                  <a:lnTo>
                    <a:pt x="205176" y="715173"/>
                  </a:lnTo>
                  <a:lnTo>
                    <a:pt x="161881" y="722155"/>
                  </a:lnTo>
                  <a:lnTo>
                    <a:pt x="118586" y="715173"/>
                  </a:lnTo>
                  <a:lnTo>
                    <a:pt x="80985" y="695729"/>
                  </a:lnTo>
                  <a:lnTo>
                    <a:pt x="51333" y="666081"/>
                  </a:lnTo>
                  <a:lnTo>
                    <a:pt x="31888" y="628484"/>
                  </a:lnTo>
                  <a:lnTo>
                    <a:pt x="24904" y="585195"/>
                  </a:lnTo>
                  <a:lnTo>
                    <a:pt x="24904" y="161862"/>
                  </a:lnTo>
                  <a:close/>
                </a:path>
              </a:pathLst>
            </a:custGeom>
            <a:ln w="24903">
              <a:solidFill>
                <a:srgbClr val="A13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92952" y="897844"/>
              <a:ext cx="598170" cy="610235"/>
            </a:xfrm>
            <a:custGeom>
              <a:avLst/>
              <a:gdLst/>
              <a:ahLst/>
              <a:cxnLst/>
              <a:rect l="l" t="t" r="r" b="b"/>
              <a:pathLst>
                <a:path w="598170" h="610235">
                  <a:moveTo>
                    <a:pt x="597716" y="610097"/>
                  </a:moveTo>
                  <a:lnTo>
                    <a:pt x="0" y="610097"/>
                  </a:lnTo>
                  <a:lnTo>
                    <a:pt x="0" y="585195"/>
                  </a:lnTo>
                  <a:lnTo>
                    <a:pt x="286405" y="585195"/>
                  </a:lnTo>
                  <a:lnTo>
                    <a:pt x="286405" y="385344"/>
                  </a:lnTo>
                  <a:lnTo>
                    <a:pt x="241193" y="379228"/>
                  </a:lnTo>
                  <a:lnTo>
                    <a:pt x="198837" y="365794"/>
                  </a:lnTo>
                  <a:lnTo>
                    <a:pt x="159993" y="345730"/>
                  </a:lnTo>
                  <a:lnTo>
                    <a:pt x="125316" y="319719"/>
                  </a:lnTo>
                  <a:lnTo>
                    <a:pt x="95460" y="288450"/>
                  </a:lnTo>
                  <a:lnTo>
                    <a:pt x="71082" y="252609"/>
                  </a:lnTo>
                  <a:lnTo>
                    <a:pt x="52835" y="212881"/>
                  </a:lnTo>
                  <a:lnTo>
                    <a:pt x="41375" y="169952"/>
                  </a:lnTo>
                  <a:lnTo>
                    <a:pt x="37357" y="124509"/>
                  </a:lnTo>
                  <a:lnTo>
                    <a:pt x="37357" y="0"/>
                  </a:lnTo>
                  <a:lnTo>
                    <a:pt x="62262" y="0"/>
                  </a:lnTo>
                  <a:lnTo>
                    <a:pt x="62262" y="124509"/>
                  </a:lnTo>
                  <a:lnTo>
                    <a:pt x="67069" y="172184"/>
                  </a:lnTo>
                  <a:lnTo>
                    <a:pt x="80855" y="216590"/>
                  </a:lnTo>
                  <a:lnTo>
                    <a:pt x="102670" y="256774"/>
                  </a:lnTo>
                  <a:lnTo>
                    <a:pt x="131561" y="291786"/>
                  </a:lnTo>
                  <a:lnTo>
                    <a:pt x="166577" y="320674"/>
                  </a:lnTo>
                  <a:lnTo>
                    <a:pt x="206766" y="342486"/>
                  </a:lnTo>
                  <a:lnTo>
                    <a:pt x="251177" y="356271"/>
                  </a:lnTo>
                  <a:lnTo>
                    <a:pt x="298858" y="361077"/>
                  </a:lnTo>
                  <a:lnTo>
                    <a:pt x="346538" y="356271"/>
                  </a:lnTo>
                  <a:lnTo>
                    <a:pt x="390949" y="342486"/>
                  </a:lnTo>
                  <a:lnTo>
                    <a:pt x="431138" y="320674"/>
                  </a:lnTo>
                  <a:lnTo>
                    <a:pt x="466154" y="291786"/>
                  </a:lnTo>
                  <a:lnTo>
                    <a:pt x="495045" y="256774"/>
                  </a:lnTo>
                  <a:lnTo>
                    <a:pt x="516860" y="216590"/>
                  </a:lnTo>
                  <a:lnTo>
                    <a:pt x="530647" y="172184"/>
                  </a:lnTo>
                  <a:lnTo>
                    <a:pt x="535454" y="124509"/>
                  </a:lnTo>
                  <a:lnTo>
                    <a:pt x="535454" y="0"/>
                  </a:lnTo>
                  <a:lnTo>
                    <a:pt x="560358" y="0"/>
                  </a:lnTo>
                  <a:lnTo>
                    <a:pt x="560358" y="124509"/>
                  </a:lnTo>
                  <a:lnTo>
                    <a:pt x="556344" y="169952"/>
                  </a:lnTo>
                  <a:lnTo>
                    <a:pt x="544885" y="212881"/>
                  </a:lnTo>
                  <a:lnTo>
                    <a:pt x="526639" y="252609"/>
                  </a:lnTo>
                  <a:lnTo>
                    <a:pt x="502260" y="288450"/>
                  </a:lnTo>
                  <a:lnTo>
                    <a:pt x="472404" y="319719"/>
                  </a:lnTo>
                  <a:lnTo>
                    <a:pt x="437725" y="345730"/>
                  </a:lnTo>
                  <a:lnTo>
                    <a:pt x="398880" y="365794"/>
                  </a:lnTo>
                  <a:lnTo>
                    <a:pt x="356523" y="379228"/>
                  </a:lnTo>
                  <a:lnTo>
                    <a:pt x="311310" y="385344"/>
                  </a:lnTo>
                  <a:lnTo>
                    <a:pt x="311310" y="585195"/>
                  </a:lnTo>
                  <a:lnTo>
                    <a:pt x="597716" y="585195"/>
                  </a:lnTo>
                  <a:lnTo>
                    <a:pt x="597716" y="610097"/>
                  </a:lnTo>
                  <a:close/>
                </a:path>
              </a:pathLst>
            </a:custGeom>
            <a:solidFill>
              <a:srgbClr val="A13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92952" y="897844"/>
              <a:ext cx="598170" cy="610235"/>
            </a:xfrm>
            <a:custGeom>
              <a:avLst/>
              <a:gdLst/>
              <a:ahLst/>
              <a:cxnLst/>
              <a:rect l="l" t="t" r="r" b="b"/>
              <a:pathLst>
                <a:path w="598170" h="610235">
                  <a:moveTo>
                    <a:pt x="311310" y="585195"/>
                  </a:moveTo>
                  <a:lnTo>
                    <a:pt x="311310" y="385344"/>
                  </a:lnTo>
                  <a:lnTo>
                    <a:pt x="356523" y="379228"/>
                  </a:lnTo>
                  <a:lnTo>
                    <a:pt x="398880" y="365794"/>
                  </a:lnTo>
                  <a:lnTo>
                    <a:pt x="437725" y="345730"/>
                  </a:lnTo>
                  <a:lnTo>
                    <a:pt x="472404" y="319719"/>
                  </a:lnTo>
                  <a:lnTo>
                    <a:pt x="502260" y="288450"/>
                  </a:lnTo>
                  <a:lnTo>
                    <a:pt x="526639" y="252609"/>
                  </a:lnTo>
                  <a:lnTo>
                    <a:pt x="544885" y="212881"/>
                  </a:lnTo>
                  <a:lnTo>
                    <a:pt x="556344" y="169952"/>
                  </a:lnTo>
                  <a:lnTo>
                    <a:pt x="560358" y="124509"/>
                  </a:lnTo>
                  <a:lnTo>
                    <a:pt x="560358" y="0"/>
                  </a:lnTo>
                  <a:lnTo>
                    <a:pt x="535454" y="0"/>
                  </a:lnTo>
                  <a:lnTo>
                    <a:pt x="535454" y="124509"/>
                  </a:lnTo>
                  <a:lnTo>
                    <a:pt x="530647" y="172184"/>
                  </a:lnTo>
                  <a:lnTo>
                    <a:pt x="516860" y="216590"/>
                  </a:lnTo>
                  <a:lnTo>
                    <a:pt x="495045" y="256774"/>
                  </a:lnTo>
                  <a:lnTo>
                    <a:pt x="466154" y="291786"/>
                  </a:lnTo>
                  <a:lnTo>
                    <a:pt x="431138" y="320674"/>
                  </a:lnTo>
                  <a:lnTo>
                    <a:pt x="390949" y="342486"/>
                  </a:lnTo>
                  <a:lnTo>
                    <a:pt x="346538" y="356271"/>
                  </a:lnTo>
                  <a:lnTo>
                    <a:pt x="298858" y="361077"/>
                  </a:lnTo>
                  <a:lnTo>
                    <a:pt x="251177" y="356271"/>
                  </a:lnTo>
                  <a:lnTo>
                    <a:pt x="206766" y="342486"/>
                  </a:lnTo>
                  <a:lnTo>
                    <a:pt x="166577" y="320674"/>
                  </a:lnTo>
                  <a:lnTo>
                    <a:pt x="131561" y="291786"/>
                  </a:lnTo>
                  <a:lnTo>
                    <a:pt x="102670" y="256774"/>
                  </a:lnTo>
                  <a:lnTo>
                    <a:pt x="80855" y="216590"/>
                  </a:lnTo>
                  <a:lnTo>
                    <a:pt x="67069" y="172184"/>
                  </a:lnTo>
                  <a:lnTo>
                    <a:pt x="62262" y="124509"/>
                  </a:lnTo>
                  <a:lnTo>
                    <a:pt x="62262" y="0"/>
                  </a:lnTo>
                  <a:lnTo>
                    <a:pt x="37357" y="0"/>
                  </a:lnTo>
                  <a:lnTo>
                    <a:pt x="37357" y="124509"/>
                  </a:lnTo>
                  <a:lnTo>
                    <a:pt x="41375" y="169952"/>
                  </a:lnTo>
                  <a:lnTo>
                    <a:pt x="52835" y="212881"/>
                  </a:lnTo>
                  <a:lnTo>
                    <a:pt x="71082" y="252609"/>
                  </a:lnTo>
                  <a:lnTo>
                    <a:pt x="95460" y="288450"/>
                  </a:lnTo>
                  <a:lnTo>
                    <a:pt x="125316" y="319719"/>
                  </a:lnTo>
                  <a:lnTo>
                    <a:pt x="159993" y="345730"/>
                  </a:lnTo>
                  <a:lnTo>
                    <a:pt x="198837" y="365794"/>
                  </a:lnTo>
                  <a:lnTo>
                    <a:pt x="241193" y="379228"/>
                  </a:lnTo>
                  <a:lnTo>
                    <a:pt x="286405" y="385344"/>
                  </a:lnTo>
                  <a:lnTo>
                    <a:pt x="286405" y="585195"/>
                  </a:lnTo>
                  <a:lnTo>
                    <a:pt x="0" y="585195"/>
                  </a:lnTo>
                  <a:lnTo>
                    <a:pt x="0" y="610097"/>
                  </a:lnTo>
                  <a:lnTo>
                    <a:pt x="597716" y="610097"/>
                  </a:lnTo>
                  <a:lnTo>
                    <a:pt x="597716" y="585195"/>
                  </a:lnTo>
                  <a:lnTo>
                    <a:pt x="311310" y="585195"/>
                  </a:lnTo>
                  <a:close/>
                </a:path>
              </a:pathLst>
            </a:custGeom>
            <a:ln w="24903">
              <a:solidFill>
                <a:srgbClr val="A13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38862"/>
            <a:ext cx="12192000" cy="5919470"/>
            <a:chOff x="0" y="938862"/>
            <a:chExt cx="12192000" cy="5919470"/>
          </a:xfrm>
        </p:grpSpPr>
        <p:sp>
          <p:nvSpPr>
            <p:cNvPr id="3" name="object 3"/>
            <p:cNvSpPr/>
            <p:nvPr/>
          </p:nvSpPr>
          <p:spPr>
            <a:xfrm>
              <a:off x="0" y="2334767"/>
              <a:ext cx="12192000" cy="4523740"/>
            </a:xfrm>
            <a:custGeom>
              <a:avLst/>
              <a:gdLst/>
              <a:ahLst/>
              <a:cxnLst/>
              <a:rect l="l" t="t" r="r" b="b"/>
              <a:pathLst>
                <a:path w="12192000" h="4523740">
                  <a:moveTo>
                    <a:pt x="12192000" y="0"/>
                  </a:moveTo>
                  <a:lnTo>
                    <a:pt x="0" y="0"/>
                  </a:lnTo>
                  <a:lnTo>
                    <a:pt x="0" y="4523232"/>
                  </a:lnTo>
                  <a:lnTo>
                    <a:pt x="12192000" y="452323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5128" y="938862"/>
              <a:ext cx="5396871" cy="59191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1313" y="636761"/>
            <a:ext cx="7196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04F2E"/>
                </a:solidFill>
              </a:rPr>
              <a:t>Pozrite sa, </a:t>
            </a:r>
            <a:r>
              <a:rPr sz="3600" spc="-25" dirty="0">
                <a:solidFill>
                  <a:srgbClr val="404F2E"/>
                </a:solidFill>
              </a:rPr>
              <a:t>čo je </a:t>
            </a:r>
            <a:r>
              <a:rPr sz="3600" spc="-10" dirty="0">
                <a:solidFill>
                  <a:srgbClr val="404F2E"/>
                </a:solidFill>
              </a:rPr>
              <a:t>k</a:t>
            </a:r>
            <a:r>
              <a:rPr sz="3600" spc="-25" dirty="0">
                <a:solidFill>
                  <a:srgbClr val="404F2E"/>
                </a:solidFill>
              </a:rPr>
              <a:t> dispozícii </a:t>
            </a:r>
            <a:r>
              <a:rPr sz="3600" dirty="0">
                <a:solidFill>
                  <a:srgbClr val="404F2E"/>
                </a:solidFill>
              </a:rPr>
              <a:t>- Jeden </a:t>
            </a:r>
            <a:r>
              <a:rPr sz="3600" spc="-20" dirty="0">
                <a:solidFill>
                  <a:srgbClr val="404F2E"/>
                </a:solidFill>
              </a:rPr>
              <a:t>príklad...</a:t>
            </a:r>
            <a:endParaRPr sz="3600"/>
          </a:p>
        </p:txBody>
      </p:sp>
      <p:grpSp>
        <p:nvGrpSpPr>
          <p:cNvPr id="9" name="object 9"/>
          <p:cNvGrpSpPr/>
          <p:nvPr/>
        </p:nvGrpSpPr>
        <p:grpSpPr>
          <a:xfrm>
            <a:off x="5373370" y="2346960"/>
            <a:ext cx="5803900" cy="2586355"/>
            <a:chOff x="5373370" y="2346960"/>
            <a:chExt cx="5803900" cy="258635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9720" y="3543300"/>
              <a:ext cx="2331707" cy="13898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1100" y="2346960"/>
              <a:ext cx="2375915" cy="24597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79720" y="2514601"/>
              <a:ext cx="2656840" cy="914400"/>
            </a:xfrm>
            <a:custGeom>
              <a:avLst/>
              <a:gdLst/>
              <a:ahLst/>
              <a:cxnLst/>
              <a:rect l="l" t="t" r="r" b="b"/>
              <a:pathLst>
                <a:path w="2656840" h="914400">
                  <a:moveTo>
                    <a:pt x="2199132" y="0"/>
                  </a:moveTo>
                  <a:lnTo>
                    <a:pt x="2199132" y="228600"/>
                  </a:lnTo>
                  <a:lnTo>
                    <a:pt x="0" y="228600"/>
                  </a:lnTo>
                  <a:lnTo>
                    <a:pt x="0" y="685800"/>
                  </a:lnTo>
                  <a:lnTo>
                    <a:pt x="2199132" y="685800"/>
                  </a:lnTo>
                  <a:lnTo>
                    <a:pt x="2199132" y="914400"/>
                  </a:lnTo>
                  <a:lnTo>
                    <a:pt x="2656332" y="457200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79720" y="2514601"/>
              <a:ext cx="2656840" cy="914400"/>
            </a:xfrm>
            <a:custGeom>
              <a:avLst/>
              <a:gdLst/>
              <a:ahLst/>
              <a:cxnLst/>
              <a:rect l="l" t="t" r="r" b="b"/>
              <a:pathLst>
                <a:path w="2656840" h="914400">
                  <a:moveTo>
                    <a:pt x="0" y="228600"/>
                  </a:moveTo>
                  <a:lnTo>
                    <a:pt x="2199132" y="228600"/>
                  </a:lnTo>
                  <a:lnTo>
                    <a:pt x="2199132" y="0"/>
                  </a:lnTo>
                  <a:lnTo>
                    <a:pt x="2656332" y="457200"/>
                  </a:lnTo>
                  <a:lnTo>
                    <a:pt x="2199132" y="914400"/>
                  </a:lnTo>
                  <a:lnTo>
                    <a:pt x="2199132" y="685800"/>
                  </a:lnTo>
                  <a:lnTo>
                    <a:pt x="0" y="68580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44783" y="2727849"/>
            <a:ext cx="356298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Séria 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podcastov </a:t>
            </a:r>
            <a:r>
              <a:rPr sz="2400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Farmers </a:t>
            </a: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Journal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pravidelnou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diskusiou o poľnohospodárskych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novinkách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6C6A39"/>
                </a:solidFill>
                <a:latin typeface="Calibri"/>
                <a:cs typeface="Calibri"/>
              </a:rPr>
              <a:t>záležitostiach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vidieka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z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popredných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 írskych poľnohospodárskych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agropodnikateľských </a:t>
            </a:r>
            <a:r>
              <a:rPr sz="2400" spc="-30" dirty="0">
                <a:solidFill>
                  <a:srgbClr val="6C6A39"/>
                </a:solidFill>
                <a:latin typeface="Calibri"/>
                <a:cs typeface="Calibri"/>
              </a:rPr>
              <a:t>novín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Irish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Farmers'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Journal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Každú </a:t>
            </a:r>
            <a:r>
              <a:rPr sz="2400" spc="-30" dirty="0">
                <a:solidFill>
                  <a:srgbClr val="6C6A39"/>
                </a:solidFill>
                <a:latin typeface="Calibri"/>
                <a:cs typeface="Calibri"/>
              </a:rPr>
              <a:t>stredu.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17823" y="2806799"/>
            <a:ext cx="1552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KLIKNITE NA TLAČIDLO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PRE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POČÚVANIE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0664"/>
            <a:ext cx="12192000" cy="6117590"/>
            <a:chOff x="0" y="740664"/>
            <a:chExt cx="12192000" cy="6117590"/>
          </a:xfrm>
        </p:grpSpPr>
        <p:sp>
          <p:nvSpPr>
            <p:cNvPr id="3" name="object 3"/>
            <p:cNvSpPr/>
            <p:nvPr/>
          </p:nvSpPr>
          <p:spPr>
            <a:xfrm>
              <a:off x="0" y="1245108"/>
              <a:ext cx="12192000" cy="5613400"/>
            </a:xfrm>
            <a:custGeom>
              <a:avLst/>
              <a:gdLst/>
              <a:ahLst/>
              <a:cxnLst/>
              <a:rect l="l" t="t" r="r" b="b"/>
              <a:pathLst>
                <a:path w="12192000" h="5613400">
                  <a:moveTo>
                    <a:pt x="12192000" y="0"/>
                  </a:moveTo>
                  <a:lnTo>
                    <a:pt x="0" y="0"/>
                  </a:lnTo>
                  <a:lnTo>
                    <a:pt x="0" y="5612892"/>
                  </a:lnTo>
                  <a:lnTo>
                    <a:pt x="12192000" y="56128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9500" y="740664"/>
              <a:ext cx="4762500" cy="56128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6591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2244" y="6412991"/>
              <a:ext cx="440435" cy="4419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3836" y="6417564"/>
              <a:ext cx="440435" cy="4404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42156" y="2292351"/>
            <a:ext cx="5140960" cy="25495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3600" spc="-20" dirty="0">
                <a:solidFill>
                  <a:srgbClr val="5F210F"/>
                </a:solidFill>
                <a:latin typeface="Calibri"/>
                <a:cs typeface="Calibri"/>
              </a:rPr>
              <a:t>trhovisko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stránka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elektronického obchodu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(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digitálny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sprostredkovateľ), </a:t>
            </a: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ktorá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spája </a:t>
            </a: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predajcov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600" spc="-20" dirty="0">
                <a:solidFill>
                  <a:srgbClr val="5F210F"/>
                </a:solidFill>
                <a:latin typeface="Calibri"/>
                <a:cs typeface="Calibri"/>
              </a:rPr>
              <a:t>kupujúcich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jednom mieste.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2825" y="258725"/>
            <a:ext cx="5949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Čo </a:t>
            </a:r>
            <a:r>
              <a:rPr sz="3600" b="0" dirty="0">
                <a:latin typeface="Calibri"/>
                <a:cs typeface="Calibri"/>
              </a:rPr>
              <a:t>je to online </a:t>
            </a:r>
            <a:r>
              <a:rPr sz="3600" b="0" spc="-15" dirty="0">
                <a:latin typeface="Calibri"/>
                <a:cs typeface="Calibri"/>
              </a:rPr>
              <a:t>trhovisko?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02623" y="1223772"/>
            <a:ext cx="3389376" cy="403402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881174" y="5282746"/>
            <a:ext cx="517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Táto fotografia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65651" y="5282746"/>
            <a:ext cx="6388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CC </a:t>
            </a:r>
            <a:r>
              <a:rPr sz="900" u="sng" spc="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BY-NC-ND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18275"/>
            <a:ext cx="12192000" cy="4940300"/>
            <a:chOff x="0" y="1918275"/>
            <a:chExt cx="12192000" cy="4940300"/>
          </a:xfrm>
        </p:grpSpPr>
        <p:sp>
          <p:nvSpPr>
            <p:cNvPr id="3" name="object 3"/>
            <p:cNvSpPr/>
            <p:nvPr/>
          </p:nvSpPr>
          <p:spPr>
            <a:xfrm>
              <a:off x="0" y="2334768"/>
              <a:ext cx="12192000" cy="4523740"/>
            </a:xfrm>
            <a:custGeom>
              <a:avLst/>
              <a:gdLst/>
              <a:ahLst/>
              <a:cxnLst/>
              <a:rect l="l" t="t" r="r" b="b"/>
              <a:pathLst>
                <a:path w="12192000" h="4523740">
                  <a:moveTo>
                    <a:pt x="12192000" y="0"/>
                  </a:moveTo>
                  <a:lnTo>
                    <a:pt x="0" y="0"/>
                  </a:lnTo>
                  <a:lnTo>
                    <a:pt x="0" y="4523232"/>
                  </a:lnTo>
                  <a:lnTo>
                    <a:pt x="12192000" y="452323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5202" y="1918275"/>
              <a:ext cx="6246797" cy="49397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5805" y="258691"/>
            <a:ext cx="3105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404F2E"/>
                </a:solidFill>
              </a:rPr>
              <a:t>Cvičenie pre </a:t>
            </a:r>
            <a:r>
              <a:rPr sz="3600" spc="-5" dirty="0">
                <a:solidFill>
                  <a:srgbClr val="404F2E"/>
                </a:solidFill>
              </a:rPr>
              <a:t>žiakov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284928" y="1305181"/>
            <a:ext cx="10792460" cy="443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96054" marR="5080" indent="-316103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04F2E"/>
                </a:solidFill>
                <a:latin typeface="Calibri"/>
                <a:cs typeface="Calibri"/>
              </a:rPr>
              <a:t>Hovorilo sa o tom, ako </a:t>
            </a:r>
            <a:r>
              <a:rPr sz="3200" spc="-10" dirty="0">
                <a:solidFill>
                  <a:srgbClr val="404F2E"/>
                </a:solidFill>
                <a:latin typeface="Calibri"/>
                <a:cs typeface="Calibri"/>
              </a:rPr>
              <a:t>rastie význam </a:t>
            </a:r>
            <a:r>
              <a:rPr sz="3200" spc="-5" dirty="0">
                <a:solidFill>
                  <a:srgbClr val="404F2E"/>
                </a:solidFill>
                <a:latin typeface="Calibri"/>
                <a:cs typeface="Calibri"/>
              </a:rPr>
              <a:t>sociálnych médií </a:t>
            </a:r>
            <a:r>
              <a:rPr sz="3200" spc="-10" dirty="0">
                <a:solidFill>
                  <a:srgbClr val="404F2E"/>
                </a:solidFill>
                <a:latin typeface="Calibri"/>
                <a:cs typeface="Calibri"/>
              </a:rPr>
              <a:t>v </a:t>
            </a:r>
            <a:r>
              <a:rPr sz="3200" spc="-5" dirty="0">
                <a:solidFill>
                  <a:srgbClr val="404F2E"/>
                </a:solidFill>
                <a:latin typeface="Calibri"/>
                <a:cs typeface="Calibri"/>
              </a:rPr>
              <a:t>podnikaní: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Jednoduché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cvičenie s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perom a papierom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45" dirty="0">
                <a:solidFill>
                  <a:srgbClr val="A13A22"/>
                </a:solidFill>
                <a:latin typeface="Calibri"/>
                <a:cs typeface="Calibri"/>
              </a:rPr>
              <a:t>ZOZNAM:</a:t>
            </a:r>
            <a:endParaRPr sz="2400">
              <a:latin typeface="Calibri"/>
              <a:cs typeface="Calibri"/>
            </a:endParaRPr>
          </a:p>
          <a:p>
            <a:pPr marL="527685" marR="5521960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Na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koľkých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platformách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je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 váš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malý podnik prítomný?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často zverejňujete príspevky?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Mohli by ste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komunikovať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častejšie?</a:t>
            </a:r>
            <a:endParaRPr sz="2400">
              <a:latin typeface="Calibri"/>
              <a:cs typeface="Calibri"/>
            </a:endParaRPr>
          </a:p>
          <a:p>
            <a:pPr marL="527685" marR="5514340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Sledujete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aktivitu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svojich účtov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kde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môžete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zlepšiť?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91590" y="221227"/>
            <a:ext cx="927735" cy="942975"/>
            <a:chOff x="3991590" y="221227"/>
            <a:chExt cx="927735" cy="942975"/>
          </a:xfrm>
        </p:grpSpPr>
        <p:sp>
          <p:nvSpPr>
            <p:cNvPr id="11" name="object 11"/>
            <p:cNvSpPr/>
            <p:nvPr/>
          </p:nvSpPr>
          <p:spPr>
            <a:xfrm>
              <a:off x="4594101" y="235515"/>
              <a:ext cx="311150" cy="315595"/>
            </a:xfrm>
            <a:custGeom>
              <a:avLst/>
              <a:gdLst/>
              <a:ahLst/>
              <a:cxnLst/>
              <a:rect l="l" t="t" r="r" b="b"/>
              <a:pathLst>
                <a:path w="311150" h="315595">
                  <a:moveTo>
                    <a:pt x="302056" y="188950"/>
                  </a:moveTo>
                  <a:lnTo>
                    <a:pt x="124625" y="8902"/>
                  </a:lnTo>
                  <a:lnTo>
                    <a:pt x="119557" y="5080"/>
                  </a:lnTo>
                  <a:lnTo>
                    <a:pt x="114553" y="2514"/>
                  </a:lnTo>
                  <a:lnTo>
                    <a:pt x="108242" y="1257"/>
                  </a:lnTo>
                  <a:lnTo>
                    <a:pt x="103174" y="0"/>
                  </a:lnTo>
                  <a:lnTo>
                    <a:pt x="0" y="93167"/>
                  </a:lnTo>
                  <a:lnTo>
                    <a:pt x="218973" y="315353"/>
                  </a:lnTo>
                  <a:lnTo>
                    <a:pt x="302056" y="232359"/>
                  </a:lnTo>
                  <a:lnTo>
                    <a:pt x="310845" y="210654"/>
                  </a:lnTo>
                  <a:lnTo>
                    <a:pt x="309600" y="205574"/>
                  </a:lnTo>
                  <a:lnTo>
                    <a:pt x="308305" y="199174"/>
                  </a:lnTo>
                  <a:lnTo>
                    <a:pt x="305828" y="194094"/>
                  </a:lnTo>
                  <a:lnTo>
                    <a:pt x="302056" y="188950"/>
                  </a:lnTo>
                  <a:close/>
                </a:path>
              </a:pathLst>
            </a:custGeom>
            <a:ln w="28575">
              <a:solidFill>
                <a:srgbClr val="404F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3953" y="494591"/>
              <a:ext cx="539750" cy="550545"/>
            </a:xfrm>
            <a:custGeom>
              <a:avLst/>
              <a:gdLst/>
              <a:ahLst/>
              <a:cxnLst/>
              <a:rect l="l" t="t" r="r" b="b"/>
              <a:pathLst>
                <a:path w="539750" h="550544">
                  <a:moveTo>
                    <a:pt x="539496" y="0"/>
                  </a:moveTo>
                  <a:lnTo>
                    <a:pt x="0" y="550062"/>
                  </a:lnTo>
                </a:path>
              </a:pathLst>
            </a:custGeom>
            <a:ln w="28575">
              <a:solidFill>
                <a:srgbClr val="404F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05878" y="336042"/>
              <a:ext cx="800100" cy="814069"/>
            </a:xfrm>
            <a:custGeom>
              <a:avLst/>
              <a:gdLst/>
              <a:ahLst/>
              <a:cxnLst/>
              <a:rect l="l" t="t" r="r" b="b"/>
              <a:pathLst>
                <a:path w="800100" h="814069">
                  <a:moveTo>
                    <a:pt x="580567" y="0"/>
                  </a:moveTo>
                  <a:lnTo>
                    <a:pt x="38874" y="552323"/>
                  </a:lnTo>
                  <a:lnTo>
                    <a:pt x="35115" y="556145"/>
                  </a:lnTo>
                  <a:lnTo>
                    <a:pt x="32600" y="559968"/>
                  </a:lnTo>
                  <a:lnTo>
                    <a:pt x="31356" y="563791"/>
                  </a:lnTo>
                  <a:lnTo>
                    <a:pt x="30073" y="568921"/>
                  </a:lnTo>
                  <a:lnTo>
                    <a:pt x="0" y="779360"/>
                  </a:lnTo>
                  <a:lnTo>
                    <a:pt x="0" y="785749"/>
                  </a:lnTo>
                  <a:lnTo>
                    <a:pt x="30073" y="813816"/>
                  </a:lnTo>
                  <a:lnTo>
                    <a:pt x="33883" y="813816"/>
                  </a:lnTo>
                  <a:lnTo>
                    <a:pt x="240753" y="783183"/>
                  </a:lnTo>
                  <a:lnTo>
                    <a:pt x="249554" y="780618"/>
                  </a:lnTo>
                  <a:lnTo>
                    <a:pt x="253314" y="778103"/>
                  </a:lnTo>
                  <a:lnTo>
                    <a:pt x="257073" y="774280"/>
                  </a:lnTo>
                  <a:lnTo>
                    <a:pt x="799998" y="223215"/>
                  </a:lnTo>
                </a:path>
              </a:pathLst>
            </a:custGeom>
            <a:ln w="28574">
              <a:solidFill>
                <a:srgbClr val="404F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09465" y="398576"/>
              <a:ext cx="539750" cy="550545"/>
            </a:xfrm>
            <a:custGeom>
              <a:avLst/>
              <a:gdLst/>
              <a:ahLst/>
              <a:cxnLst/>
              <a:rect l="l" t="t" r="r" b="b"/>
              <a:pathLst>
                <a:path w="539750" h="550544">
                  <a:moveTo>
                    <a:pt x="0" y="550113"/>
                  </a:moveTo>
                  <a:lnTo>
                    <a:pt x="539496" y="0"/>
                  </a:lnTo>
                </a:path>
              </a:pathLst>
            </a:custGeom>
            <a:ln w="28575">
              <a:solidFill>
                <a:srgbClr val="404F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28693" y="1034032"/>
              <a:ext cx="91440" cy="93345"/>
            </a:xfrm>
            <a:custGeom>
              <a:avLst/>
              <a:gdLst/>
              <a:ahLst/>
              <a:cxnLst/>
              <a:rect l="l" t="t" r="r" b="b"/>
              <a:pathLst>
                <a:path w="91439" h="93344">
                  <a:moveTo>
                    <a:pt x="91389" y="92913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404F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8557" y="893831"/>
              <a:ext cx="210820" cy="213360"/>
            </a:xfrm>
            <a:custGeom>
              <a:avLst/>
              <a:gdLst/>
              <a:ahLst/>
              <a:cxnLst/>
              <a:rect l="l" t="t" r="r" b="b"/>
              <a:pathLst>
                <a:path w="210820" h="213359">
                  <a:moveTo>
                    <a:pt x="0" y="2565"/>
                  </a:moveTo>
                  <a:lnTo>
                    <a:pt x="1244" y="0"/>
                  </a:lnTo>
                  <a:lnTo>
                    <a:pt x="210210" y="212039"/>
                  </a:lnTo>
                  <a:lnTo>
                    <a:pt x="207733" y="213359"/>
                  </a:lnTo>
                </a:path>
              </a:pathLst>
            </a:custGeom>
            <a:ln w="28575">
              <a:solidFill>
                <a:srgbClr val="404F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885431" y="2823972"/>
            <a:ext cx="4098290" cy="2636520"/>
            <a:chOff x="6885431" y="2823972"/>
            <a:chExt cx="4098290" cy="2636520"/>
          </a:xfrm>
        </p:grpSpPr>
        <p:sp>
          <p:nvSpPr>
            <p:cNvPr id="18" name="object 18"/>
            <p:cNvSpPr/>
            <p:nvPr/>
          </p:nvSpPr>
          <p:spPr>
            <a:xfrm>
              <a:off x="6885431" y="2823972"/>
              <a:ext cx="4098290" cy="2636520"/>
            </a:xfrm>
            <a:custGeom>
              <a:avLst/>
              <a:gdLst/>
              <a:ahLst/>
              <a:cxnLst/>
              <a:rect l="l" t="t" r="r" b="b"/>
              <a:pathLst>
                <a:path w="4098290" h="2636520">
                  <a:moveTo>
                    <a:pt x="4098035" y="0"/>
                  </a:moveTo>
                  <a:lnTo>
                    <a:pt x="0" y="0"/>
                  </a:lnTo>
                  <a:lnTo>
                    <a:pt x="0" y="2636520"/>
                  </a:lnTo>
                  <a:lnTo>
                    <a:pt x="4098035" y="2636520"/>
                  </a:lnTo>
                  <a:lnTo>
                    <a:pt x="409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3966" y="3113025"/>
              <a:ext cx="2021826" cy="1979281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04316" y="6495288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28444" y="6413004"/>
            <a:ext cx="3274060" cy="445134"/>
            <a:chOff x="2028444" y="6413004"/>
            <a:chExt cx="3274060" cy="44513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07830" y="2176338"/>
            <a:ext cx="4210801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Big </a:t>
            </a:r>
            <a:r>
              <a:rPr sz="3600" spc="-25" dirty="0">
                <a:solidFill>
                  <a:srgbClr val="5F210F"/>
                </a:solidFill>
                <a:latin typeface="Calibri"/>
                <a:cs typeface="Calibri"/>
              </a:rPr>
              <a:t>Data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v poľnohospodárstve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04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34905" y="6382511"/>
            <a:ext cx="5322570" cy="445134"/>
            <a:chOff x="3434905" y="6382511"/>
            <a:chExt cx="5322570" cy="445134"/>
          </a:xfrm>
        </p:grpSpPr>
        <p:sp>
          <p:nvSpPr>
            <p:cNvPr id="3" name="object 3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5" y="6382511"/>
              <a:ext cx="440435" cy="441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040108" y="196596"/>
            <a:ext cx="1706880" cy="1754505"/>
            <a:chOff x="10040108" y="196596"/>
            <a:chExt cx="1706880" cy="17545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0108" y="196596"/>
              <a:ext cx="1706288" cy="17539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434828" y="588263"/>
              <a:ext cx="891540" cy="946785"/>
            </a:xfrm>
            <a:custGeom>
              <a:avLst/>
              <a:gdLst/>
              <a:ahLst/>
              <a:cxnLst/>
              <a:rect l="l" t="t" r="r" b="b"/>
              <a:pathLst>
                <a:path w="891540" h="946785">
                  <a:moveTo>
                    <a:pt x="425196" y="289179"/>
                  </a:moveTo>
                  <a:lnTo>
                    <a:pt x="422605" y="255041"/>
                  </a:lnTo>
                  <a:lnTo>
                    <a:pt x="415201" y="221475"/>
                  </a:lnTo>
                  <a:lnTo>
                    <a:pt x="403517" y="189052"/>
                  </a:lnTo>
                  <a:lnTo>
                    <a:pt x="388099" y="158343"/>
                  </a:lnTo>
                  <a:lnTo>
                    <a:pt x="365264" y="176593"/>
                  </a:lnTo>
                  <a:lnTo>
                    <a:pt x="380250" y="202742"/>
                  </a:lnTo>
                  <a:lnTo>
                    <a:pt x="390944" y="230606"/>
                  </a:lnTo>
                  <a:lnTo>
                    <a:pt x="397370" y="259600"/>
                  </a:lnTo>
                  <a:lnTo>
                    <a:pt x="399516" y="289179"/>
                  </a:lnTo>
                  <a:lnTo>
                    <a:pt x="394627" y="334619"/>
                  </a:lnTo>
                  <a:lnTo>
                    <a:pt x="380707" y="376288"/>
                  </a:lnTo>
                  <a:lnTo>
                    <a:pt x="358851" y="413004"/>
                  </a:lnTo>
                  <a:lnTo>
                    <a:pt x="330149" y="443598"/>
                  </a:lnTo>
                  <a:lnTo>
                    <a:pt x="295719" y="466902"/>
                  </a:lnTo>
                  <a:lnTo>
                    <a:pt x="256641" y="481749"/>
                  </a:lnTo>
                  <a:lnTo>
                    <a:pt x="253974" y="482079"/>
                  </a:lnTo>
                  <a:lnTo>
                    <a:pt x="253974" y="514337"/>
                  </a:lnTo>
                  <a:lnTo>
                    <a:pt x="253974" y="550862"/>
                  </a:lnTo>
                  <a:lnTo>
                    <a:pt x="228295" y="550862"/>
                  </a:lnTo>
                  <a:lnTo>
                    <a:pt x="225437" y="553897"/>
                  </a:lnTo>
                  <a:lnTo>
                    <a:pt x="225437" y="532599"/>
                  </a:lnTo>
                  <a:lnTo>
                    <a:pt x="222580" y="523468"/>
                  </a:lnTo>
                  <a:lnTo>
                    <a:pt x="222580" y="517385"/>
                  </a:lnTo>
                  <a:lnTo>
                    <a:pt x="229489" y="517334"/>
                  </a:lnTo>
                  <a:lnTo>
                    <a:pt x="237197" y="517004"/>
                  </a:lnTo>
                  <a:lnTo>
                    <a:pt x="245452" y="516089"/>
                  </a:lnTo>
                  <a:lnTo>
                    <a:pt x="253974" y="514337"/>
                  </a:lnTo>
                  <a:lnTo>
                    <a:pt x="253974" y="482079"/>
                  </a:lnTo>
                  <a:lnTo>
                    <a:pt x="214020" y="486956"/>
                  </a:lnTo>
                  <a:lnTo>
                    <a:pt x="171399" y="481749"/>
                  </a:lnTo>
                  <a:lnTo>
                    <a:pt x="132321" y="466902"/>
                  </a:lnTo>
                  <a:lnTo>
                    <a:pt x="97878" y="443598"/>
                  </a:lnTo>
                  <a:lnTo>
                    <a:pt x="69189" y="413004"/>
                  </a:lnTo>
                  <a:lnTo>
                    <a:pt x="47332" y="376288"/>
                  </a:lnTo>
                  <a:lnTo>
                    <a:pt x="33413" y="334619"/>
                  </a:lnTo>
                  <a:lnTo>
                    <a:pt x="28536" y="289179"/>
                  </a:lnTo>
                  <a:lnTo>
                    <a:pt x="33413" y="243725"/>
                  </a:lnTo>
                  <a:lnTo>
                    <a:pt x="47332" y="202057"/>
                  </a:lnTo>
                  <a:lnTo>
                    <a:pt x="69189" y="165341"/>
                  </a:lnTo>
                  <a:lnTo>
                    <a:pt x="97878" y="134747"/>
                  </a:lnTo>
                  <a:lnTo>
                    <a:pt x="132321" y="111442"/>
                  </a:lnTo>
                  <a:lnTo>
                    <a:pt x="171399" y="96608"/>
                  </a:lnTo>
                  <a:lnTo>
                    <a:pt x="214020" y="91401"/>
                  </a:lnTo>
                  <a:lnTo>
                    <a:pt x="239166" y="93103"/>
                  </a:lnTo>
                  <a:lnTo>
                    <a:pt x="263245" y="98247"/>
                  </a:lnTo>
                  <a:lnTo>
                    <a:pt x="286245" y="106807"/>
                  </a:lnTo>
                  <a:lnTo>
                    <a:pt x="308190" y="118783"/>
                  </a:lnTo>
                  <a:lnTo>
                    <a:pt x="322465" y="91401"/>
                  </a:lnTo>
                  <a:lnTo>
                    <a:pt x="296278" y="77660"/>
                  </a:lnTo>
                  <a:lnTo>
                    <a:pt x="269303" y="68199"/>
                  </a:lnTo>
                  <a:lnTo>
                    <a:pt x="241795" y="62725"/>
                  </a:lnTo>
                  <a:lnTo>
                    <a:pt x="214020" y="60972"/>
                  </a:lnTo>
                  <a:lnTo>
                    <a:pt x="170408" y="65659"/>
                  </a:lnTo>
                  <a:lnTo>
                    <a:pt x="130009" y="79082"/>
                  </a:lnTo>
                  <a:lnTo>
                    <a:pt x="93637" y="100279"/>
                  </a:lnTo>
                  <a:lnTo>
                    <a:pt x="62064" y="128295"/>
                  </a:lnTo>
                  <a:lnTo>
                    <a:pt x="36118" y="162140"/>
                  </a:lnTo>
                  <a:lnTo>
                    <a:pt x="16586" y="200888"/>
                  </a:lnTo>
                  <a:lnTo>
                    <a:pt x="4279" y="243547"/>
                  </a:lnTo>
                  <a:lnTo>
                    <a:pt x="0" y="289179"/>
                  </a:lnTo>
                  <a:lnTo>
                    <a:pt x="4813" y="337934"/>
                  </a:lnTo>
                  <a:lnTo>
                    <a:pt x="18592" y="383044"/>
                  </a:lnTo>
                  <a:lnTo>
                    <a:pt x="40297" y="423430"/>
                  </a:lnTo>
                  <a:lnTo>
                    <a:pt x="68897" y="457987"/>
                  </a:lnTo>
                  <a:lnTo>
                    <a:pt x="103378" y="485622"/>
                  </a:lnTo>
                  <a:lnTo>
                    <a:pt x="142684" y="505218"/>
                  </a:lnTo>
                  <a:lnTo>
                    <a:pt x="79895" y="550862"/>
                  </a:lnTo>
                  <a:lnTo>
                    <a:pt x="58623" y="571296"/>
                  </a:lnTo>
                  <a:lnTo>
                    <a:pt x="42443" y="595731"/>
                  </a:lnTo>
                  <a:lnTo>
                    <a:pt x="32143" y="623595"/>
                  </a:lnTo>
                  <a:lnTo>
                    <a:pt x="28536" y="654304"/>
                  </a:lnTo>
                  <a:lnTo>
                    <a:pt x="29019" y="663905"/>
                  </a:lnTo>
                  <a:lnTo>
                    <a:pt x="30314" y="674090"/>
                  </a:lnTo>
                  <a:lnTo>
                    <a:pt x="32143" y="684263"/>
                  </a:lnTo>
                  <a:lnTo>
                    <a:pt x="34239" y="693864"/>
                  </a:lnTo>
                  <a:lnTo>
                    <a:pt x="85610" y="858177"/>
                  </a:lnTo>
                  <a:lnTo>
                    <a:pt x="85610" y="867308"/>
                  </a:lnTo>
                  <a:lnTo>
                    <a:pt x="48514" y="946416"/>
                  </a:lnTo>
                  <a:lnTo>
                    <a:pt x="325310" y="946416"/>
                  </a:lnTo>
                  <a:lnTo>
                    <a:pt x="312470" y="919035"/>
                  </a:lnTo>
                  <a:lnTo>
                    <a:pt x="298196" y="888606"/>
                  </a:lnTo>
                  <a:lnTo>
                    <a:pt x="288213" y="867308"/>
                  </a:lnTo>
                  <a:lnTo>
                    <a:pt x="288213" y="855129"/>
                  </a:lnTo>
                  <a:lnTo>
                    <a:pt x="288213" y="821664"/>
                  </a:lnTo>
                  <a:lnTo>
                    <a:pt x="288213" y="794283"/>
                  </a:lnTo>
                  <a:lnTo>
                    <a:pt x="288213" y="763854"/>
                  </a:lnTo>
                  <a:lnTo>
                    <a:pt x="302488" y="763854"/>
                  </a:lnTo>
                  <a:lnTo>
                    <a:pt x="318795" y="760145"/>
                  </a:lnTo>
                  <a:lnTo>
                    <a:pt x="332447" y="750163"/>
                  </a:lnTo>
                  <a:lnTo>
                    <a:pt x="341807" y="735609"/>
                  </a:lnTo>
                  <a:lnTo>
                    <a:pt x="342239" y="733425"/>
                  </a:lnTo>
                  <a:lnTo>
                    <a:pt x="345287" y="718210"/>
                  </a:lnTo>
                  <a:lnTo>
                    <a:pt x="344309" y="709599"/>
                  </a:lnTo>
                  <a:lnTo>
                    <a:pt x="342099" y="702995"/>
                  </a:lnTo>
                  <a:lnTo>
                    <a:pt x="341718" y="701852"/>
                  </a:lnTo>
                  <a:lnTo>
                    <a:pt x="338061" y="694677"/>
                  </a:lnTo>
                  <a:lnTo>
                    <a:pt x="333883" y="687781"/>
                  </a:lnTo>
                  <a:lnTo>
                    <a:pt x="338061" y="680885"/>
                  </a:lnTo>
                  <a:lnTo>
                    <a:pt x="341718" y="673696"/>
                  </a:lnTo>
                  <a:lnTo>
                    <a:pt x="342099" y="672566"/>
                  </a:lnTo>
                  <a:lnTo>
                    <a:pt x="344309" y="665949"/>
                  </a:lnTo>
                  <a:lnTo>
                    <a:pt x="345287" y="657352"/>
                  </a:lnTo>
                  <a:lnTo>
                    <a:pt x="344309" y="648741"/>
                  </a:lnTo>
                  <a:lnTo>
                    <a:pt x="342099" y="642137"/>
                  </a:lnTo>
                  <a:lnTo>
                    <a:pt x="341718" y="640994"/>
                  </a:lnTo>
                  <a:lnTo>
                    <a:pt x="338061" y="633818"/>
                  </a:lnTo>
                  <a:lnTo>
                    <a:pt x="333883" y="626922"/>
                  </a:lnTo>
                  <a:lnTo>
                    <a:pt x="338061" y="620026"/>
                  </a:lnTo>
                  <a:lnTo>
                    <a:pt x="341718" y="612851"/>
                  </a:lnTo>
                  <a:lnTo>
                    <a:pt x="342099" y="611708"/>
                  </a:lnTo>
                  <a:lnTo>
                    <a:pt x="344309" y="605104"/>
                  </a:lnTo>
                  <a:lnTo>
                    <a:pt x="345287" y="596493"/>
                  </a:lnTo>
                  <a:lnTo>
                    <a:pt x="345287" y="587375"/>
                  </a:lnTo>
                  <a:lnTo>
                    <a:pt x="342442" y="581279"/>
                  </a:lnTo>
                  <a:lnTo>
                    <a:pt x="359562" y="581279"/>
                  </a:lnTo>
                  <a:lnTo>
                    <a:pt x="375881" y="577570"/>
                  </a:lnTo>
                  <a:lnTo>
                    <a:pt x="389521" y="567588"/>
                  </a:lnTo>
                  <a:lnTo>
                    <a:pt x="398322" y="553897"/>
                  </a:lnTo>
                  <a:lnTo>
                    <a:pt x="398881" y="553034"/>
                  </a:lnTo>
                  <a:lnTo>
                    <a:pt x="402361" y="535635"/>
                  </a:lnTo>
                  <a:lnTo>
                    <a:pt x="399313" y="520433"/>
                  </a:lnTo>
                  <a:lnTo>
                    <a:pt x="398881" y="518236"/>
                  </a:lnTo>
                  <a:lnTo>
                    <a:pt x="396367" y="514337"/>
                  </a:lnTo>
                  <a:lnTo>
                    <a:pt x="389521" y="503694"/>
                  </a:lnTo>
                  <a:lnTo>
                    <a:pt x="375881" y="493712"/>
                  </a:lnTo>
                  <a:lnTo>
                    <a:pt x="368122" y="491959"/>
                  </a:lnTo>
                  <a:lnTo>
                    <a:pt x="368122" y="526516"/>
                  </a:lnTo>
                  <a:lnTo>
                    <a:pt x="368122" y="544766"/>
                  </a:lnTo>
                  <a:lnTo>
                    <a:pt x="362419" y="550862"/>
                  </a:lnTo>
                  <a:lnTo>
                    <a:pt x="311048" y="550862"/>
                  </a:lnTo>
                  <a:lnTo>
                    <a:pt x="311048" y="587375"/>
                  </a:lnTo>
                  <a:lnTo>
                    <a:pt x="311048" y="727341"/>
                  </a:lnTo>
                  <a:lnTo>
                    <a:pt x="305346" y="733425"/>
                  </a:lnTo>
                  <a:lnTo>
                    <a:pt x="273951" y="733425"/>
                  </a:lnTo>
                  <a:lnTo>
                    <a:pt x="273951" y="919035"/>
                  </a:lnTo>
                  <a:lnTo>
                    <a:pt x="91313" y="919035"/>
                  </a:lnTo>
                  <a:lnTo>
                    <a:pt x="105587" y="888606"/>
                  </a:lnTo>
                  <a:lnTo>
                    <a:pt x="259676" y="888606"/>
                  </a:lnTo>
                  <a:lnTo>
                    <a:pt x="273951" y="919035"/>
                  </a:lnTo>
                  <a:lnTo>
                    <a:pt x="273951" y="733425"/>
                  </a:lnTo>
                  <a:lnTo>
                    <a:pt x="253974" y="733425"/>
                  </a:lnTo>
                  <a:lnTo>
                    <a:pt x="253974" y="763854"/>
                  </a:lnTo>
                  <a:lnTo>
                    <a:pt x="253974" y="788187"/>
                  </a:lnTo>
                  <a:lnTo>
                    <a:pt x="253974" y="821664"/>
                  </a:lnTo>
                  <a:lnTo>
                    <a:pt x="253974" y="855129"/>
                  </a:lnTo>
                  <a:lnTo>
                    <a:pt x="111290" y="855129"/>
                  </a:lnTo>
                  <a:lnTo>
                    <a:pt x="57073" y="684733"/>
                  </a:lnTo>
                  <a:lnTo>
                    <a:pt x="51358" y="654304"/>
                  </a:lnTo>
                  <a:lnTo>
                    <a:pt x="53987" y="631672"/>
                  </a:lnTo>
                  <a:lnTo>
                    <a:pt x="61696" y="610184"/>
                  </a:lnTo>
                  <a:lnTo>
                    <a:pt x="74231" y="590981"/>
                  </a:lnTo>
                  <a:lnTo>
                    <a:pt x="91313" y="575195"/>
                  </a:lnTo>
                  <a:lnTo>
                    <a:pt x="165506" y="520433"/>
                  </a:lnTo>
                  <a:lnTo>
                    <a:pt x="168363" y="517385"/>
                  </a:lnTo>
                  <a:lnTo>
                    <a:pt x="176923" y="517385"/>
                  </a:lnTo>
                  <a:lnTo>
                    <a:pt x="184861" y="518998"/>
                  </a:lnTo>
                  <a:lnTo>
                    <a:pt x="191185" y="523468"/>
                  </a:lnTo>
                  <a:lnTo>
                    <a:pt x="195376" y="530225"/>
                  </a:lnTo>
                  <a:lnTo>
                    <a:pt x="196900" y="538683"/>
                  </a:lnTo>
                  <a:lnTo>
                    <a:pt x="196900" y="553897"/>
                  </a:lnTo>
                  <a:lnTo>
                    <a:pt x="194043" y="559981"/>
                  </a:lnTo>
                  <a:lnTo>
                    <a:pt x="188341" y="563029"/>
                  </a:lnTo>
                  <a:lnTo>
                    <a:pt x="168363" y="581279"/>
                  </a:lnTo>
                  <a:lnTo>
                    <a:pt x="156679" y="593775"/>
                  </a:lnTo>
                  <a:lnTo>
                    <a:pt x="147675" y="608279"/>
                  </a:lnTo>
                  <a:lnTo>
                    <a:pt x="141871" y="624497"/>
                  </a:lnTo>
                  <a:lnTo>
                    <a:pt x="139827" y="642137"/>
                  </a:lnTo>
                  <a:lnTo>
                    <a:pt x="139827" y="779068"/>
                  </a:lnTo>
                  <a:lnTo>
                    <a:pt x="143306" y="796455"/>
                  </a:lnTo>
                  <a:lnTo>
                    <a:pt x="152666" y="811009"/>
                  </a:lnTo>
                  <a:lnTo>
                    <a:pt x="166306" y="820991"/>
                  </a:lnTo>
                  <a:lnTo>
                    <a:pt x="182626" y="824699"/>
                  </a:lnTo>
                  <a:lnTo>
                    <a:pt x="248272" y="824699"/>
                  </a:lnTo>
                  <a:lnTo>
                    <a:pt x="253974" y="821664"/>
                  </a:lnTo>
                  <a:lnTo>
                    <a:pt x="253974" y="788187"/>
                  </a:lnTo>
                  <a:lnTo>
                    <a:pt x="248272" y="794283"/>
                  </a:lnTo>
                  <a:lnTo>
                    <a:pt x="174066" y="794283"/>
                  </a:lnTo>
                  <a:lnTo>
                    <a:pt x="168363" y="788187"/>
                  </a:lnTo>
                  <a:lnTo>
                    <a:pt x="168478" y="640994"/>
                  </a:lnTo>
                  <a:lnTo>
                    <a:pt x="169430" y="631291"/>
                  </a:lnTo>
                  <a:lnTo>
                    <a:pt x="172643" y="621601"/>
                  </a:lnTo>
                  <a:lnTo>
                    <a:pt x="177990" y="613041"/>
                  </a:lnTo>
                  <a:lnTo>
                    <a:pt x="185483" y="605624"/>
                  </a:lnTo>
                  <a:lnTo>
                    <a:pt x="196900" y="596493"/>
                  </a:lnTo>
                  <a:lnTo>
                    <a:pt x="197878" y="605104"/>
                  </a:lnTo>
                  <a:lnTo>
                    <a:pt x="200456" y="612851"/>
                  </a:lnTo>
                  <a:lnTo>
                    <a:pt x="204114" y="620026"/>
                  </a:lnTo>
                  <a:lnTo>
                    <a:pt x="208318" y="626922"/>
                  </a:lnTo>
                  <a:lnTo>
                    <a:pt x="204114" y="633818"/>
                  </a:lnTo>
                  <a:lnTo>
                    <a:pt x="200456" y="640994"/>
                  </a:lnTo>
                  <a:lnTo>
                    <a:pt x="197878" y="648741"/>
                  </a:lnTo>
                  <a:lnTo>
                    <a:pt x="196900" y="657352"/>
                  </a:lnTo>
                  <a:lnTo>
                    <a:pt x="197472" y="665949"/>
                  </a:lnTo>
                  <a:lnTo>
                    <a:pt x="199390" y="673696"/>
                  </a:lnTo>
                  <a:lnTo>
                    <a:pt x="202920" y="680885"/>
                  </a:lnTo>
                  <a:lnTo>
                    <a:pt x="208318" y="687781"/>
                  </a:lnTo>
                  <a:lnTo>
                    <a:pt x="204114" y="694677"/>
                  </a:lnTo>
                  <a:lnTo>
                    <a:pt x="200456" y="701852"/>
                  </a:lnTo>
                  <a:lnTo>
                    <a:pt x="197878" y="709599"/>
                  </a:lnTo>
                  <a:lnTo>
                    <a:pt x="196900" y="718210"/>
                  </a:lnTo>
                  <a:lnTo>
                    <a:pt x="200380" y="735609"/>
                  </a:lnTo>
                  <a:lnTo>
                    <a:pt x="209740" y="750163"/>
                  </a:lnTo>
                  <a:lnTo>
                    <a:pt x="223380" y="760145"/>
                  </a:lnTo>
                  <a:lnTo>
                    <a:pt x="239712" y="763854"/>
                  </a:lnTo>
                  <a:lnTo>
                    <a:pt x="253974" y="763854"/>
                  </a:lnTo>
                  <a:lnTo>
                    <a:pt x="253974" y="733425"/>
                  </a:lnTo>
                  <a:lnTo>
                    <a:pt x="231140" y="733425"/>
                  </a:lnTo>
                  <a:lnTo>
                    <a:pt x="225437" y="727341"/>
                  </a:lnTo>
                  <a:lnTo>
                    <a:pt x="225437" y="709079"/>
                  </a:lnTo>
                  <a:lnTo>
                    <a:pt x="231140" y="702995"/>
                  </a:lnTo>
                  <a:lnTo>
                    <a:pt x="305346" y="702995"/>
                  </a:lnTo>
                  <a:lnTo>
                    <a:pt x="311048" y="709079"/>
                  </a:lnTo>
                  <a:lnTo>
                    <a:pt x="311048" y="666483"/>
                  </a:lnTo>
                  <a:lnTo>
                    <a:pt x="305346" y="672566"/>
                  </a:lnTo>
                  <a:lnTo>
                    <a:pt x="231140" y="672566"/>
                  </a:lnTo>
                  <a:lnTo>
                    <a:pt x="225437" y="666483"/>
                  </a:lnTo>
                  <a:lnTo>
                    <a:pt x="225437" y="648220"/>
                  </a:lnTo>
                  <a:lnTo>
                    <a:pt x="231140" y="642137"/>
                  </a:lnTo>
                  <a:lnTo>
                    <a:pt x="305346" y="642137"/>
                  </a:lnTo>
                  <a:lnTo>
                    <a:pt x="311048" y="648220"/>
                  </a:lnTo>
                  <a:lnTo>
                    <a:pt x="311048" y="605624"/>
                  </a:lnTo>
                  <a:lnTo>
                    <a:pt x="305346" y="611708"/>
                  </a:lnTo>
                  <a:lnTo>
                    <a:pt x="231140" y="611708"/>
                  </a:lnTo>
                  <a:lnTo>
                    <a:pt x="225437" y="605624"/>
                  </a:lnTo>
                  <a:lnTo>
                    <a:pt x="225437" y="596493"/>
                  </a:lnTo>
                  <a:lnTo>
                    <a:pt x="225437" y="587375"/>
                  </a:lnTo>
                  <a:lnTo>
                    <a:pt x="231140" y="581279"/>
                  </a:lnTo>
                  <a:lnTo>
                    <a:pt x="305346" y="581279"/>
                  </a:lnTo>
                  <a:lnTo>
                    <a:pt x="311048" y="587375"/>
                  </a:lnTo>
                  <a:lnTo>
                    <a:pt x="311048" y="550862"/>
                  </a:lnTo>
                  <a:lnTo>
                    <a:pt x="282511" y="550862"/>
                  </a:lnTo>
                  <a:lnTo>
                    <a:pt x="282511" y="520433"/>
                  </a:lnTo>
                  <a:lnTo>
                    <a:pt x="362419" y="520433"/>
                  </a:lnTo>
                  <a:lnTo>
                    <a:pt x="368122" y="526516"/>
                  </a:lnTo>
                  <a:lnTo>
                    <a:pt x="368122" y="491959"/>
                  </a:lnTo>
                  <a:lnTo>
                    <a:pt x="359562" y="490004"/>
                  </a:lnTo>
                  <a:lnTo>
                    <a:pt x="322465" y="490004"/>
                  </a:lnTo>
                  <a:lnTo>
                    <a:pt x="326148" y="486956"/>
                  </a:lnTo>
                  <a:lnTo>
                    <a:pt x="356158" y="462102"/>
                  </a:lnTo>
                  <a:lnTo>
                    <a:pt x="384517" y="426758"/>
                  </a:lnTo>
                  <a:lnTo>
                    <a:pt x="406285" y="385279"/>
                  </a:lnTo>
                  <a:lnTo>
                    <a:pt x="420255" y="338975"/>
                  </a:lnTo>
                  <a:lnTo>
                    <a:pt x="425196" y="289179"/>
                  </a:lnTo>
                  <a:close/>
                </a:path>
                <a:path w="891540" h="946785">
                  <a:moveTo>
                    <a:pt x="829056" y="91440"/>
                  </a:moveTo>
                  <a:lnTo>
                    <a:pt x="826998" y="78968"/>
                  </a:lnTo>
                  <a:lnTo>
                    <a:pt x="821169" y="69342"/>
                  </a:lnTo>
                  <a:lnTo>
                    <a:pt x="812101" y="63157"/>
                  </a:lnTo>
                  <a:lnTo>
                    <a:pt x="803224" y="61506"/>
                  </a:lnTo>
                  <a:lnTo>
                    <a:pt x="803224" y="91440"/>
                  </a:lnTo>
                  <a:lnTo>
                    <a:pt x="803224" y="182880"/>
                  </a:lnTo>
                  <a:lnTo>
                    <a:pt x="542099" y="182880"/>
                  </a:lnTo>
                  <a:lnTo>
                    <a:pt x="542099" y="91440"/>
                  </a:lnTo>
                  <a:lnTo>
                    <a:pt x="803224" y="91440"/>
                  </a:lnTo>
                  <a:lnTo>
                    <a:pt x="803224" y="61506"/>
                  </a:lnTo>
                  <a:lnTo>
                    <a:pt x="800354" y="60960"/>
                  </a:lnTo>
                  <a:lnTo>
                    <a:pt x="539229" y="60960"/>
                  </a:lnTo>
                  <a:lnTo>
                    <a:pt x="527481" y="63588"/>
                  </a:lnTo>
                  <a:lnTo>
                    <a:pt x="518426" y="70485"/>
                  </a:lnTo>
                  <a:lnTo>
                    <a:pt x="512597" y="80251"/>
                  </a:lnTo>
                  <a:lnTo>
                    <a:pt x="510527" y="91440"/>
                  </a:lnTo>
                  <a:lnTo>
                    <a:pt x="510527" y="182880"/>
                  </a:lnTo>
                  <a:lnTo>
                    <a:pt x="512991" y="195364"/>
                  </a:lnTo>
                  <a:lnTo>
                    <a:pt x="519493" y="204978"/>
                  </a:lnTo>
                  <a:lnTo>
                    <a:pt x="528688" y="211175"/>
                  </a:lnTo>
                  <a:lnTo>
                    <a:pt x="539229" y="213360"/>
                  </a:lnTo>
                  <a:lnTo>
                    <a:pt x="800354" y="213360"/>
                  </a:lnTo>
                  <a:lnTo>
                    <a:pt x="812101" y="210743"/>
                  </a:lnTo>
                  <a:lnTo>
                    <a:pt x="821169" y="203835"/>
                  </a:lnTo>
                  <a:lnTo>
                    <a:pt x="826998" y="194081"/>
                  </a:lnTo>
                  <a:lnTo>
                    <a:pt x="829056" y="182880"/>
                  </a:lnTo>
                  <a:lnTo>
                    <a:pt x="829056" y="91440"/>
                  </a:lnTo>
                  <a:close/>
                </a:path>
                <a:path w="891540" h="946785">
                  <a:moveTo>
                    <a:pt x="891540" y="76073"/>
                  </a:moveTo>
                  <a:lnTo>
                    <a:pt x="882688" y="46228"/>
                  </a:lnTo>
                  <a:lnTo>
                    <a:pt x="869530" y="27381"/>
                  </a:lnTo>
                  <a:lnTo>
                    <a:pt x="865809" y="22072"/>
                  </a:lnTo>
                  <a:lnTo>
                    <a:pt x="860082" y="18110"/>
                  </a:lnTo>
                  <a:lnTo>
                    <a:pt x="860082" y="73037"/>
                  </a:lnTo>
                  <a:lnTo>
                    <a:pt x="860082" y="562978"/>
                  </a:lnTo>
                  <a:lnTo>
                    <a:pt x="857224" y="562978"/>
                  </a:lnTo>
                  <a:lnTo>
                    <a:pt x="857224" y="626884"/>
                  </a:lnTo>
                  <a:lnTo>
                    <a:pt x="857224" y="763816"/>
                  </a:lnTo>
                  <a:lnTo>
                    <a:pt x="847585" y="801052"/>
                  </a:lnTo>
                  <a:lnTo>
                    <a:pt x="822921" y="835761"/>
                  </a:lnTo>
                  <a:lnTo>
                    <a:pt x="822921" y="919022"/>
                  </a:lnTo>
                  <a:lnTo>
                    <a:pt x="628535" y="919022"/>
                  </a:lnTo>
                  <a:lnTo>
                    <a:pt x="631164" y="912177"/>
                  </a:lnTo>
                  <a:lnTo>
                    <a:pt x="634606" y="905332"/>
                  </a:lnTo>
                  <a:lnTo>
                    <a:pt x="638581" y="898486"/>
                  </a:lnTo>
                  <a:lnTo>
                    <a:pt x="642823" y="891628"/>
                  </a:lnTo>
                  <a:lnTo>
                    <a:pt x="645680" y="888580"/>
                  </a:lnTo>
                  <a:lnTo>
                    <a:pt x="805776" y="888580"/>
                  </a:lnTo>
                  <a:lnTo>
                    <a:pt x="822921" y="919022"/>
                  </a:lnTo>
                  <a:lnTo>
                    <a:pt x="822921" y="835761"/>
                  </a:lnTo>
                  <a:lnTo>
                    <a:pt x="808634" y="855116"/>
                  </a:lnTo>
                  <a:lnTo>
                    <a:pt x="648538" y="855116"/>
                  </a:lnTo>
                  <a:lnTo>
                    <a:pt x="614235" y="809459"/>
                  </a:lnTo>
                  <a:lnTo>
                    <a:pt x="598144" y="774369"/>
                  </a:lnTo>
                  <a:lnTo>
                    <a:pt x="597077" y="760768"/>
                  </a:lnTo>
                  <a:lnTo>
                    <a:pt x="597077" y="690778"/>
                  </a:lnTo>
                  <a:lnTo>
                    <a:pt x="596493" y="678903"/>
                  </a:lnTo>
                  <a:lnTo>
                    <a:pt x="585647" y="642099"/>
                  </a:lnTo>
                  <a:lnTo>
                    <a:pt x="568490" y="605574"/>
                  </a:lnTo>
                  <a:lnTo>
                    <a:pt x="568490" y="596442"/>
                  </a:lnTo>
                  <a:lnTo>
                    <a:pt x="571360" y="593407"/>
                  </a:lnTo>
                  <a:lnTo>
                    <a:pt x="577075" y="593407"/>
                  </a:lnTo>
                  <a:lnTo>
                    <a:pt x="595515" y="597649"/>
                  </a:lnTo>
                  <a:lnTo>
                    <a:pt x="611022" y="609003"/>
                  </a:lnTo>
                  <a:lnTo>
                    <a:pt x="621690" y="625513"/>
                  </a:lnTo>
                  <a:lnTo>
                    <a:pt x="625665" y="645134"/>
                  </a:lnTo>
                  <a:lnTo>
                    <a:pt x="625665" y="715124"/>
                  </a:lnTo>
                  <a:lnTo>
                    <a:pt x="654253" y="715124"/>
                  </a:lnTo>
                  <a:lnTo>
                    <a:pt x="654253" y="593407"/>
                  </a:lnTo>
                  <a:lnTo>
                    <a:pt x="654253" y="584276"/>
                  </a:lnTo>
                  <a:lnTo>
                    <a:pt x="654253" y="398640"/>
                  </a:lnTo>
                  <a:lnTo>
                    <a:pt x="659980" y="392557"/>
                  </a:lnTo>
                  <a:lnTo>
                    <a:pt x="677125" y="392557"/>
                  </a:lnTo>
                  <a:lnTo>
                    <a:pt x="682840" y="398640"/>
                  </a:lnTo>
                  <a:lnTo>
                    <a:pt x="682840" y="715124"/>
                  </a:lnTo>
                  <a:lnTo>
                    <a:pt x="711428" y="715124"/>
                  </a:lnTo>
                  <a:lnTo>
                    <a:pt x="711428" y="550799"/>
                  </a:lnTo>
                  <a:lnTo>
                    <a:pt x="740016" y="559930"/>
                  </a:lnTo>
                  <a:lnTo>
                    <a:pt x="740016" y="715124"/>
                  </a:lnTo>
                  <a:lnTo>
                    <a:pt x="768604" y="715124"/>
                  </a:lnTo>
                  <a:lnTo>
                    <a:pt x="768604" y="566013"/>
                  </a:lnTo>
                  <a:lnTo>
                    <a:pt x="797191" y="575144"/>
                  </a:lnTo>
                  <a:lnTo>
                    <a:pt x="797191" y="715124"/>
                  </a:lnTo>
                  <a:lnTo>
                    <a:pt x="825779" y="715124"/>
                  </a:lnTo>
                  <a:lnTo>
                    <a:pt x="825779" y="581228"/>
                  </a:lnTo>
                  <a:lnTo>
                    <a:pt x="842937" y="587324"/>
                  </a:lnTo>
                  <a:lnTo>
                    <a:pt x="848652" y="590359"/>
                  </a:lnTo>
                  <a:lnTo>
                    <a:pt x="854367" y="596442"/>
                  </a:lnTo>
                  <a:lnTo>
                    <a:pt x="854367" y="626884"/>
                  </a:lnTo>
                  <a:lnTo>
                    <a:pt x="857224" y="626884"/>
                  </a:lnTo>
                  <a:lnTo>
                    <a:pt x="857224" y="562978"/>
                  </a:lnTo>
                  <a:lnTo>
                    <a:pt x="854367" y="562978"/>
                  </a:lnTo>
                  <a:lnTo>
                    <a:pt x="828636" y="556895"/>
                  </a:lnTo>
                  <a:lnTo>
                    <a:pt x="828636" y="550799"/>
                  </a:lnTo>
                  <a:lnTo>
                    <a:pt x="828636" y="547763"/>
                  </a:lnTo>
                  <a:lnTo>
                    <a:pt x="828636" y="520369"/>
                  </a:lnTo>
                  <a:lnTo>
                    <a:pt x="826185" y="507911"/>
                  </a:lnTo>
                  <a:lnTo>
                    <a:pt x="819708" y="498309"/>
                  </a:lnTo>
                  <a:lnTo>
                    <a:pt x="810552" y="492137"/>
                  </a:lnTo>
                  <a:lnTo>
                    <a:pt x="800049" y="489940"/>
                  </a:lnTo>
                  <a:lnTo>
                    <a:pt x="800049" y="520369"/>
                  </a:lnTo>
                  <a:lnTo>
                    <a:pt x="800049" y="547763"/>
                  </a:lnTo>
                  <a:lnTo>
                    <a:pt x="771474" y="538632"/>
                  </a:lnTo>
                  <a:lnTo>
                    <a:pt x="771474" y="532549"/>
                  </a:lnTo>
                  <a:lnTo>
                    <a:pt x="771474" y="520369"/>
                  </a:lnTo>
                  <a:lnTo>
                    <a:pt x="800049" y="520369"/>
                  </a:lnTo>
                  <a:lnTo>
                    <a:pt x="800049" y="489940"/>
                  </a:lnTo>
                  <a:lnTo>
                    <a:pt x="771474" y="489940"/>
                  </a:lnTo>
                  <a:lnTo>
                    <a:pt x="759764" y="492556"/>
                  </a:lnTo>
                  <a:lnTo>
                    <a:pt x="750747" y="499452"/>
                  </a:lnTo>
                  <a:lnTo>
                    <a:pt x="744943" y="509206"/>
                  </a:lnTo>
                  <a:lnTo>
                    <a:pt x="742886" y="520369"/>
                  </a:lnTo>
                  <a:lnTo>
                    <a:pt x="742886" y="532549"/>
                  </a:lnTo>
                  <a:lnTo>
                    <a:pt x="714298" y="523417"/>
                  </a:lnTo>
                  <a:lnTo>
                    <a:pt x="714298" y="413867"/>
                  </a:lnTo>
                  <a:lnTo>
                    <a:pt x="710819" y="396468"/>
                  </a:lnTo>
                  <a:lnTo>
                    <a:pt x="708291" y="392557"/>
                  </a:lnTo>
                  <a:lnTo>
                    <a:pt x="701433" y="381914"/>
                  </a:lnTo>
                  <a:lnTo>
                    <a:pt x="687755" y="371932"/>
                  </a:lnTo>
                  <a:lnTo>
                    <a:pt x="671410" y="368211"/>
                  </a:lnTo>
                  <a:lnTo>
                    <a:pt x="655066" y="371932"/>
                  </a:lnTo>
                  <a:lnTo>
                    <a:pt x="641400" y="381914"/>
                  </a:lnTo>
                  <a:lnTo>
                    <a:pt x="632015" y="396468"/>
                  </a:lnTo>
                  <a:lnTo>
                    <a:pt x="628535" y="413867"/>
                  </a:lnTo>
                  <a:lnTo>
                    <a:pt x="628535" y="584276"/>
                  </a:lnTo>
                  <a:lnTo>
                    <a:pt x="621563" y="578002"/>
                  </a:lnTo>
                  <a:lnTo>
                    <a:pt x="613524" y="572871"/>
                  </a:lnTo>
                  <a:lnTo>
                    <a:pt x="604405" y="568871"/>
                  </a:lnTo>
                  <a:lnTo>
                    <a:pt x="594220" y="566013"/>
                  </a:lnTo>
                  <a:lnTo>
                    <a:pt x="599948" y="553847"/>
                  </a:lnTo>
                  <a:lnTo>
                    <a:pt x="599948" y="550799"/>
                  </a:lnTo>
                  <a:lnTo>
                    <a:pt x="599948" y="520369"/>
                  </a:lnTo>
                  <a:lnTo>
                    <a:pt x="599948" y="517321"/>
                  </a:lnTo>
                  <a:lnTo>
                    <a:pt x="597484" y="504875"/>
                  </a:lnTo>
                  <a:lnTo>
                    <a:pt x="591007" y="495274"/>
                  </a:lnTo>
                  <a:lnTo>
                    <a:pt x="581850" y="489089"/>
                  </a:lnTo>
                  <a:lnTo>
                    <a:pt x="571360" y="486892"/>
                  </a:lnTo>
                  <a:lnTo>
                    <a:pt x="571360" y="520369"/>
                  </a:lnTo>
                  <a:lnTo>
                    <a:pt x="571360" y="550799"/>
                  </a:lnTo>
                  <a:lnTo>
                    <a:pt x="542772" y="550799"/>
                  </a:lnTo>
                  <a:lnTo>
                    <a:pt x="542772" y="520369"/>
                  </a:lnTo>
                  <a:lnTo>
                    <a:pt x="571360" y="520369"/>
                  </a:lnTo>
                  <a:lnTo>
                    <a:pt x="571360" y="486892"/>
                  </a:lnTo>
                  <a:lnTo>
                    <a:pt x="542772" y="486892"/>
                  </a:lnTo>
                  <a:lnTo>
                    <a:pt x="531063" y="489508"/>
                  </a:lnTo>
                  <a:lnTo>
                    <a:pt x="522046" y="496404"/>
                  </a:lnTo>
                  <a:lnTo>
                    <a:pt x="516242" y="506158"/>
                  </a:lnTo>
                  <a:lnTo>
                    <a:pt x="514184" y="517321"/>
                  </a:lnTo>
                  <a:lnTo>
                    <a:pt x="514184" y="547763"/>
                  </a:lnTo>
                  <a:lnTo>
                    <a:pt x="516636" y="560222"/>
                  </a:lnTo>
                  <a:lnTo>
                    <a:pt x="523113" y="569823"/>
                  </a:lnTo>
                  <a:lnTo>
                    <a:pt x="532269" y="576008"/>
                  </a:lnTo>
                  <a:lnTo>
                    <a:pt x="542772" y="578192"/>
                  </a:lnTo>
                  <a:lnTo>
                    <a:pt x="551345" y="578192"/>
                  </a:lnTo>
                  <a:lnTo>
                    <a:pt x="547598" y="583285"/>
                  </a:lnTo>
                  <a:lnTo>
                    <a:pt x="544918" y="589229"/>
                  </a:lnTo>
                  <a:lnTo>
                    <a:pt x="543306" y="595744"/>
                  </a:lnTo>
                  <a:lnTo>
                    <a:pt x="542772" y="602538"/>
                  </a:lnTo>
                  <a:lnTo>
                    <a:pt x="542772" y="608622"/>
                  </a:lnTo>
                  <a:lnTo>
                    <a:pt x="528472" y="608622"/>
                  </a:lnTo>
                  <a:lnTo>
                    <a:pt x="512127" y="604926"/>
                  </a:lnTo>
                  <a:lnTo>
                    <a:pt x="498462" y="594931"/>
                  </a:lnTo>
                  <a:lnTo>
                    <a:pt x="489077" y="580390"/>
                  </a:lnTo>
                  <a:lnTo>
                    <a:pt x="485597" y="562978"/>
                  </a:lnTo>
                  <a:lnTo>
                    <a:pt x="485597" y="73037"/>
                  </a:lnTo>
                  <a:lnTo>
                    <a:pt x="489077" y="55638"/>
                  </a:lnTo>
                  <a:lnTo>
                    <a:pt x="498462" y="41084"/>
                  </a:lnTo>
                  <a:lnTo>
                    <a:pt x="512127" y="31102"/>
                  </a:lnTo>
                  <a:lnTo>
                    <a:pt x="528472" y="27381"/>
                  </a:lnTo>
                  <a:lnTo>
                    <a:pt x="817206" y="27381"/>
                  </a:lnTo>
                  <a:lnTo>
                    <a:pt x="833551" y="31102"/>
                  </a:lnTo>
                  <a:lnTo>
                    <a:pt x="847217" y="41084"/>
                  </a:lnTo>
                  <a:lnTo>
                    <a:pt x="856602" y="55638"/>
                  </a:lnTo>
                  <a:lnTo>
                    <a:pt x="860082" y="73037"/>
                  </a:lnTo>
                  <a:lnTo>
                    <a:pt x="860082" y="18110"/>
                  </a:lnTo>
                  <a:lnTo>
                    <a:pt x="842492" y="5905"/>
                  </a:lnTo>
                  <a:lnTo>
                    <a:pt x="814349" y="0"/>
                  </a:lnTo>
                  <a:lnTo>
                    <a:pt x="525614" y="0"/>
                  </a:lnTo>
                  <a:lnTo>
                    <a:pt x="497560" y="5905"/>
                  </a:lnTo>
                  <a:lnTo>
                    <a:pt x="474878" y="22072"/>
                  </a:lnTo>
                  <a:lnTo>
                    <a:pt x="459689" y="46228"/>
                  </a:lnTo>
                  <a:lnTo>
                    <a:pt x="454152" y="76073"/>
                  </a:lnTo>
                  <a:lnTo>
                    <a:pt x="454152" y="566013"/>
                  </a:lnTo>
                  <a:lnTo>
                    <a:pt x="459689" y="595884"/>
                  </a:lnTo>
                  <a:lnTo>
                    <a:pt x="474878" y="620039"/>
                  </a:lnTo>
                  <a:lnTo>
                    <a:pt x="497560" y="636206"/>
                  </a:lnTo>
                  <a:lnTo>
                    <a:pt x="525614" y="642099"/>
                  </a:lnTo>
                  <a:lnTo>
                    <a:pt x="551345" y="642099"/>
                  </a:lnTo>
                  <a:lnTo>
                    <a:pt x="559917" y="660349"/>
                  </a:lnTo>
                  <a:lnTo>
                    <a:pt x="563676" y="667727"/>
                  </a:lnTo>
                  <a:lnTo>
                    <a:pt x="566356" y="675957"/>
                  </a:lnTo>
                  <a:lnTo>
                    <a:pt x="567956" y="684758"/>
                  </a:lnTo>
                  <a:lnTo>
                    <a:pt x="568490" y="693826"/>
                  </a:lnTo>
                  <a:lnTo>
                    <a:pt x="568490" y="763816"/>
                  </a:lnTo>
                  <a:lnTo>
                    <a:pt x="570052" y="781989"/>
                  </a:lnTo>
                  <a:lnTo>
                    <a:pt x="574573" y="799579"/>
                  </a:lnTo>
                  <a:lnTo>
                    <a:pt x="581761" y="816038"/>
                  </a:lnTo>
                  <a:lnTo>
                    <a:pt x="591362" y="830770"/>
                  </a:lnTo>
                  <a:lnTo>
                    <a:pt x="622808" y="870331"/>
                  </a:lnTo>
                  <a:lnTo>
                    <a:pt x="613206" y="884555"/>
                  </a:lnTo>
                  <a:lnTo>
                    <a:pt x="606018" y="899617"/>
                  </a:lnTo>
                  <a:lnTo>
                    <a:pt x="601510" y="915263"/>
                  </a:lnTo>
                  <a:lnTo>
                    <a:pt x="599948" y="931189"/>
                  </a:lnTo>
                  <a:lnTo>
                    <a:pt x="599948" y="946404"/>
                  </a:lnTo>
                  <a:lnTo>
                    <a:pt x="860082" y="946404"/>
                  </a:lnTo>
                  <a:lnTo>
                    <a:pt x="860082" y="931189"/>
                  </a:lnTo>
                  <a:lnTo>
                    <a:pt x="859002" y="919022"/>
                  </a:lnTo>
                  <a:lnTo>
                    <a:pt x="858520" y="913549"/>
                  </a:lnTo>
                  <a:lnTo>
                    <a:pt x="854011" y="897343"/>
                  </a:lnTo>
                  <a:lnTo>
                    <a:pt x="849668" y="888580"/>
                  </a:lnTo>
                  <a:lnTo>
                    <a:pt x="846823" y="882840"/>
                  </a:lnTo>
                  <a:lnTo>
                    <a:pt x="837222" y="870331"/>
                  </a:lnTo>
                  <a:lnTo>
                    <a:pt x="849312" y="855116"/>
                  </a:lnTo>
                  <a:lnTo>
                    <a:pt x="868667" y="830770"/>
                  </a:lnTo>
                  <a:lnTo>
                    <a:pt x="878268" y="816038"/>
                  </a:lnTo>
                  <a:lnTo>
                    <a:pt x="885456" y="799579"/>
                  </a:lnTo>
                  <a:lnTo>
                    <a:pt x="889977" y="781989"/>
                  </a:lnTo>
                  <a:lnTo>
                    <a:pt x="891540" y="763816"/>
                  </a:lnTo>
                  <a:lnTo>
                    <a:pt x="891540" y="581228"/>
                  </a:lnTo>
                  <a:lnTo>
                    <a:pt x="891540" y="566013"/>
                  </a:lnTo>
                  <a:lnTo>
                    <a:pt x="891540" y="562978"/>
                  </a:lnTo>
                  <a:lnTo>
                    <a:pt x="891540" y="76073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8416" y="832104"/>
              <a:ext cx="86867" cy="914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2716" y="832104"/>
              <a:ext cx="86867" cy="914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77016" y="832104"/>
              <a:ext cx="86867" cy="914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48416" y="957072"/>
              <a:ext cx="86867" cy="914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77016" y="957072"/>
              <a:ext cx="86867" cy="914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488170" y="630934"/>
              <a:ext cx="372110" cy="414655"/>
            </a:xfrm>
            <a:custGeom>
              <a:avLst/>
              <a:gdLst/>
              <a:ahLst/>
              <a:cxnLst/>
              <a:rect l="l" t="t" r="r" b="b"/>
              <a:pathLst>
                <a:path w="372109" h="414655">
                  <a:moveTo>
                    <a:pt x="157314" y="79247"/>
                  </a:moveTo>
                  <a:lnTo>
                    <a:pt x="114873" y="85315"/>
                  </a:lnTo>
                  <a:lnTo>
                    <a:pt x="77120" y="102390"/>
                  </a:lnTo>
                  <a:lnTo>
                    <a:pt x="45405" y="128777"/>
                  </a:lnTo>
                  <a:lnTo>
                    <a:pt x="21080" y="162785"/>
                  </a:lnTo>
                  <a:lnTo>
                    <a:pt x="5495" y="202720"/>
                  </a:lnTo>
                  <a:lnTo>
                    <a:pt x="0" y="246887"/>
                  </a:lnTo>
                  <a:lnTo>
                    <a:pt x="5694" y="292114"/>
                  </a:lnTo>
                  <a:lnTo>
                    <a:pt x="21718" y="332344"/>
                  </a:lnTo>
                  <a:lnTo>
                    <a:pt x="46482" y="366140"/>
                  </a:lnTo>
                  <a:lnTo>
                    <a:pt x="78395" y="392063"/>
                  </a:lnTo>
                  <a:lnTo>
                    <a:pt x="115869" y="408671"/>
                  </a:lnTo>
                  <a:lnTo>
                    <a:pt x="157314" y="414527"/>
                  </a:lnTo>
                  <a:lnTo>
                    <a:pt x="198769" y="408460"/>
                  </a:lnTo>
                  <a:lnTo>
                    <a:pt x="236248" y="391385"/>
                  </a:lnTo>
                  <a:lnTo>
                    <a:pt x="245123" y="384047"/>
                  </a:lnTo>
                  <a:lnTo>
                    <a:pt x="143014" y="384047"/>
                  </a:lnTo>
                  <a:lnTo>
                    <a:pt x="143014" y="377951"/>
                  </a:lnTo>
                  <a:lnTo>
                    <a:pt x="114414" y="377951"/>
                  </a:lnTo>
                  <a:lnTo>
                    <a:pt x="106325" y="375142"/>
                  </a:lnTo>
                  <a:lnTo>
                    <a:pt x="99042" y="371474"/>
                  </a:lnTo>
                  <a:lnTo>
                    <a:pt x="92295" y="367236"/>
                  </a:lnTo>
                  <a:lnTo>
                    <a:pt x="85813" y="362711"/>
                  </a:lnTo>
                  <a:lnTo>
                    <a:pt x="85813" y="335279"/>
                  </a:lnTo>
                  <a:lnTo>
                    <a:pt x="57213" y="335279"/>
                  </a:lnTo>
                  <a:lnTo>
                    <a:pt x="49167" y="323278"/>
                  </a:lnTo>
                  <a:lnTo>
                    <a:pt x="42192" y="310133"/>
                  </a:lnTo>
                  <a:lnTo>
                    <a:pt x="36289" y="295846"/>
                  </a:lnTo>
                  <a:lnTo>
                    <a:pt x="31457" y="280415"/>
                  </a:lnTo>
                  <a:lnTo>
                    <a:pt x="57213" y="252983"/>
                  </a:lnTo>
                  <a:lnTo>
                    <a:pt x="85813" y="252983"/>
                  </a:lnTo>
                  <a:lnTo>
                    <a:pt x="85813" y="240791"/>
                  </a:lnTo>
                  <a:lnTo>
                    <a:pt x="28600" y="240791"/>
                  </a:lnTo>
                  <a:lnTo>
                    <a:pt x="40264" y="189452"/>
                  </a:lnTo>
                  <a:lnTo>
                    <a:pt x="68287" y="147827"/>
                  </a:lnTo>
                  <a:lnTo>
                    <a:pt x="108646" y="119919"/>
                  </a:lnTo>
                  <a:lnTo>
                    <a:pt x="157314" y="109727"/>
                  </a:lnTo>
                  <a:lnTo>
                    <a:pt x="213899" y="109727"/>
                  </a:lnTo>
                  <a:lnTo>
                    <a:pt x="220256" y="94487"/>
                  </a:lnTo>
                  <a:lnTo>
                    <a:pt x="204788" y="88249"/>
                  </a:lnTo>
                  <a:lnTo>
                    <a:pt x="188785" y="83438"/>
                  </a:lnTo>
                  <a:lnTo>
                    <a:pt x="172782" y="80343"/>
                  </a:lnTo>
                  <a:lnTo>
                    <a:pt x="157314" y="79247"/>
                  </a:lnTo>
                  <a:close/>
                </a:path>
                <a:path w="372109" h="414655">
                  <a:moveTo>
                    <a:pt x="183067" y="192023"/>
                  </a:moveTo>
                  <a:lnTo>
                    <a:pt x="143014" y="192023"/>
                  </a:lnTo>
                  <a:lnTo>
                    <a:pt x="171627" y="222503"/>
                  </a:lnTo>
                  <a:lnTo>
                    <a:pt x="171627" y="384047"/>
                  </a:lnTo>
                  <a:lnTo>
                    <a:pt x="245123" y="384047"/>
                  </a:lnTo>
                  <a:lnTo>
                    <a:pt x="252496" y="377951"/>
                  </a:lnTo>
                  <a:lnTo>
                    <a:pt x="200228" y="377951"/>
                  </a:lnTo>
                  <a:lnTo>
                    <a:pt x="200228" y="222503"/>
                  </a:lnTo>
                  <a:lnTo>
                    <a:pt x="223628" y="195071"/>
                  </a:lnTo>
                  <a:lnTo>
                    <a:pt x="185928" y="195071"/>
                  </a:lnTo>
                  <a:lnTo>
                    <a:pt x="183067" y="192023"/>
                  </a:lnTo>
                  <a:close/>
                </a:path>
                <a:path w="372109" h="414655">
                  <a:moveTo>
                    <a:pt x="143014" y="192023"/>
                  </a:moveTo>
                  <a:lnTo>
                    <a:pt x="114414" y="192023"/>
                  </a:lnTo>
                  <a:lnTo>
                    <a:pt x="114414" y="377951"/>
                  </a:lnTo>
                  <a:lnTo>
                    <a:pt x="143014" y="377951"/>
                  </a:lnTo>
                  <a:lnTo>
                    <a:pt x="143014" y="192023"/>
                  </a:lnTo>
                  <a:close/>
                </a:path>
                <a:path w="372109" h="414655">
                  <a:moveTo>
                    <a:pt x="257441" y="188975"/>
                  </a:moveTo>
                  <a:lnTo>
                    <a:pt x="228828" y="188975"/>
                  </a:lnTo>
                  <a:lnTo>
                    <a:pt x="228828" y="362711"/>
                  </a:lnTo>
                  <a:lnTo>
                    <a:pt x="222352" y="367236"/>
                  </a:lnTo>
                  <a:lnTo>
                    <a:pt x="215604" y="371474"/>
                  </a:lnTo>
                  <a:lnTo>
                    <a:pt x="208318" y="375142"/>
                  </a:lnTo>
                  <a:lnTo>
                    <a:pt x="200228" y="377951"/>
                  </a:lnTo>
                  <a:lnTo>
                    <a:pt x="252496" y="377951"/>
                  </a:lnTo>
                  <a:lnTo>
                    <a:pt x="268163" y="364997"/>
                  </a:lnTo>
                  <a:lnTo>
                    <a:pt x="292022" y="332231"/>
                  </a:lnTo>
                  <a:lnTo>
                    <a:pt x="257441" y="332231"/>
                  </a:lnTo>
                  <a:lnTo>
                    <a:pt x="257441" y="188975"/>
                  </a:lnTo>
                  <a:close/>
                </a:path>
                <a:path w="372109" h="414655">
                  <a:moveTo>
                    <a:pt x="85813" y="252983"/>
                  </a:moveTo>
                  <a:lnTo>
                    <a:pt x="57213" y="252983"/>
                  </a:lnTo>
                  <a:lnTo>
                    <a:pt x="57213" y="335279"/>
                  </a:lnTo>
                  <a:lnTo>
                    <a:pt x="85813" y="335279"/>
                  </a:lnTo>
                  <a:lnTo>
                    <a:pt x="85813" y="252983"/>
                  </a:lnTo>
                  <a:close/>
                </a:path>
                <a:path w="372109" h="414655">
                  <a:moveTo>
                    <a:pt x="294627" y="164591"/>
                  </a:moveTo>
                  <a:lnTo>
                    <a:pt x="268884" y="179831"/>
                  </a:lnTo>
                  <a:lnTo>
                    <a:pt x="276392" y="196310"/>
                  </a:lnTo>
                  <a:lnTo>
                    <a:pt x="281754" y="213359"/>
                  </a:lnTo>
                  <a:lnTo>
                    <a:pt x="284970" y="230409"/>
                  </a:lnTo>
                  <a:lnTo>
                    <a:pt x="286042" y="246887"/>
                  </a:lnTo>
                  <a:lnTo>
                    <a:pt x="283986" y="271367"/>
                  </a:lnTo>
                  <a:lnTo>
                    <a:pt x="278176" y="294131"/>
                  </a:lnTo>
                  <a:lnTo>
                    <a:pt x="269148" y="314610"/>
                  </a:lnTo>
                  <a:lnTo>
                    <a:pt x="257441" y="332231"/>
                  </a:lnTo>
                  <a:lnTo>
                    <a:pt x="292022" y="332231"/>
                  </a:lnTo>
                  <a:lnTo>
                    <a:pt x="292926" y="330990"/>
                  </a:lnTo>
                  <a:lnTo>
                    <a:pt x="308948" y="291055"/>
                  </a:lnTo>
                  <a:lnTo>
                    <a:pt x="314642" y="246887"/>
                  </a:lnTo>
                  <a:lnTo>
                    <a:pt x="313124" y="224599"/>
                  </a:lnTo>
                  <a:lnTo>
                    <a:pt x="308925" y="203453"/>
                  </a:lnTo>
                  <a:lnTo>
                    <a:pt x="302582" y="183451"/>
                  </a:lnTo>
                  <a:lnTo>
                    <a:pt x="294627" y="164591"/>
                  </a:lnTo>
                  <a:close/>
                </a:path>
                <a:path w="372109" h="414655">
                  <a:moveTo>
                    <a:pt x="128714" y="134111"/>
                  </a:moveTo>
                  <a:lnTo>
                    <a:pt x="28600" y="240791"/>
                  </a:lnTo>
                  <a:lnTo>
                    <a:pt x="85813" y="240791"/>
                  </a:lnTo>
                  <a:lnTo>
                    <a:pt x="85813" y="222503"/>
                  </a:lnTo>
                  <a:lnTo>
                    <a:pt x="114414" y="192023"/>
                  </a:lnTo>
                  <a:lnTo>
                    <a:pt x="183067" y="192023"/>
                  </a:lnTo>
                  <a:lnTo>
                    <a:pt x="128714" y="134111"/>
                  </a:lnTo>
                  <a:close/>
                </a:path>
                <a:path w="372109" h="414655">
                  <a:moveTo>
                    <a:pt x="371856" y="0"/>
                  </a:moveTo>
                  <a:lnTo>
                    <a:pt x="286042" y="0"/>
                  </a:lnTo>
                  <a:lnTo>
                    <a:pt x="286042" y="33527"/>
                  </a:lnTo>
                  <a:lnTo>
                    <a:pt x="326085" y="33527"/>
                  </a:lnTo>
                  <a:lnTo>
                    <a:pt x="185928" y="195071"/>
                  </a:lnTo>
                  <a:lnTo>
                    <a:pt x="223628" y="195071"/>
                  </a:lnTo>
                  <a:lnTo>
                    <a:pt x="228828" y="188975"/>
                  </a:lnTo>
                  <a:lnTo>
                    <a:pt x="257441" y="188975"/>
                  </a:lnTo>
                  <a:lnTo>
                    <a:pt x="257441" y="155447"/>
                  </a:lnTo>
                  <a:lnTo>
                    <a:pt x="343242" y="54863"/>
                  </a:lnTo>
                  <a:lnTo>
                    <a:pt x="371856" y="54863"/>
                  </a:lnTo>
                  <a:lnTo>
                    <a:pt x="371856" y="0"/>
                  </a:lnTo>
                  <a:close/>
                </a:path>
                <a:path w="372109" h="414655">
                  <a:moveTo>
                    <a:pt x="213899" y="109727"/>
                  </a:moveTo>
                  <a:lnTo>
                    <a:pt x="157314" y="109727"/>
                  </a:lnTo>
                  <a:lnTo>
                    <a:pt x="170594" y="110347"/>
                  </a:lnTo>
                  <a:lnTo>
                    <a:pt x="184140" y="112394"/>
                  </a:lnTo>
                  <a:lnTo>
                    <a:pt x="197148" y="116157"/>
                  </a:lnTo>
                  <a:lnTo>
                    <a:pt x="208813" y="121919"/>
                  </a:lnTo>
                  <a:lnTo>
                    <a:pt x="213899" y="109727"/>
                  </a:lnTo>
                  <a:close/>
                </a:path>
                <a:path w="372109" h="414655">
                  <a:moveTo>
                    <a:pt x="371856" y="54863"/>
                  </a:moveTo>
                  <a:lnTo>
                    <a:pt x="343242" y="54863"/>
                  </a:lnTo>
                  <a:lnTo>
                    <a:pt x="343242" y="91439"/>
                  </a:lnTo>
                  <a:lnTo>
                    <a:pt x="371856" y="91439"/>
                  </a:lnTo>
                  <a:lnTo>
                    <a:pt x="371856" y="54863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48471" y="2186940"/>
            <a:ext cx="3145535" cy="325069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30535" y="1698160"/>
            <a:ext cx="7459980" cy="4267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826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Laicky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povedané,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Big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Data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podstate veda o zhromažďovaní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obrovského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množstva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údajov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konverzii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menšie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zvládnuteľných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informácií, ktoré možno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použiť 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získanie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rozsiahlych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relevantných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poznatkov 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danej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téme a analyzovať 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vytvorenie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prediktívnych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systémov 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rozhodovanie.</a:t>
            </a:r>
            <a:endParaRPr sz="2400">
              <a:latin typeface="Calibri"/>
              <a:cs typeface="Calibri"/>
            </a:endParaRPr>
          </a:p>
          <a:p>
            <a:pPr marL="12700" marR="135255">
              <a:lnSpc>
                <a:spcPts val="2590"/>
              </a:lnSpc>
              <a:spcBef>
                <a:spcPts val="1019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prípadoch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nevenujú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pozornosť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množstvu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informácií, ktoré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majú k dispozícii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procesoch, technikách a spotrebiteľských návykoch.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0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Preskúmame,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môžete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informácie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využiť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zefektívnenie svojich poľnohospodárskych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procesov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uspokojenie potrieb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817655" y="537897"/>
            <a:ext cx="33578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A13A22"/>
                </a:solidFill>
              </a:rPr>
              <a:t>Čo sú </a:t>
            </a:r>
            <a:r>
              <a:rPr sz="3600" dirty="0">
                <a:solidFill>
                  <a:srgbClr val="A13A22"/>
                </a:solidFill>
              </a:rPr>
              <a:t>to </a:t>
            </a:r>
            <a:r>
              <a:rPr sz="3600" spc="-5" dirty="0">
                <a:solidFill>
                  <a:srgbClr val="A13A22"/>
                </a:solidFill>
              </a:rPr>
              <a:t>veľké </a:t>
            </a:r>
            <a:r>
              <a:rPr sz="3600" spc="-20" dirty="0">
                <a:solidFill>
                  <a:srgbClr val="A13A22"/>
                </a:solidFill>
              </a:rPr>
              <a:t>dáta?</a:t>
            </a:r>
            <a:endParaRPr sz="3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5500" y="2133599"/>
              <a:ext cx="3895812" cy="4038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8434" y="1994191"/>
              <a:ext cx="8437245" cy="4450080"/>
            </a:xfrm>
            <a:custGeom>
              <a:avLst/>
              <a:gdLst/>
              <a:ahLst/>
              <a:cxnLst/>
              <a:rect l="l" t="t" r="r" b="b"/>
              <a:pathLst>
                <a:path w="8437245" h="4450080">
                  <a:moveTo>
                    <a:pt x="8392668" y="0"/>
                  </a:moveTo>
                  <a:lnTo>
                    <a:pt x="0" y="0"/>
                  </a:lnTo>
                  <a:lnTo>
                    <a:pt x="0" y="329184"/>
                  </a:lnTo>
                  <a:lnTo>
                    <a:pt x="0" y="371856"/>
                  </a:lnTo>
                  <a:lnTo>
                    <a:pt x="0" y="2017776"/>
                  </a:lnTo>
                  <a:lnTo>
                    <a:pt x="6597396" y="2017776"/>
                  </a:lnTo>
                  <a:lnTo>
                    <a:pt x="6597396" y="1688592"/>
                  </a:lnTo>
                  <a:lnTo>
                    <a:pt x="8349996" y="1688592"/>
                  </a:lnTo>
                  <a:lnTo>
                    <a:pt x="8349996" y="1316736"/>
                  </a:lnTo>
                  <a:lnTo>
                    <a:pt x="8173212" y="1316736"/>
                  </a:lnTo>
                  <a:lnTo>
                    <a:pt x="8173212" y="1030224"/>
                  </a:lnTo>
                  <a:lnTo>
                    <a:pt x="8305787" y="1030224"/>
                  </a:lnTo>
                  <a:lnTo>
                    <a:pt x="8305787" y="658368"/>
                  </a:lnTo>
                  <a:lnTo>
                    <a:pt x="7700772" y="658368"/>
                  </a:lnTo>
                  <a:lnTo>
                    <a:pt x="7700772" y="371856"/>
                  </a:lnTo>
                  <a:lnTo>
                    <a:pt x="8392668" y="371856"/>
                  </a:lnTo>
                  <a:lnTo>
                    <a:pt x="8392668" y="0"/>
                  </a:lnTo>
                  <a:close/>
                </a:path>
                <a:path w="8437245" h="4450080">
                  <a:moveTo>
                    <a:pt x="8436864" y="3090672"/>
                  </a:moveTo>
                  <a:lnTo>
                    <a:pt x="7801356" y="3090672"/>
                  </a:lnTo>
                  <a:lnTo>
                    <a:pt x="7801356" y="2761488"/>
                  </a:lnTo>
                  <a:lnTo>
                    <a:pt x="7604760" y="2761488"/>
                  </a:lnTo>
                  <a:lnTo>
                    <a:pt x="7604760" y="2474976"/>
                  </a:lnTo>
                  <a:lnTo>
                    <a:pt x="8191500" y="2474976"/>
                  </a:lnTo>
                  <a:lnTo>
                    <a:pt x="8191500" y="2103120"/>
                  </a:lnTo>
                  <a:lnTo>
                    <a:pt x="5698236" y="2103120"/>
                  </a:lnTo>
                  <a:lnTo>
                    <a:pt x="5698236" y="2432304"/>
                  </a:lnTo>
                  <a:lnTo>
                    <a:pt x="0" y="2432304"/>
                  </a:lnTo>
                  <a:lnTo>
                    <a:pt x="0" y="4450080"/>
                  </a:lnTo>
                  <a:lnTo>
                    <a:pt x="3851148" y="4450080"/>
                  </a:lnTo>
                  <a:lnTo>
                    <a:pt x="3851148" y="4120896"/>
                  </a:lnTo>
                  <a:lnTo>
                    <a:pt x="7872984" y="4120896"/>
                  </a:lnTo>
                  <a:lnTo>
                    <a:pt x="7872984" y="3791712"/>
                  </a:lnTo>
                  <a:lnTo>
                    <a:pt x="8292084" y="3791712"/>
                  </a:lnTo>
                  <a:lnTo>
                    <a:pt x="8292084" y="3462540"/>
                  </a:lnTo>
                  <a:lnTo>
                    <a:pt x="8436864" y="3462540"/>
                  </a:lnTo>
                  <a:lnTo>
                    <a:pt x="8436864" y="3090672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5739" y="1967773"/>
            <a:ext cx="8393430" cy="4469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6355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Aplikácie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veľkých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dát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poľnohospodárstve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kombináciou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technológie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analýzy.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Zahŕňa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zber,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zhromažďovanie 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včasné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spracovanie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údajov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vedcom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poľnohospodárom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pomáhajú prijímať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informovanejšie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rozhodnutia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Poľnohospodárske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procesy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vďaka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inteligentným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strojom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snímačom, ktoré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generujú obrovské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množstvá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poľnohospodárskych údajov,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čoraz viac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stávajú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dátovými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riadenými údajmi.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19"/>
              </a:spcBef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Tradičné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nástroje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nahrádzajú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strojmi vybavenými senzormi,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zbierať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údaje zo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prostredia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riadiť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správanie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napríklad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termostaty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reguláciu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teploty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algoritmy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implementáciu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stratégií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ochrany plodín.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Technológie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kombinácii s externými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veľkých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dát,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ako sú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údaje 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počasí,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údaje o trhu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štandardy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inými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poľnohospodárskymi podnikmi, prispievajú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rýchlemu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rozvoju inteligentného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poľnohospodárstva.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27479" y="498719"/>
            <a:ext cx="4514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04F2E"/>
                </a:solidFill>
              </a:rPr>
              <a:t>Big </a:t>
            </a:r>
            <a:r>
              <a:rPr sz="3600" spc="-20" dirty="0">
                <a:solidFill>
                  <a:srgbClr val="404F2E"/>
                </a:solidFill>
              </a:rPr>
              <a:t>data </a:t>
            </a:r>
            <a:r>
              <a:rPr sz="3600" dirty="0">
                <a:solidFill>
                  <a:srgbClr val="404F2E"/>
                </a:solidFill>
              </a:rPr>
              <a:t>v </a:t>
            </a:r>
            <a:r>
              <a:rPr sz="3600" spc="-5" dirty="0">
                <a:solidFill>
                  <a:srgbClr val="404F2E"/>
                </a:solidFill>
              </a:rPr>
              <a:t>poľnohospodárstve...</a:t>
            </a:r>
            <a:endParaRPr sz="36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8444" y="0"/>
            <a:ext cx="10163810" cy="6858000"/>
            <a:chOff x="2028444" y="0"/>
            <a:chExt cx="1016381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4" y="0"/>
              <a:ext cx="4852416" cy="68580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8269" y="2066834"/>
            <a:ext cx="5969635" cy="33432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979805" marR="88265" indent="-81534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Aplikácie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veľkých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dát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poľnohospodárstve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naberajú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obrátkach,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pretože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technológie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ako napr:</a:t>
            </a:r>
            <a:endParaRPr sz="2400">
              <a:latin typeface="Calibri"/>
              <a:cs typeface="Calibri"/>
            </a:endParaRPr>
          </a:p>
          <a:p>
            <a:pPr marL="635635" indent="-34353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35635" algn="l"/>
                <a:tab pos="636270" algn="l"/>
              </a:tabLst>
            </a:pPr>
            <a:r>
              <a:rPr sz="2400" spc="-15" dirty="0">
                <a:solidFill>
                  <a:srgbClr val="4D4D4B"/>
                </a:solidFill>
                <a:latin typeface="Calibri"/>
                <a:cs typeface="Calibri"/>
              </a:rPr>
              <a:t>pomôcky na </a:t>
            </a:r>
            <a:r>
              <a:rPr sz="2400" spc="-5" dirty="0">
                <a:solidFill>
                  <a:srgbClr val="4D4D4B"/>
                </a:solidFill>
                <a:latin typeface="Calibri"/>
                <a:cs typeface="Calibri"/>
              </a:rPr>
              <a:t>monitorovanie </a:t>
            </a:r>
            <a:r>
              <a:rPr sz="2400" spc="-10" dirty="0">
                <a:solidFill>
                  <a:srgbClr val="4D4D4B"/>
                </a:solidFill>
                <a:latin typeface="Calibri"/>
                <a:cs typeface="Calibri"/>
              </a:rPr>
              <a:t>hospodárskych zvierat,</a:t>
            </a:r>
            <a:endParaRPr sz="2400">
              <a:latin typeface="Calibri"/>
              <a:cs typeface="Calibri"/>
            </a:endParaRPr>
          </a:p>
          <a:p>
            <a:pPr marL="635635" indent="-3435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35635" algn="l"/>
                <a:tab pos="636270" algn="l"/>
              </a:tabLst>
            </a:pPr>
            <a:r>
              <a:rPr sz="2400" spc="-10" dirty="0">
                <a:solidFill>
                  <a:srgbClr val="4D4D4B"/>
                </a:solidFill>
                <a:latin typeface="Calibri"/>
                <a:cs typeface="Calibri"/>
              </a:rPr>
              <a:t>drony </a:t>
            </a:r>
            <a:r>
              <a:rPr sz="2400" spc="-5" dirty="0">
                <a:solidFill>
                  <a:srgbClr val="4D4D4B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635635" indent="-3435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35635" algn="l"/>
                <a:tab pos="636270" algn="l"/>
              </a:tabLst>
            </a:pPr>
            <a:r>
              <a:rPr sz="2400" spc="-5" dirty="0">
                <a:solidFill>
                  <a:srgbClr val="4D4D4B"/>
                </a:solidFill>
                <a:latin typeface="Calibri"/>
                <a:cs typeface="Calibri"/>
              </a:rPr>
              <a:t>pôdne </a:t>
            </a:r>
            <a:r>
              <a:rPr sz="2400" spc="-10" dirty="0">
                <a:solidFill>
                  <a:srgbClr val="4D4D4B"/>
                </a:solidFill>
                <a:latin typeface="Calibri"/>
                <a:cs typeface="Calibri"/>
              </a:rPr>
              <a:t>senzory</a:t>
            </a:r>
            <a:endParaRPr sz="2400">
              <a:latin typeface="Calibri"/>
              <a:cs typeface="Calibri"/>
            </a:endParaRPr>
          </a:p>
          <a:p>
            <a:pPr marL="12700" marR="5080" indent="635" algn="ctr">
              <a:lnSpc>
                <a:spcPts val="2590"/>
              </a:lnSpc>
              <a:spcBef>
                <a:spcPts val="1050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generujú veľké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objemy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údajov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podporu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poľnohospodárstva založeného na údajoch. Konečným cieľom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pomôcť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poľnohospodárom,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poľnohospodárom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vedcom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zaviesť prospešné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poľnohospodárske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postupy.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84080" y="571501"/>
            <a:ext cx="4608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Big </a:t>
            </a:r>
            <a:r>
              <a:rPr sz="3600" spc="-25" dirty="0"/>
              <a:t>Data </a:t>
            </a:r>
            <a:r>
              <a:rPr sz="3600" dirty="0"/>
              <a:t>v </a:t>
            </a:r>
            <a:r>
              <a:rPr sz="3600" spc="-5" dirty="0"/>
              <a:t>poľnohospodárstve...</a:t>
            </a:r>
            <a:endParaRPr sz="36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4" y="2023884"/>
              <a:ext cx="5010911" cy="44109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81755" y="1960320"/>
              <a:ext cx="8560435" cy="4450080"/>
            </a:xfrm>
            <a:custGeom>
              <a:avLst/>
              <a:gdLst/>
              <a:ahLst/>
              <a:cxnLst/>
              <a:rect l="l" t="t" r="r" b="b"/>
              <a:pathLst>
                <a:path w="8560435" h="4450080">
                  <a:moveTo>
                    <a:pt x="8558784" y="658368"/>
                  </a:moveTo>
                  <a:lnTo>
                    <a:pt x="8557260" y="658368"/>
                  </a:lnTo>
                  <a:lnTo>
                    <a:pt x="8557260" y="329184"/>
                  </a:lnTo>
                  <a:lnTo>
                    <a:pt x="8557247" y="0"/>
                  </a:lnTo>
                  <a:lnTo>
                    <a:pt x="100584" y="0"/>
                  </a:lnTo>
                  <a:lnTo>
                    <a:pt x="100584" y="371856"/>
                  </a:lnTo>
                  <a:lnTo>
                    <a:pt x="284988" y="371856"/>
                  </a:lnTo>
                  <a:lnTo>
                    <a:pt x="284988" y="701052"/>
                  </a:lnTo>
                  <a:lnTo>
                    <a:pt x="446532" y="701052"/>
                  </a:lnTo>
                  <a:lnTo>
                    <a:pt x="446532" y="987552"/>
                  </a:lnTo>
                  <a:lnTo>
                    <a:pt x="288036" y="987552"/>
                  </a:lnTo>
                  <a:lnTo>
                    <a:pt x="288036" y="1359408"/>
                  </a:lnTo>
                  <a:lnTo>
                    <a:pt x="335280" y="1359408"/>
                  </a:lnTo>
                  <a:lnTo>
                    <a:pt x="335280" y="1645932"/>
                  </a:lnTo>
                  <a:lnTo>
                    <a:pt x="193548" y="1645932"/>
                  </a:lnTo>
                  <a:lnTo>
                    <a:pt x="193548" y="1975104"/>
                  </a:lnTo>
                  <a:lnTo>
                    <a:pt x="106680" y="1975104"/>
                  </a:lnTo>
                  <a:lnTo>
                    <a:pt x="106680" y="2346960"/>
                  </a:lnTo>
                  <a:lnTo>
                    <a:pt x="7752588" y="2346960"/>
                  </a:lnTo>
                  <a:lnTo>
                    <a:pt x="7845552" y="2346960"/>
                  </a:lnTo>
                  <a:lnTo>
                    <a:pt x="8490204" y="2346960"/>
                  </a:lnTo>
                  <a:lnTo>
                    <a:pt x="8490204" y="2017788"/>
                  </a:lnTo>
                  <a:lnTo>
                    <a:pt x="8557247" y="2017788"/>
                  </a:lnTo>
                  <a:lnTo>
                    <a:pt x="8557247" y="1688592"/>
                  </a:lnTo>
                  <a:lnTo>
                    <a:pt x="8557260" y="1359408"/>
                  </a:lnTo>
                  <a:lnTo>
                    <a:pt x="8558784" y="1359408"/>
                  </a:lnTo>
                  <a:lnTo>
                    <a:pt x="8558784" y="1030224"/>
                  </a:lnTo>
                  <a:lnTo>
                    <a:pt x="8558784" y="987552"/>
                  </a:lnTo>
                  <a:lnTo>
                    <a:pt x="8558784" y="658368"/>
                  </a:lnTo>
                  <a:close/>
                </a:path>
                <a:path w="8560435" h="4450080">
                  <a:moveTo>
                    <a:pt x="8560295" y="3090672"/>
                  </a:moveTo>
                  <a:lnTo>
                    <a:pt x="8557260" y="3090672"/>
                  </a:lnTo>
                  <a:lnTo>
                    <a:pt x="8557260" y="2761488"/>
                  </a:lnTo>
                  <a:lnTo>
                    <a:pt x="8557247" y="2432304"/>
                  </a:lnTo>
                  <a:lnTo>
                    <a:pt x="0" y="2432304"/>
                  </a:lnTo>
                  <a:lnTo>
                    <a:pt x="0" y="2804160"/>
                  </a:lnTo>
                  <a:lnTo>
                    <a:pt x="120396" y="2804160"/>
                  </a:lnTo>
                  <a:lnTo>
                    <a:pt x="120396" y="3133344"/>
                  </a:lnTo>
                  <a:lnTo>
                    <a:pt x="515112" y="3133344"/>
                  </a:lnTo>
                  <a:lnTo>
                    <a:pt x="515112" y="3462540"/>
                  </a:lnTo>
                  <a:lnTo>
                    <a:pt x="521208" y="3462540"/>
                  </a:lnTo>
                  <a:lnTo>
                    <a:pt x="521208" y="3791712"/>
                  </a:lnTo>
                  <a:lnTo>
                    <a:pt x="673608" y="3791712"/>
                  </a:lnTo>
                  <a:lnTo>
                    <a:pt x="673608" y="4120896"/>
                  </a:lnTo>
                  <a:lnTo>
                    <a:pt x="5475732" y="4120896"/>
                  </a:lnTo>
                  <a:lnTo>
                    <a:pt x="5475732" y="4450080"/>
                  </a:lnTo>
                  <a:lnTo>
                    <a:pt x="8490204" y="4450080"/>
                  </a:lnTo>
                  <a:lnTo>
                    <a:pt x="8490204" y="4120896"/>
                  </a:lnTo>
                  <a:lnTo>
                    <a:pt x="8558784" y="4120896"/>
                  </a:lnTo>
                  <a:lnTo>
                    <a:pt x="8558784" y="3791712"/>
                  </a:lnTo>
                  <a:lnTo>
                    <a:pt x="8558784" y="3749040"/>
                  </a:lnTo>
                  <a:lnTo>
                    <a:pt x="8558784" y="3462540"/>
                  </a:lnTo>
                  <a:lnTo>
                    <a:pt x="8560295" y="3462540"/>
                  </a:lnTo>
                  <a:lnTo>
                    <a:pt x="8560295" y="3090672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1805" y="487291"/>
            <a:ext cx="6473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404F2E"/>
                </a:solidFill>
              </a:rPr>
              <a:t>Úloha </a:t>
            </a:r>
            <a:r>
              <a:rPr sz="3600" spc="-5" dirty="0">
                <a:solidFill>
                  <a:srgbClr val="404F2E"/>
                </a:solidFill>
              </a:rPr>
              <a:t>veľkých </a:t>
            </a:r>
            <a:r>
              <a:rPr sz="3600" spc="-25" dirty="0">
                <a:solidFill>
                  <a:srgbClr val="404F2E"/>
                </a:solidFill>
              </a:rPr>
              <a:t>dát </a:t>
            </a:r>
            <a:r>
              <a:rPr sz="3600" dirty="0">
                <a:solidFill>
                  <a:srgbClr val="404F2E"/>
                </a:solidFill>
              </a:rPr>
              <a:t>v </a:t>
            </a:r>
            <a:r>
              <a:rPr sz="3600" spc="-5" dirty="0">
                <a:solidFill>
                  <a:srgbClr val="404F2E"/>
                </a:solidFill>
              </a:rPr>
              <a:t>poľnohospodárstve</a:t>
            </a:r>
            <a:endParaRPr sz="360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3469640" y="1933907"/>
            <a:ext cx="8416290" cy="20550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6850" marR="5080" indent="-184785" algn="just">
              <a:lnSpc>
                <a:spcPts val="2590"/>
              </a:lnSpc>
              <a:spcBef>
                <a:spcPts val="425"/>
              </a:spcBef>
            </a:pPr>
            <a:r>
              <a:rPr sz="2200" b="1" spc="-20" dirty="0">
                <a:latin typeface="Calibri"/>
                <a:cs typeface="Calibri"/>
              </a:rPr>
              <a:t>Udržateľnosť, </a:t>
            </a:r>
            <a:r>
              <a:rPr sz="2200" b="1" spc="-5" dirty="0">
                <a:latin typeface="Calibri"/>
                <a:cs typeface="Calibri"/>
              </a:rPr>
              <a:t>globálna </a:t>
            </a:r>
            <a:r>
              <a:rPr sz="2200" b="1" spc="-10" dirty="0">
                <a:latin typeface="Calibri"/>
                <a:cs typeface="Calibri"/>
              </a:rPr>
              <a:t>potravinová </a:t>
            </a:r>
            <a:r>
              <a:rPr sz="2200" b="1" spc="-20" dirty="0">
                <a:latin typeface="Calibri"/>
                <a:cs typeface="Calibri"/>
              </a:rPr>
              <a:t>bezpečnosť, </a:t>
            </a:r>
            <a:r>
              <a:rPr sz="2200" b="1" spc="-30" dirty="0">
                <a:latin typeface="Calibri"/>
                <a:cs typeface="Calibri"/>
              </a:rPr>
              <a:t>bezpečnosť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0" dirty="0">
                <a:latin typeface="Calibri"/>
                <a:cs typeface="Calibri"/>
              </a:rPr>
              <a:t>vyššia </a:t>
            </a:r>
            <a:r>
              <a:rPr sz="2200" b="1" spc="-5" dirty="0">
                <a:latin typeface="Calibri"/>
                <a:cs typeface="Calibri"/>
              </a:rPr>
              <a:t>efektívnosť </a:t>
            </a:r>
            <a:r>
              <a:rPr sz="2200" spc="-15" dirty="0"/>
              <a:t>sú </a:t>
            </a:r>
            <a:r>
              <a:rPr sz="2200" spc="-5" dirty="0"/>
              <a:t>niektoré z kritických otázok, </a:t>
            </a:r>
            <a:r>
              <a:rPr sz="2200" spc="-10" dirty="0"/>
              <a:t>ktoré </a:t>
            </a:r>
            <a:r>
              <a:rPr sz="2200" spc="-15" dirty="0"/>
              <a:t>sa </a:t>
            </a:r>
            <a:r>
              <a:rPr sz="2200" spc="-5" dirty="0"/>
              <a:t>riešia </a:t>
            </a:r>
            <a:r>
              <a:rPr sz="2200" spc="-10" dirty="0"/>
              <a:t>pomocou aplikácií </a:t>
            </a:r>
            <a:r>
              <a:rPr sz="2200" spc="-5" dirty="0"/>
              <a:t>veľkých </a:t>
            </a:r>
            <a:r>
              <a:rPr sz="2200" spc="-15" dirty="0"/>
              <a:t>dát </a:t>
            </a:r>
            <a:r>
              <a:rPr sz="2200" dirty="0"/>
              <a:t>v </a:t>
            </a:r>
            <a:r>
              <a:rPr sz="2200" spc="-5" dirty="0"/>
              <a:t>poľnohospodárstve. Tieto globálne problémy </a:t>
            </a:r>
            <a:r>
              <a:rPr sz="2200" spc="-20" dirty="0"/>
              <a:t>nepochybne </a:t>
            </a:r>
            <a:r>
              <a:rPr sz="2200" spc="-10" dirty="0"/>
              <a:t>rozšírili rozsah </a:t>
            </a:r>
            <a:r>
              <a:rPr sz="2200" spc="-5" dirty="0"/>
              <a:t>veľkých </a:t>
            </a:r>
            <a:r>
              <a:rPr sz="2200" spc="-15" dirty="0"/>
              <a:t>dát </a:t>
            </a:r>
            <a:r>
              <a:rPr sz="2200" dirty="0"/>
              <a:t>za </a:t>
            </a:r>
            <a:r>
              <a:rPr sz="2200" spc="-10" dirty="0"/>
              <a:t>hranice poľnohospodárstva </a:t>
            </a:r>
            <a:r>
              <a:rPr sz="2200" spc="-5" dirty="0"/>
              <a:t>a </a:t>
            </a:r>
            <a:r>
              <a:rPr sz="2200" spc="-10" dirty="0"/>
              <a:t>teraz </a:t>
            </a:r>
            <a:r>
              <a:rPr sz="2200" dirty="0"/>
              <a:t>pokrývajú </a:t>
            </a:r>
            <a:r>
              <a:rPr sz="2200" spc="-10" dirty="0"/>
              <a:t>celý </a:t>
            </a:r>
            <a:r>
              <a:rPr sz="2200" spc="-5" dirty="0"/>
              <a:t>potravinový dodávateľský reťazec. </a:t>
            </a:r>
            <a:r>
              <a:rPr sz="2200" dirty="0"/>
              <a:t>S </a:t>
            </a:r>
            <a:r>
              <a:rPr sz="2200" spc="-5" dirty="0" err="1"/>
              <a:t>rozvojom</a:t>
            </a:r>
            <a:r>
              <a:rPr sz="2200" spc="-5" dirty="0"/>
              <a:t> </a:t>
            </a:r>
            <a:r>
              <a:rPr sz="2200" b="1" spc="-15" dirty="0" err="1">
                <a:latin typeface="Calibri"/>
                <a:cs typeface="Calibri"/>
              </a:rPr>
              <a:t>internetu</a:t>
            </a:r>
            <a:r>
              <a:rPr lang="sk-SK" sz="2200" b="1" spc="-15" dirty="0">
                <a:latin typeface="Calibri"/>
                <a:cs typeface="Calibri"/>
              </a:rPr>
              <a:t> </a:t>
            </a:r>
            <a:r>
              <a:rPr lang="sk-SK" sz="2000" b="1" spc="-5" dirty="0">
                <a:solidFill>
                  <a:srgbClr val="5F210F"/>
                </a:solidFill>
                <a:latin typeface="Calibri"/>
                <a:cs typeface="Calibri"/>
              </a:rPr>
              <a:t>veci</a:t>
            </a:r>
            <a:r>
              <a:rPr lang="sk-SK" sz="20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lang="sk-SK" sz="2000" spc="-10" dirty="0">
                <a:solidFill>
                  <a:srgbClr val="5F210F"/>
                </a:solidFill>
                <a:latin typeface="Calibri"/>
                <a:cs typeface="Calibri"/>
              </a:rPr>
              <a:t>rôzne zložky </a:t>
            </a:r>
            <a:r>
              <a:rPr lang="sk-SK" sz="2000" spc="-5" dirty="0">
                <a:solidFill>
                  <a:srgbClr val="5F210F"/>
                </a:solidFill>
                <a:latin typeface="Calibri"/>
                <a:cs typeface="Calibri"/>
              </a:rPr>
              <a:t>poľnohospodárstva a dodávateľského </a:t>
            </a:r>
            <a:r>
              <a:rPr lang="sk-SK" sz="2000" dirty="0">
                <a:solidFill>
                  <a:srgbClr val="5F210F"/>
                </a:solidFill>
                <a:latin typeface="Calibri"/>
                <a:cs typeface="Calibri"/>
              </a:rPr>
              <a:t>reťazca </a:t>
            </a:r>
            <a:r>
              <a:rPr lang="sk-SK" sz="2000" spc="-15" dirty="0">
                <a:solidFill>
                  <a:srgbClr val="5F210F"/>
                </a:solidFill>
                <a:latin typeface="Calibri"/>
                <a:cs typeface="Calibri"/>
              </a:rPr>
              <a:t>sú</a:t>
            </a:r>
            <a:endParaRPr sz="2200" b="1" spc="-15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9640" y="3843619"/>
            <a:ext cx="8516620" cy="25857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20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bezdrôtovo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pripojené 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generujú údaje, ktoré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sú dostupné 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reálnom čase.</a:t>
            </a:r>
            <a:endParaRPr sz="2200" dirty="0">
              <a:latin typeface="Calibri"/>
              <a:cs typeface="Calibri"/>
            </a:endParaRPr>
          </a:p>
          <a:p>
            <a:pPr marL="132715" marR="5080" indent="-120650" algn="r">
              <a:lnSpc>
                <a:spcPts val="2590"/>
              </a:lnSpc>
              <a:spcBef>
                <a:spcPts val="1045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Medzi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primárne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zdroje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údajov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patria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operácie, transakcie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obrázky a videá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zachytené snímačmi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robotmi. Využitie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plného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potenciálu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tohto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dátového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repertoáru </a:t>
            </a:r>
            <a:r>
              <a:rPr sz="2200" spc="-40" dirty="0">
                <a:solidFill>
                  <a:srgbClr val="5F210F"/>
                </a:solidFill>
                <a:latin typeface="Calibri"/>
                <a:cs typeface="Calibri"/>
              </a:rPr>
              <a:t>však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spočíva v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efektívnej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analýze.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Vývoj aplikácií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súvisiacich s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riadením rizík, nasadením senzorov,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prediktívnym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modelovaním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benchmarkingom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bol</a:t>
            </a:r>
            <a:endParaRPr sz="2200" dirty="0">
              <a:latin typeface="Calibri"/>
              <a:cs typeface="Calibri"/>
            </a:endParaRPr>
          </a:p>
          <a:p>
            <a:pPr marR="5080" algn="r">
              <a:lnSpc>
                <a:spcPts val="2560"/>
              </a:lnSpc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možné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vďaka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veľkým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dátam.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13650" y="126232"/>
            <a:ext cx="4358005" cy="1897380"/>
            <a:chOff x="7613650" y="126232"/>
            <a:chExt cx="4358005" cy="1897380"/>
          </a:xfrm>
        </p:grpSpPr>
        <p:sp>
          <p:nvSpPr>
            <p:cNvPr id="14" name="object 14"/>
            <p:cNvSpPr/>
            <p:nvPr/>
          </p:nvSpPr>
          <p:spPr>
            <a:xfrm>
              <a:off x="7620000" y="132582"/>
              <a:ext cx="4345305" cy="1884680"/>
            </a:xfrm>
            <a:custGeom>
              <a:avLst/>
              <a:gdLst/>
              <a:ahLst/>
              <a:cxnLst/>
              <a:rect l="l" t="t" r="r" b="b"/>
              <a:pathLst>
                <a:path w="4345305" h="1884680">
                  <a:moveTo>
                    <a:pt x="3620770" y="1549907"/>
                  </a:moveTo>
                  <a:lnTo>
                    <a:pt x="2534539" y="1549907"/>
                  </a:lnTo>
                  <a:lnTo>
                    <a:pt x="3517480" y="1884146"/>
                  </a:lnTo>
                  <a:lnTo>
                    <a:pt x="3620770" y="1549907"/>
                  </a:lnTo>
                  <a:close/>
                </a:path>
                <a:path w="4345305" h="1884680">
                  <a:moveTo>
                    <a:pt x="4086593" y="0"/>
                  </a:moveTo>
                  <a:lnTo>
                    <a:pt x="258330" y="0"/>
                  </a:lnTo>
                  <a:lnTo>
                    <a:pt x="211895" y="4162"/>
                  </a:lnTo>
                  <a:lnTo>
                    <a:pt x="168190" y="16161"/>
                  </a:lnTo>
                  <a:lnTo>
                    <a:pt x="127946" y="35269"/>
                  </a:lnTo>
                  <a:lnTo>
                    <a:pt x="91891" y="60756"/>
                  </a:lnTo>
                  <a:lnTo>
                    <a:pt x="60756" y="91891"/>
                  </a:lnTo>
                  <a:lnTo>
                    <a:pt x="35269" y="127946"/>
                  </a:lnTo>
                  <a:lnTo>
                    <a:pt x="16161" y="168190"/>
                  </a:lnTo>
                  <a:lnTo>
                    <a:pt x="4162" y="211895"/>
                  </a:lnTo>
                  <a:lnTo>
                    <a:pt x="0" y="258330"/>
                  </a:lnTo>
                  <a:lnTo>
                    <a:pt x="1" y="1291602"/>
                  </a:lnTo>
                  <a:lnTo>
                    <a:pt x="4162" y="1338024"/>
                  </a:lnTo>
                  <a:lnTo>
                    <a:pt x="16161" y="1381728"/>
                  </a:lnTo>
                  <a:lnTo>
                    <a:pt x="35269" y="1421971"/>
                  </a:lnTo>
                  <a:lnTo>
                    <a:pt x="60756" y="1458023"/>
                  </a:lnTo>
                  <a:lnTo>
                    <a:pt x="91891" y="1489157"/>
                  </a:lnTo>
                  <a:lnTo>
                    <a:pt x="127946" y="1514641"/>
                  </a:lnTo>
                  <a:lnTo>
                    <a:pt x="168190" y="1533747"/>
                  </a:lnTo>
                  <a:lnTo>
                    <a:pt x="211895" y="1545746"/>
                  </a:lnTo>
                  <a:lnTo>
                    <a:pt x="258330" y="1549907"/>
                  </a:lnTo>
                  <a:lnTo>
                    <a:pt x="4086593" y="1549907"/>
                  </a:lnTo>
                  <a:lnTo>
                    <a:pt x="4133028" y="1545746"/>
                  </a:lnTo>
                  <a:lnTo>
                    <a:pt x="4176733" y="1533747"/>
                  </a:lnTo>
                  <a:lnTo>
                    <a:pt x="4216977" y="1514641"/>
                  </a:lnTo>
                  <a:lnTo>
                    <a:pt x="4253032" y="1489157"/>
                  </a:lnTo>
                  <a:lnTo>
                    <a:pt x="4284167" y="1458023"/>
                  </a:lnTo>
                  <a:lnTo>
                    <a:pt x="4309654" y="1421971"/>
                  </a:lnTo>
                  <a:lnTo>
                    <a:pt x="4328762" y="1381728"/>
                  </a:lnTo>
                  <a:lnTo>
                    <a:pt x="4340761" y="1338024"/>
                  </a:lnTo>
                  <a:lnTo>
                    <a:pt x="4344922" y="1291602"/>
                  </a:lnTo>
                  <a:lnTo>
                    <a:pt x="4344924" y="258330"/>
                  </a:lnTo>
                  <a:lnTo>
                    <a:pt x="4340761" y="211895"/>
                  </a:lnTo>
                  <a:lnTo>
                    <a:pt x="4328762" y="168190"/>
                  </a:lnTo>
                  <a:lnTo>
                    <a:pt x="4309654" y="127946"/>
                  </a:lnTo>
                  <a:lnTo>
                    <a:pt x="4284167" y="91891"/>
                  </a:lnTo>
                  <a:lnTo>
                    <a:pt x="4253032" y="60756"/>
                  </a:lnTo>
                  <a:lnTo>
                    <a:pt x="4216977" y="35269"/>
                  </a:lnTo>
                  <a:lnTo>
                    <a:pt x="4176733" y="16161"/>
                  </a:lnTo>
                  <a:lnTo>
                    <a:pt x="4133028" y="4162"/>
                  </a:lnTo>
                  <a:lnTo>
                    <a:pt x="4086593" y="0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0000" y="132582"/>
              <a:ext cx="4345305" cy="1884680"/>
            </a:xfrm>
            <a:custGeom>
              <a:avLst/>
              <a:gdLst/>
              <a:ahLst/>
              <a:cxnLst/>
              <a:rect l="l" t="t" r="r" b="b"/>
              <a:pathLst>
                <a:path w="4345305" h="1884680">
                  <a:moveTo>
                    <a:pt x="0" y="258330"/>
                  </a:moveTo>
                  <a:lnTo>
                    <a:pt x="4162" y="211895"/>
                  </a:lnTo>
                  <a:lnTo>
                    <a:pt x="16161" y="168190"/>
                  </a:lnTo>
                  <a:lnTo>
                    <a:pt x="35269" y="127946"/>
                  </a:lnTo>
                  <a:lnTo>
                    <a:pt x="60756" y="91891"/>
                  </a:lnTo>
                  <a:lnTo>
                    <a:pt x="91891" y="60756"/>
                  </a:lnTo>
                  <a:lnTo>
                    <a:pt x="127946" y="35269"/>
                  </a:lnTo>
                  <a:lnTo>
                    <a:pt x="168190" y="16161"/>
                  </a:lnTo>
                  <a:lnTo>
                    <a:pt x="211895" y="4162"/>
                  </a:lnTo>
                  <a:lnTo>
                    <a:pt x="258330" y="0"/>
                  </a:lnTo>
                  <a:lnTo>
                    <a:pt x="2534539" y="0"/>
                  </a:lnTo>
                  <a:lnTo>
                    <a:pt x="3620770" y="0"/>
                  </a:lnTo>
                  <a:lnTo>
                    <a:pt x="4086593" y="0"/>
                  </a:lnTo>
                  <a:lnTo>
                    <a:pt x="4133028" y="4162"/>
                  </a:lnTo>
                  <a:lnTo>
                    <a:pt x="4176733" y="16161"/>
                  </a:lnTo>
                  <a:lnTo>
                    <a:pt x="4216977" y="35269"/>
                  </a:lnTo>
                  <a:lnTo>
                    <a:pt x="4253032" y="60756"/>
                  </a:lnTo>
                  <a:lnTo>
                    <a:pt x="4284167" y="91891"/>
                  </a:lnTo>
                  <a:lnTo>
                    <a:pt x="4309654" y="127946"/>
                  </a:lnTo>
                  <a:lnTo>
                    <a:pt x="4328762" y="168190"/>
                  </a:lnTo>
                  <a:lnTo>
                    <a:pt x="4340761" y="211895"/>
                  </a:lnTo>
                  <a:lnTo>
                    <a:pt x="4344924" y="258330"/>
                  </a:lnTo>
                  <a:lnTo>
                    <a:pt x="4344924" y="904112"/>
                  </a:lnTo>
                  <a:lnTo>
                    <a:pt x="4344924" y="1291602"/>
                  </a:lnTo>
                  <a:lnTo>
                    <a:pt x="4340761" y="1338024"/>
                  </a:lnTo>
                  <a:lnTo>
                    <a:pt x="4328762" y="1381728"/>
                  </a:lnTo>
                  <a:lnTo>
                    <a:pt x="4309654" y="1421971"/>
                  </a:lnTo>
                  <a:lnTo>
                    <a:pt x="4284167" y="1458023"/>
                  </a:lnTo>
                  <a:lnTo>
                    <a:pt x="4253032" y="1489157"/>
                  </a:lnTo>
                  <a:lnTo>
                    <a:pt x="4216977" y="1514641"/>
                  </a:lnTo>
                  <a:lnTo>
                    <a:pt x="4176733" y="1533747"/>
                  </a:lnTo>
                  <a:lnTo>
                    <a:pt x="4133028" y="1545746"/>
                  </a:lnTo>
                  <a:lnTo>
                    <a:pt x="4086593" y="1549907"/>
                  </a:lnTo>
                  <a:lnTo>
                    <a:pt x="3620770" y="1549907"/>
                  </a:lnTo>
                  <a:lnTo>
                    <a:pt x="3517480" y="1884146"/>
                  </a:lnTo>
                  <a:lnTo>
                    <a:pt x="2534539" y="1549907"/>
                  </a:lnTo>
                  <a:lnTo>
                    <a:pt x="258330" y="1549907"/>
                  </a:lnTo>
                  <a:lnTo>
                    <a:pt x="211895" y="1545746"/>
                  </a:lnTo>
                  <a:lnTo>
                    <a:pt x="168190" y="1533747"/>
                  </a:lnTo>
                  <a:lnTo>
                    <a:pt x="127946" y="1514641"/>
                  </a:lnTo>
                  <a:lnTo>
                    <a:pt x="91891" y="1489157"/>
                  </a:lnTo>
                  <a:lnTo>
                    <a:pt x="60756" y="1458023"/>
                  </a:lnTo>
                  <a:lnTo>
                    <a:pt x="35269" y="1421971"/>
                  </a:lnTo>
                  <a:lnTo>
                    <a:pt x="16161" y="1381728"/>
                  </a:lnTo>
                  <a:lnTo>
                    <a:pt x="4162" y="1338024"/>
                  </a:lnTo>
                  <a:lnTo>
                    <a:pt x="0" y="1291589"/>
                  </a:lnTo>
                  <a:lnTo>
                    <a:pt x="0" y="904112"/>
                  </a:lnTo>
                  <a:lnTo>
                    <a:pt x="0" y="25833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804516" y="193668"/>
            <a:ext cx="397637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Internet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vecí (IoT)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označuje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spôsob, akým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môže sieť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prepojených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fyzických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inteligentných objektov navzájom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komunikovať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zhromažďovať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vymieňať si informácie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údaje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prostredníctvom internetu.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2672" y="1855336"/>
            <a:ext cx="11334115" cy="43135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98805" indent="-342900">
              <a:lnSpc>
                <a:spcPts val="2380"/>
              </a:lnSpc>
              <a:spcBef>
                <a:spcPts val="390"/>
              </a:spcBef>
              <a:buClr>
                <a:srgbClr val="5F21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Zvyšovanie produktivity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Údaje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zozbierané z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traktorov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vybavených GPS,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pôdnych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senzorov a iných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externých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zdrojov pomohli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lepšom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riadení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osív,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pesticídov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hnojív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zároveň pri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zvyšovaní produktivity,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aby sa uživila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stále rastúca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svetová populácia.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Prístup </a:t>
            </a: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informáciám o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genóme rastlín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umožnil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vývoj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užitočných agronomických vlastností.</a:t>
            </a:r>
            <a:endParaRPr sz="2200">
              <a:latin typeface="Calibri"/>
              <a:cs typeface="Calibri"/>
            </a:endParaRPr>
          </a:p>
          <a:p>
            <a:pPr marL="354965" marR="273685" indent="-342900">
              <a:lnSpc>
                <a:spcPts val="2380"/>
              </a:lnSpc>
              <a:spcBef>
                <a:spcPts val="10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Predpovedanie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výnosov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Matematické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modely a strojové učenie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používajú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porovnávanie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analýzu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údajov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získaných z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výnosov,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chemických látok, </a:t>
            </a:r>
            <a:r>
              <a:rPr sz="2200" spc="-35" dirty="0">
                <a:solidFill>
                  <a:srgbClr val="5F210F"/>
                </a:solidFill>
                <a:latin typeface="Calibri"/>
                <a:cs typeface="Calibri"/>
              </a:rPr>
              <a:t>počasia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indexu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biomasy.</a:t>
            </a:r>
            <a:endParaRPr sz="2200">
              <a:latin typeface="Calibri"/>
              <a:cs typeface="Calibri"/>
            </a:endParaRPr>
          </a:p>
          <a:p>
            <a:pPr marL="354965" marR="629285" indent="-342900">
              <a:lnSpc>
                <a:spcPts val="238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Riadenie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rizík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poľnohospodárstvo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založené na údajoch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zmiernilo neúrodu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spôsobenú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zmenou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počasia.</a:t>
            </a:r>
            <a:endParaRPr sz="2200">
              <a:latin typeface="Calibri"/>
              <a:cs typeface="Calibri"/>
            </a:endParaRPr>
          </a:p>
          <a:p>
            <a:pPr marL="354965" marR="5080" indent="-342900">
              <a:lnSpc>
                <a:spcPts val="2380"/>
              </a:lnSpc>
              <a:spcBef>
                <a:spcPts val="9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Bezpečnosť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zhromažďovanie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údajov o teplote,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vlhkosti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chemikáliách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znižuje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riziko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znehodnotenia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včasným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odhalením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mikróbov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iných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kontaminantov.</a:t>
            </a:r>
            <a:endParaRPr sz="2200">
              <a:latin typeface="Calibri"/>
              <a:cs typeface="Calibri"/>
            </a:endParaRPr>
          </a:p>
          <a:p>
            <a:pPr marL="354965" marR="485140" indent="-342900">
              <a:lnSpc>
                <a:spcPts val="2380"/>
              </a:lnSpc>
              <a:spcBef>
                <a:spcPts val="9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Úspory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poľnohospodárstvo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založené na umelej inteligencii a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dátovej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analytike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prináša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poľnohospodárskemu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priemyslu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významné úspory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75572" y="258691"/>
            <a:ext cx="9641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04F2E"/>
                </a:solidFill>
              </a:rPr>
              <a:t>Ako </a:t>
            </a:r>
            <a:r>
              <a:rPr sz="3600" spc="-15" dirty="0">
                <a:solidFill>
                  <a:srgbClr val="404F2E"/>
                </a:solidFill>
              </a:rPr>
              <a:t>transformuje </a:t>
            </a:r>
            <a:r>
              <a:rPr sz="3600" dirty="0">
                <a:solidFill>
                  <a:srgbClr val="404F2E"/>
                </a:solidFill>
              </a:rPr>
              <a:t>analytika veľkých </a:t>
            </a:r>
            <a:r>
              <a:rPr sz="3600" spc="-20" dirty="0">
                <a:solidFill>
                  <a:srgbClr val="404F2E"/>
                </a:solidFill>
              </a:rPr>
              <a:t>dát </a:t>
            </a:r>
            <a:r>
              <a:rPr sz="3600" spc="-5" dirty="0">
                <a:solidFill>
                  <a:srgbClr val="404F2E"/>
                </a:solidFill>
              </a:rPr>
              <a:t>poľnohospodárstvo?</a:t>
            </a:r>
            <a:endParaRPr sz="36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672580" cy="6858000"/>
            <a:chOff x="0" y="0"/>
            <a:chExt cx="66725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672580" cy="6858000"/>
            </a:xfrm>
            <a:custGeom>
              <a:avLst/>
              <a:gdLst/>
              <a:ahLst/>
              <a:cxnLst/>
              <a:rect l="l" t="t" r="r" b="b"/>
              <a:pathLst>
                <a:path w="6672580" h="6858000">
                  <a:moveTo>
                    <a:pt x="66720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672072" y="6858000"/>
                  </a:lnTo>
                  <a:lnTo>
                    <a:pt x="6672072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34" y="5145914"/>
              <a:ext cx="4116597" cy="14054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5089" y="5335714"/>
              <a:ext cx="204470" cy="54610"/>
            </a:xfrm>
            <a:custGeom>
              <a:avLst/>
              <a:gdLst/>
              <a:ahLst/>
              <a:cxnLst/>
              <a:rect l="l" t="t" r="r" b="b"/>
              <a:pathLst>
                <a:path w="204470" h="54610">
                  <a:moveTo>
                    <a:pt x="56769" y="22923"/>
                  </a:moveTo>
                  <a:lnTo>
                    <a:pt x="54635" y="14198"/>
                  </a:lnTo>
                  <a:lnTo>
                    <a:pt x="48945" y="6896"/>
                  </a:lnTo>
                  <a:lnTo>
                    <a:pt x="40805" y="1866"/>
                  </a:lnTo>
                  <a:lnTo>
                    <a:pt x="31267" y="0"/>
                  </a:lnTo>
                  <a:lnTo>
                    <a:pt x="23863" y="723"/>
                  </a:lnTo>
                  <a:lnTo>
                    <a:pt x="16459" y="4292"/>
                  </a:lnTo>
                  <a:lnTo>
                    <a:pt x="4940" y="14325"/>
                  </a:lnTo>
                  <a:lnTo>
                    <a:pt x="825" y="20764"/>
                  </a:lnTo>
                  <a:lnTo>
                    <a:pt x="825" y="27216"/>
                  </a:lnTo>
                  <a:lnTo>
                    <a:pt x="0" y="33667"/>
                  </a:lnTo>
                  <a:lnTo>
                    <a:pt x="4114" y="40106"/>
                  </a:lnTo>
                  <a:lnTo>
                    <a:pt x="11518" y="43688"/>
                  </a:lnTo>
                  <a:lnTo>
                    <a:pt x="17005" y="46380"/>
                  </a:lnTo>
                  <a:lnTo>
                    <a:pt x="23342" y="48069"/>
                  </a:lnTo>
                  <a:lnTo>
                    <a:pt x="30149" y="48818"/>
                  </a:lnTo>
                  <a:lnTo>
                    <a:pt x="37020" y="48704"/>
                  </a:lnTo>
                  <a:lnTo>
                    <a:pt x="46126" y="46583"/>
                  </a:lnTo>
                  <a:lnTo>
                    <a:pt x="52451" y="41452"/>
                  </a:lnTo>
                  <a:lnTo>
                    <a:pt x="55994" y="33489"/>
                  </a:lnTo>
                  <a:lnTo>
                    <a:pt x="56769" y="22923"/>
                  </a:lnTo>
                  <a:close/>
                </a:path>
                <a:path w="204470" h="54610">
                  <a:moveTo>
                    <a:pt x="204025" y="37236"/>
                  </a:moveTo>
                  <a:lnTo>
                    <a:pt x="203593" y="27635"/>
                  </a:lnTo>
                  <a:lnTo>
                    <a:pt x="198158" y="18973"/>
                  </a:lnTo>
                  <a:lnTo>
                    <a:pt x="188861" y="12471"/>
                  </a:lnTo>
                  <a:lnTo>
                    <a:pt x="176872" y="9309"/>
                  </a:lnTo>
                  <a:lnTo>
                    <a:pt x="170294" y="9309"/>
                  </a:lnTo>
                  <a:lnTo>
                    <a:pt x="167830" y="10033"/>
                  </a:lnTo>
                  <a:lnTo>
                    <a:pt x="166179" y="10033"/>
                  </a:lnTo>
                  <a:lnTo>
                    <a:pt x="164541" y="10744"/>
                  </a:lnTo>
                  <a:lnTo>
                    <a:pt x="163715" y="10744"/>
                  </a:lnTo>
                  <a:lnTo>
                    <a:pt x="162064" y="11455"/>
                  </a:lnTo>
                  <a:lnTo>
                    <a:pt x="157137" y="15760"/>
                  </a:lnTo>
                  <a:lnTo>
                    <a:pt x="154660" y="20053"/>
                  </a:lnTo>
                  <a:lnTo>
                    <a:pt x="153022" y="25069"/>
                  </a:lnTo>
                  <a:lnTo>
                    <a:pt x="151371" y="32943"/>
                  </a:lnTo>
                  <a:lnTo>
                    <a:pt x="153022" y="39395"/>
                  </a:lnTo>
                  <a:lnTo>
                    <a:pt x="164541" y="49415"/>
                  </a:lnTo>
                  <a:lnTo>
                    <a:pt x="171932" y="52285"/>
                  </a:lnTo>
                  <a:lnTo>
                    <a:pt x="181813" y="54432"/>
                  </a:lnTo>
                  <a:lnTo>
                    <a:pt x="190487" y="54368"/>
                  </a:lnTo>
                  <a:lnTo>
                    <a:pt x="196926" y="50673"/>
                  </a:lnTo>
                  <a:lnTo>
                    <a:pt x="201358" y="44564"/>
                  </a:lnTo>
                  <a:lnTo>
                    <a:pt x="204025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515700"/>
              <a:ext cx="1148715" cy="725170"/>
            </a:xfrm>
            <a:custGeom>
              <a:avLst/>
              <a:gdLst/>
              <a:ahLst/>
              <a:cxnLst/>
              <a:rect l="l" t="t" r="r" b="b"/>
              <a:pathLst>
                <a:path w="1148715" h="725170">
                  <a:moveTo>
                    <a:pt x="60871" y="18618"/>
                  </a:moveTo>
                  <a:lnTo>
                    <a:pt x="59220" y="12890"/>
                  </a:lnTo>
                  <a:lnTo>
                    <a:pt x="55118" y="9309"/>
                  </a:lnTo>
                  <a:lnTo>
                    <a:pt x="52641" y="6438"/>
                  </a:lnTo>
                  <a:lnTo>
                    <a:pt x="50177" y="5016"/>
                  </a:lnTo>
                  <a:lnTo>
                    <a:pt x="46062" y="3581"/>
                  </a:lnTo>
                  <a:lnTo>
                    <a:pt x="42773" y="2146"/>
                  </a:lnTo>
                  <a:lnTo>
                    <a:pt x="38658" y="1435"/>
                  </a:lnTo>
                  <a:lnTo>
                    <a:pt x="34544" y="1435"/>
                  </a:lnTo>
                  <a:lnTo>
                    <a:pt x="26314" y="0"/>
                  </a:lnTo>
                  <a:lnTo>
                    <a:pt x="16446" y="711"/>
                  </a:lnTo>
                  <a:lnTo>
                    <a:pt x="9867" y="3581"/>
                  </a:lnTo>
                  <a:lnTo>
                    <a:pt x="2463" y="7162"/>
                  </a:lnTo>
                  <a:lnTo>
                    <a:pt x="0" y="13601"/>
                  </a:lnTo>
                  <a:lnTo>
                    <a:pt x="0" y="25781"/>
                  </a:lnTo>
                  <a:lnTo>
                    <a:pt x="23850" y="52273"/>
                  </a:lnTo>
                  <a:lnTo>
                    <a:pt x="27139" y="53708"/>
                  </a:lnTo>
                  <a:lnTo>
                    <a:pt x="34544" y="53708"/>
                  </a:lnTo>
                  <a:lnTo>
                    <a:pt x="41122" y="52273"/>
                  </a:lnTo>
                  <a:lnTo>
                    <a:pt x="47713" y="48704"/>
                  </a:lnTo>
                  <a:lnTo>
                    <a:pt x="53467" y="42252"/>
                  </a:lnTo>
                  <a:lnTo>
                    <a:pt x="58407" y="37236"/>
                  </a:lnTo>
                  <a:lnTo>
                    <a:pt x="60045" y="30073"/>
                  </a:lnTo>
                  <a:lnTo>
                    <a:pt x="60871" y="24345"/>
                  </a:lnTo>
                  <a:lnTo>
                    <a:pt x="60871" y="18618"/>
                  </a:lnTo>
                  <a:close/>
                </a:path>
                <a:path w="1148715" h="725170">
                  <a:moveTo>
                    <a:pt x="202895" y="91147"/>
                  </a:moveTo>
                  <a:lnTo>
                    <a:pt x="201231" y="80835"/>
                  </a:lnTo>
                  <a:lnTo>
                    <a:pt x="194792" y="71475"/>
                  </a:lnTo>
                  <a:lnTo>
                    <a:pt x="184264" y="64452"/>
                  </a:lnTo>
                  <a:lnTo>
                    <a:pt x="174866" y="61861"/>
                  </a:lnTo>
                  <a:lnTo>
                    <a:pt x="165760" y="62484"/>
                  </a:lnTo>
                  <a:lnTo>
                    <a:pt x="157899" y="66065"/>
                  </a:lnTo>
                  <a:lnTo>
                    <a:pt x="152184" y="72326"/>
                  </a:lnTo>
                  <a:lnTo>
                    <a:pt x="148869" y="83616"/>
                  </a:lnTo>
                  <a:lnTo>
                    <a:pt x="150952" y="93814"/>
                  </a:lnTo>
                  <a:lnTo>
                    <a:pt x="157975" y="102946"/>
                  </a:lnTo>
                  <a:lnTo>
                    <a:pt x="169456" y="111010"/>
                  </a:lnTo>
                  <a:lnTo>
                    <a:pt x="178371" y="113868"/>
                  </a:lnTo>
                  <a:lnTo>
                    <a:pt x="186423" y="112433"/>
                  </a:lnTo>
                  <a:lnTo>
                    <a:pt x="193408" y="107784"/>
                  </a:lnTo>
                  <a:lnTo>
                    <a:pt x="199072" y="100977"/>
                  </a:lnTo>
                  <a:lnTo>
                    <a:pt x="202895" y="91147"/>
                  </a:lnTo>
                  <a:close/>
                </a:path>
                <a:path w="1148715" h="725170">
                  <a:moveTo>
                    <a:pt x="337286" y="185483"/>
                  </a:moveTo>
                  <a:lnTo>
                    <a:pt x="320014" y="158991"/>
                  </a:lnTo>
                  <a:lnTo>
                    <a:pt x="319189" y="158991"/>
                  </a:lnTo>
                  <a:lnTo>
                    <a:pt x="318363" y="158267"/>
                  </a:lnTo>
                  <a:lnTo>
                    <a:pt x="316712" y="157556"/>
                  </a:lnTo>
                  <a:lnTo>
                    <a:pt x="311467" y="154698"/>
                  </a:lnTo>
                  <a:lnTo>
                    <a:pt x="305612" y="152984"/>
                  </a:lnTo>
                  <a:lnTo>
                    <a:pt x="281508" y="172326"/>
                  </a:lnTo>
                  <a:lnTo>
                    <a:pt x="282994" y="179755"/>
                  </a:lnTo>
                  <a:lnTo>
                    <a:pt x="320268" y="205206"/>
                  </a:lnTo>
                  <a:lnTo>
                    <a:pt x="327825" y="202679"/>
                  </a:lnTo>
                  <a:lnTo>
                    <a:pt x="333527" y="197459"/>
                  </a:lnTo>
                  <a:lnTo>
                    <a:pt x="336461" y="190500"/>
                  </a:lnTo>
                  <a:lnTo>
                    <a:pt x="337286" y="185483"/>
                  </a:lnTo>
                  <a:close/>
                </a:path>
                <a:path w="1148715" h="725170">
                  <a:moveTo>
                    <a:pt x="488657" y="271424"/>
                  </a:moveTo>
                  <a:lnTo>
                    <a:pt x="487832" y="267843"/>
                  </a:lnTo>
                  <a:lnTo>
                    <a:pt x="486181" y="264985"/>
                  </a:lnTo>
                  <a:lnTo>
                    <a:pt x="484543" y="261404"/>
                  </a:lnTo>
                  <a:lnTo>
                    <a:pt x="481253" y="259257"/>
                  </a:lnTo>
                  <a:lnTo>
                    <a:pt x="478777" y="257098"/>
                  </a:lnTo>
                  <a:lnTo>
                    <a:pt x="473849" y="254952"/>
                  </a:lnTo>
                  <a:lnTo>
                    <a:pt x="470560" y="252806"/>
                  </a:lnTo>
                  <a:lnTo>
                    <a:pt x="467271" y="251371"/>
                  </a:lnTo>
                  <a:lnTo>
                    <a:pt x="460222" y="248970"/>
                  </a:lnTo>
                  <a:lnTo>
                    <a:pt x="454101" y="249313"/>
                  </a:lnTo>
                  <a:lnTo>
                    <a:pt x="449224" y="252476"/>
                  </a:lnTo>
                  <a:lnTo>
                    <a:pt x="445871" y="258533"/>
                  </a:lnTo>
                  <a:lnTo>
                    <a:pt x="444233" y="263550"/>
                  </a:lnTo>
                  <a:lnTo>
                    <a:pt x="443407" y="268566"/>
                  </a:lnTo>
                  <a:lnTo>
                    <a:pt x="445058" y="273570"/>
                  </a:lnTo>
                  <a:lnTo>
                    <a:pt x="447827" y="280200"/>
                  </a:lnTo>
                  <a:lnTo>
                    <a:pt x="453072" y="285750"/>
                  </a:lnTo>
                  <a:lnTo>
                    <a:pt x="459867" y="289687"/>
                  </a:lnTo>
                  <a:lnTo>
                    <a:pt x="467271" y="291477"/>
                  </a:lnTo>
                  <a:lnTo>
                    <a:pt x="477964" y="291477"/>
                  </a:lnTo>
                  <a:lnTo>
                    <a:pt x="484543" y="285750"/>
                  </a:lnTo>
                  <a:lnTo>
                    <a:pt x="487832" y="278587"/>
                  </a:lnTo>
                  <a:lnTo>
                    <a:pt x="488657" y="275005"/>
                  </a:lnTo>
                  <a:lnTo>
                    <a:pt x="488657" y="271424"/>
                  </a:lnTo>
                  <a:close/>
                </a:path>
                <a:path w="1148715" h="725170">
                  <a:moveTo>
                    <a:pt x="634428" y="356768"/>
                  </a:moveTo>
                  <a:lnTo>
                    <a:pt x="605167" y="334276"/>
                  </a:lnTo>
                  <a:lnTo>
                    <a:pt x="596950" y="336524"/>
                  </a:lnTo>
                  <a:lnTo>
                    <a:pt x="590664" y="341617"/>
                  </a:lnTo>
                  <a:lnTo>
                    <a:pt x="587248" y="349123"/>
                  </a:lnTo>
                  <a:lnTo>
                    <a:pt x="586752" y="357632"/>
                  </a:lnTo>
                  <a:lnTo>
                    <a:pt x="589038" y="365480"/>
                  </a:lnTo>
                  <a:lnTo>
                    <a:pt x="593953" y="370979"/>
                  </a:lnTo>
                  <a:lnTo>
                    <a:pt x="602183" y="373443"/>
                  </a:lnTo>
                  <a:lnTo>
                    <a:pt x="612254" y="372491"/>
                  </a:lnTo>
                  <a:lnTo>
                    <a:pt x="622642" y="368452"/>
                  </a:lnTo>
                  <a:lnTo>
                    <a:pt x="631799" y="361657"/>
                  </a:lnTo>
                  <a:lnTo>
                    <a:pt x="634428" y="356768"/>
                  </a:lnTo>
                  <a:close/>
                </a:path>
                <a:path w="1148715" h="725170">
                  <a:moveTo>
                    <a:pt x="758482" y="433285"/>
                  </a:moveTo>
                  <a:lnTo>
                    <a:pt x="733310" y="401853"/>
                  </a:lnTo>
                  <a:lnTo>
                    <a:pt x="726097" y="402932"/>
                  </a:lnTo>
                  <a:lnTo>
                    <a:pt x="720267" y="406831"/>
                  </a:lnTo>
                  <a:lnTo>
                    <a:pt x="716534" y="413232"/>
                  </a:lnTo>
                  <a:lnTo>
                    <a:pt x="716114" y="419963"/>
                  </a:lnTo>
                  <a:lnTo>
                    <a:pt x="718172" y="427367"/>
                  </a:lnTo>
                  <a:lnTo>
                    <a:pt x="722083" y="433971"/>
                  </a:lnTo>
                  <a:lnTo>
                    <a:pt x="727227" y="438289"/>
                  </a:lnTo>
                  <a:lnTo>
                    <a:pt x="733806" y="441871"/>
                  </a:lnTo>
                  <a:lnTo>
                    <a:pt x="740384" y="442595"/>
                  </a:lnTo>
                  <a:lnTo>
                    <a:pt x="746975" y="439724"/>
                  </a:lnTo>
                  <a:lnTo>
                    <a:pt x="752729" y="436867"/>
                  </a:lnTo>
                  <a:lnTo>
                    <a:pt x="758482" y="433285"/>
                  </a:lnTo>
                  <a:close/>
                </a:path>
                <a:path w="1148715" h="725170">
                  <a:moveTo>
                    <a:pt x="906868" y="519938"/>
                  </a:moveTo>
                  <a:lnTo>
                    <a:pt x="905090" y="511606"/>
                  </a:lnTo>
                  <a:lnTo>
                    <a:pt x="899985" y="504901"/>
                  </a:lnTo>
                  <a:lnTo>
                    <a:pt x="893686" y="501281"/>
                  </a:lnTo>
                  <a:lnTo>
                    <a:pt x="887234" y="500151"/>
                  </a:lnTo>
                  <a:lnTo>
                    <a:pt x="880783" y="501573"/>
                  </a:lnTo>
                  <a:lnTo>
                    <a:pt x="874483" y="505612"/>
                  </a:lnTo>
                  <a:lnTo>
                    <a:pt x="869111" y="512800"/>
                  </a:lnTo>
                  <a:lnTo>
                    <a:pt x="866673" y="520649"/>
                  </a:lnTo>
                  <a:lnTo>
                    <a:pt x="867308" y="527977"/>
                  </a:lnTo>
                  <a:lnTo>
                    <a:pt x="871194" y="533539"/>
                  </a:lnTo>
                  <a:lnTo>
                    <a:pt x="878128" y="536892"/>
                  </a:lnTo>
                  <a:lnTo>
                    <a:pt x="886612" y="538289"/>
                  </a:lnTo>
                  <a:lnTo>
                    <a:pt x="894791" y="537667"/>
                  </a:lnTo>
                  <a:lnTo>
                    <a:pt x="900811" y="534974"/>
                  </a:lnTo>
                  <a:lnTo>
                    <a:pt x="905421" y="528256"/>
                  </a:lnTo>
                  <a:lnTo>
                    <a:pt x="906868" y="519938"/>
                  </a:lnTo>
                  <a:close/>
                </a:path>
                <a:path w="1148715" h="725170">
                  <a:moveTo>
                    <a:pt x="1021740" y="625208"/>
                  </a:moveTo>
                  <a:lnTo>
                    <a:pt x="991895" y="604532"/>
                  </a:lnTo>
                  <a:lnTo>
                    <a:pt x="985545" y="606590"/>
                  </a:lnTo>
                  <a:lnTo>
                    <a:pt x="978966" y="610895"/>
                  </a:lnTo>
                  <a:lnTo>
                    <a:pt x="976490" y="622350"/>
                  </a:lnTo>
                  <a:lnTo>
                    <a:pt x="980605" y="625932"/>
                  </a:lnTo>
                  <a:lnTo>
                    <a:pt x="984719" y="630224"/>
                  </a:lnTo>
                  <a:lnTo>
                    <a:pt x="992124" y="633095"/>
                  </a:lnTo>
                  <a:lnTo>
                    <a:pt x="1005281" y="634517"/>
                  </a:lnTo>
                  <a:lnTo>
                    <a:pt x="1011872" y="633095"/>
                  </a:lnTo>
                  <a:lnTo>
                    <a:pt x="1015974" y="630224"/>
                  </a:lnTo>
                  <a:lnTo>
                    <a:pt x="1021740" y="625208"/>
                  </a:lnTo>
                  <a:close/>
                </a:path>
                <a:path w="1148715" h="725170">
                  <a:moveTo>
                    <a:pt x="1148422" y="702564"/>
                  </a:moveTo>
                  <a:lnTo>
                    <a:pt x="1145133" y="696836"/>
                  </a:lnTo>
                  <a:lnTo>
                    <a:pt x="1140206" y="691819"/>
                  </a:lnTo>
                  <a:lnTo>
                    <a:pt x="1133894" y="687895"/>
                  </a:lnTo>
                  <a:lnTo>
                    <a:pt x="1126731" y="686714"/>
                  </a:lnTo>
                  <a:lnTo>
                    <a:pt x="1119720" y="688086"/>
                  </a:lnTo>
                  <a:lnTo>
                    <a:pt x="1113878" y="691819"/>
                  </a:lnTo>
                  <a:lnTo>
                    <a:pt x="1108938" y="695401"/>
                  </a:lnTo>
                  <a:lnTo>
                    <a:pt x="1107300" y="699693"/>
                  </a:lnTo>
                  <a:lnTo>
                    <a:pt x="1107300" y="708291"/>
                  </a:lnTo>
                  <a:lnTo>
                    <a:pt x="1109764" y="712584"/>
                  </a:lnTo>
                  <a:lnTo>
                    <a:pt x="1113878" y="716876"/>
                  </a:lnTo>
                  <a:lnTo>
                    <a:pt x="1120216" y="722376"/>
                  </a:lnTo>
                  <a:lnTo>
                    <a:pt x="1126934" y="724852"/>
                  </a:lnTo>
                  <a:lnTo>
                    <a:pt x="1134122" y="724230"/>
                  </a:lnTo>
                  <a:lnTo>
                    <a:pt x="1141844" y="720458"/>
                  </a:lnTo>
                  <a:lnTo>
                    <a:pt x="1145959" y="717600"/>
                  </a:lnTo>
                  <a:lnTo>
                    <a:pt x="1148422" y="713308"/>
                  </a:lnTo>
                  <a:lnTo>
                    <a:pt x="1148422" y="702564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320" y="6496811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74343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10055" y="0"/>
            <a:ext cx="10982325" cy="6858000"/>
            <a:chOff x="1210055" y="0"/>
            <a:chExt cx="10982325" cy="68580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055" y="6414515"/>
              <a:ext cx="441947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5948" y="6414516"/>
              <a:ext cx="440423" cy="4419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2071" y="0"/>
              <a:ext cx="5519928" cy="68579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6415" y="338010"/>
            <a:ext cx="53930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75155"/>
                </a:solidFill>
              </a:rPr>
              <a:t>Big </a:t>
            </a:r>
            <a:r>
              <a:rPr sz="3200" spc="-15" dirty="0">
                <a:solidFill>
                  <a:srgbClr val="075155"/>
                </a:solidFill>
              </a:rPr>
              <a:t>Data </a:t>
            </a:r>
            <a:r>
              <a:rPr sz="3200" dirty="0">
                <a:solidFill>
                  <a:srgbClr val="075155"/>
                </a:solidFill>
              </a:rPr>
              <a:t>v </a:t>
            </a:r>
            <a:r>
              <a:rPr sz="3200" spc="-5" dirty="0">
                <a:solidFill>
                  <a:srgbClr val="075155"/>
                </a:solidFill>
              </a:rPr>
              <a:t>agropotravinárskom </a:t>
            </a:r>
            <a:r>
              <a:rPr sz="3200" spc="-10" dirty="0">
                <a:solidFill>
                  <a:srgbClr val="075155"/>
                </a:solidFill>
              </a:rPr>
              <a:t>sektore</a:t>
            </a:r>
            <a:endParaRPr sz="3200"/>
          </a:p>
        </p:txBody>
      </p:sp>
      <p:sp>
        <p:nvSpPr>
          <p:cNvPr id="14" name="object 14"/>
          <p:cNvSpPr txBox="1"/>
          <p:nvPr/>
        </p:nvSpPr>
        <p:spPr>
          <a:xfrm>
            <a:off x="526415" y="1376712"/>
            <a:ext cx="5478145" cy="324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3296285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Údaje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digitálnom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svete.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Hovorí sa, 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dáta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zlato!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Veľké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dáta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informácie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získané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všetkých aspektov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života,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využívajú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poskytovanie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lepších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systémov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služieb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ešte lepšie prispôsobenej komunikácie. Zapojením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Big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Data 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poľnohospodárske podniky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získať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niektorých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oblastiach.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4489" y="1677924"/>
            <a:ext cx="1674871" cy="1727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4276" y="1690116"/>
            <a:ext cx="1674872" cy="1727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4437" y="1703832"/>
            <a:ext cx="1674874" cy="17271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69491" y="3811523"/>
            <a:ext cx="3063240" cy="2192020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42545" rIns="0" bIns="0" rtlCol="0">
            <a:spAutoFit/>
          </a:bodyPr>
          <a:lstStyle/>
          <a:p>
            <a:pPr marL="694690">
              <a:lnSpc>
                <a:spcPct val="100000"/>
              </a:lnSpc>
              <a:spcBef>
                <a:spcPts val="335"/>
              </a:spcBef>
            </a:pPr>
            <a:r>
              <a:rPr sz="2000" b="1" spc="-10" dirty="0">
                <a:solidFill>
                  <a:srgbClr val="A13A22"/>
                </a:solidFill>
                <a:latin typeface="Calibri"/>
                <a:cs typeface="Calibri"/>
              </a:rPr>
              <a:t>Kontrola </a:t>
            </a:r>
            <a:r>
              <a:rPr sz="2000" b="1" spc="-5" dirty="0">
                <a:solidFill>
                  <a:srgbClr val="A13A22"/>
                </a:solidFill>
                <a:latin typeface="Calibri"/>
                <a:cs typeface="Calibri"/>
              </a:rPr>
              <a:t>kvality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libri"/>
              <a:cs typeface="Calibri"/>
            </a:endParaRPr>
          </a:p>
          <a:p>
            <a:pPr marL="544830" marR="428625" algn="ctr">
              <a:lnSpc>
                <a:spcPts val="1939"/>
              </a:lnSpc>
            </a:pPr>
            <a:r>
              <a:rPr sz="1800" spc="-10" dirty="0">
                <a:solidFill>
                  <a:srgbClr val="A13A22"/>
                </a:solidFill>
                <a:latin typeface="Calibri"/>
                <a:cs typeface="Calibri"/>
              </a:rPr>
              <a:t>Monitorovanie </a:t>
            </a:r>
            <a:r>
              <a:rPr sz="1800" spc="-5" dirty="0">
                <a:solidFill>
                  <a:srgbClr val="A13A22"/>
                </a:solidFill>
                <a:latin typeface="Calibri"/>
                <a:cs typeface="Calibri"/>
              </a:rPr>
              <a:t>dodávateľského reťazca</a:t>
            </a:r>
            <a:endParaRPr sz="1800">
              <a:latin typeface="Calibri"/>
              <a:cs typeface="Calibri"/>
            </a:endParaRPr>
          </a:p>
          <a:p>
            <a:pPr marL="685165" marR="574675" algn="ctr">
              <a:lnSpc>
                <a:spcPts val="1939"/>
              </a:lnSpc>
              <a:spcBef>
                <a:spcPts val="1020"/>
              </a:spcBef>
            </a:pPr>
            <a:r>
              <a:rPr sz="1800" spc="-10" dirty="0">
                <a:solidFill>
                  <a:srgbClr val="A13A22"/>
                </a:solidFill>
                <a:latin typeface="Calibri"/>
                <a:cs typeface="Calibri"/>
              </a:rPr>
              <a:t>Zlepšená predikcia </a:t>
            </a:r>
            <a:r>
              <a:rPr sz="1800" spc="-15" dirty="0">
                <a:solidFill>
                  <a:srgbClr val="A13A22"/>
                </a:solidFill>
                <a:latin typeface="Calibri"/>
                <a:cs typeface="Calibri"/>
              </a:rPr>
              <a:t>životnosti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62638" y="258691"/>
            <a:ext cx="8866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A13A22"/>
                </a:solidFill>
              </a:rPr>
              <a:t>Výhody </a:t>
            </a:r>
            <a:r>
              <a:rPr sz="3600" spc="-5" dirty="0">
                <a:solidFill>
                  <a:srgbClr val="A13A22"/>
                </a:solidFill>
              </a:rPr>
              <a:t>veľkých </a:t>
            </a:r>
            <a:r>
              <a:rPr sz="3600" spc="-25" dirty="0">
                <a:solidFill>
                  <a:srgbClr val="A13A22"/>
                </a:solidFill>
              </a:rPr>
              <a:t>dát </a:t>
            </a:r>
            <a:r>
              <a:rPr sz="3600" dirty="0">
                <a:solidFill>
                  <a:srgbClr val="A13A22"/>
                </a:solidFill>
              </a:rPr>
              <a:t>v </a:t>
            </a:r>
            <a:r>
              <a:rPr sz="3600" spc="-10" dirty="0">
                <a:solidFill>
                  <a:srgbClr val="A13A22"/>
                </a:solidFill>
              </a:rPr>
              <a:t>agropotravinárskom sektore</a:t>
            </a:r>
            <a:endParaRPr sz="3600"/>
          </a:p>
        </p:txBody>
      </p:sp>
      <p:sp>
        <p:nvSpPr>
          <p:cNvPr id="12" name="object 12"/>
          <p:cNvSpPr txBox="1"/>
          <p:nvPr/>
        </p:nvSpPr>
        <p:spPr>
          <a:xfrm>
            <a:off x="2659218" y="2217559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9328" y="3797808"/>
            <a:ext cx="3063240" cy="2192020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565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45"/>
              </a:spcBef>
            </a:pP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</a:rPr>
              <a:t>Zvýšená </a:t>
            </a:r>
            <a:r>
              <a:rPr sz="2000" b="1" spc="-10" dirty="0">
                <a:solidFill>
                  <a:srgbClr val="6C6A39"/>
                </a:solidFill>
                <a:latin typeface="Calibri"/>
                <a:cs typeface="Calibri"/>
              </a:rPr>
              <a:t>účinnosť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libri"/>
              <a:cs typeface="Calibri"/>
            </a:endParaRPr>
          </a:p>
          <a:p>
            <a:pPr marL="469265" marR="426720" algn="ctr">
              <a:lnSpc>
                <a:spcPts val="1939"/>
              </a:lnSpc>
            </a:pPr>
            <a:r>
              <a:rPr sz="1800" spc="-5" dirty="0">
                <a:solidFill>
                  <a:srgbClr val="6C6A39"/>
                </a:solidFill>
                <a:latin typeface="Calibri"/>
                <a:cs typeface="Calibri"/>
              </a:rPr>
              <a:t>Big </a:t>
            </a:r>
            <a:r>
              <a:rPr sz="1800" spc="-15" dirty="0">
                <a:solidFill>
                  <a:srgbClr val="6C6A39"/>
                </a:solidFill>
                <a:latin typeface="Calibri"/>
                <a:cs typeface="Calibri"/>
              </a:rPr>
              <a:t>Data </a:t>
            </a:r>
            <a:r>
              <a:rPr sz="1800" spc="-5" dirty="0">
                <a:solidFill>
                  <a:srgbClr val="6C6A39"/>
                </a:solidFill>
                <a:latin typeface="Calibri"/>
                <a:cs typeface="Calibri"/>
              </a:rPr>
              <a:t>pomáhajú </a:t>
            </a:r>
            <a:r>
              <a:rPr sz="1800" spc="-15" dirty="0">
                <a:solidFill>
                  <a:srgbClr val="6C6A39"/>
                </a:solidFill>
                <a:latin typeface="Calibri"/>
                <a:cs typeface="Calibri"/>
              </a:rPr>
              <a:t>potravinárskemu </a:t>
            </a:r>
            <a:r>
              <a:rPr sz="1800" spc="-5" dirty="0">
                <a:solidFill>
                  <a:srgbClr val="6C6A39"/>
                </a:solidFill>
                <a:latin typeface="Calibri"/>
                <a:cs typeface="Calibri"/>
              </a:rPr>
              <a:t>priemyslu </a:t>
            </a:r>
            <a:r>
              <a:rPr sz="1800" spc="-10" dirty="0">
                <a:solidFill>
                  <a:srgbClr val="6C6A39"/>
                </a:solidFill>
                <a:latin typeface="Calibri"/>
                <a:cs typeface="Calibri"/>
              </a:rPr>
              <a:t>zlepšovať </a:t>
            </a:r>
            <a:r>
              <a:rPr sz="1800" spc="-5" dirty="0">
                <a:solidFill>
                  <a:srgbClr val="6C6A39"/>
                </a:solidFill>
                <a:latin typeface="Calibri"/>
                <a:cs typeface="Calibri"/>
              </a:rPr>
              <a:t>procesy </a:t>
            </a:r>
            <a:r>
              <a:rPr sz="1800" spc="-10" dirty="0">
                <a:solidFill>
                  <a:srgbClr val="6C6A39"/>
                </a:solidFill>
                <a:latin typeface="Calibri"/>
                <a:cs typeface="Calibri"/>
              </a:rPr>
              <a:t>prostredníctvom </a:t>
            </a:r>
            <a:r>
              <a:rPr sz="1800" spc="-15" dirty="0">
                <a:solidFill>
                  <a:srgbClr val="6C6A39"/>
                </a:solidFill>
                <a:latin typeface="Calibri"/>
                <a:cs typeface="Calibri"/>
              </a:rPr>
              <a:t>lepšej </a:t>
            </a:r>
            <a:r>
              <a:rPr sz="1800" spc="-10" dirty="0">
                <a:solidFill>
                  <a:srgbClr val="6C6A39"/>
                </a:solidFill>
                <a:latin typeface="Calibri"/>
                <a:cs typeface="Calibri"/>
              </a:rPr>
              <a:t>predikcie </a:t>
            </a:r>
            <a:r>
              <a:rPr sz="1800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6C6A39"/>
                </a:solidFill>
                <a:latin typeface="Calibri"/>
                <a:cs typeface="Calibri"/>
              </a:rPr>
              <a:t>kontroly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19252" y="2204308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63256" y="3797808"/>
            <a:ext cx="3063240" cy="2192020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56515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445"/>
              </a:spcBef>
            </a:pPr>
            <a:r>
              <a:rPr sz="2000" b="1" spc="-10" dirty="0">
                <a:solidFill>
                  <a:srgbClr val="404F2E"/>
                </a:solidFill>
                <a:latin typeface="Calibri"/>
                <a:cs typeface="Calibri"/>
              </a:rPr>
              <a:t>Zlepšené </a:t>
            </a:r>
            <a:r>
              <a:rPr sz="2000" b="1" spc="-5" dirty="0">
                <a:solidFill>
                  <a:srgbClr val="404F2E"/>
                </a:solidFill>
                <a:latin typeface="Calibri"/>
                <a:cs typeface="Calibri"/>
              </a:rPr>
              <a:t>poznatky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libri"/>
              <a:cs typeface="Calibri"/>
            </a:endParaRPr>
          </a:p>
          <a:p>
            <a:pPr marL="611505" marR="591820" algn="ctr">
              <a:lnSpc>
                <a:spcPts val="1939"/>
              </a:lnSpc>
            </a:pPr>
            <a:r>
              <a:rPr sz="1800" spc="-10" dirty="0">
                <a:solidFill>
                  <a:srgbClr val="404F2E"/>
                </a:solidFill>
                <a:latin typeface="Calibri"/>
                <a:cs typeface="Calibri"/>
              </a:rPr>
              <a:t>Lepšie </a:t>
            </a:r>
            <a:r>
              <a:rPr sz="1800" spc="-5" dirty="0">
                <a:solidFill>
                  <a:srgbClr val="404F2E"/>
                </a:solidFill>
                <a:latin typeface="Calibri"/>
                <a:cs typeface="Calibri"/>
              </a:rPr>
              <a:t>prispôsobenie sa </a:t>
            </a:r>
            <a:r>
              <a:rPr sz="1800" spc="-15" dirty="0">
                <a:solidFill>
                  <a:srgbClr val="404F2E"/>
                </a:solidFill>
                <a:latin typeface="Calibri"/>
                <a:cs typeface="Calibri"/>
              </a:rPr>
              <a:t>trhu </a:t>
            </a:r>
            <a:r>
              <a:rPr sz="1800" spc="-10" dirty="0">
                <a:solidFill>
                  <a:srgbClr val="404F2E"/>
                </a:solidFill>
                <a:latin typeface="Calibri"/>
                <a:cs typeface="Calibri"/>
              </a:rPr>
              <a:t>prostredníctvom prediktívnej </a:t>
            </a:r>
            <a:r>
              <a:rPr sz="1800" spc="-5" dirty="0">
                <a:solidFill>
                  <a:srgbClr val="404F2E"/>
                </a:solidFill>
                <a:latin typeface="Calibri"/>
                <a:cs typeface="Calibri"/>
              </a:rPr>
              <a:t>analýzy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52783" y="2204308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3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672580" cy="6858000"/>
            <a:chOff x="0" y="0"/>
            <a:chExt cx="66725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672580" cy="6858000"/>
            </a:xfrm>
            <a:custGeom>
              <a:avLst/>
              <a:gdLst/>
              <a:ahLst/>
              <a:cxnLst/>
              <a:rect l="l" t="t" r="r" b="b"/>
              <a:pathLst>
                <a:path w="6672580" h="6858000">
                  <a:moveTo>
                    <a:pt x="66720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672072" y="6858000"/>
                  </a:lnTo>
                  <a:lnTo>
                    <a:pt x="6672072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34" y="5145914"/>
              <a:ext cx="4116597" cy="14054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5089" y="5335714"/>
              <a:ext cx="204470" cy="54610"/>
            </a:xfrm>
            <a:custGeom>
              <a:avLst/>
              <a:gdLst/>
              <a:ahLst/>
              <a:cxnLst/>
              <a:rect l="l" t="t" r="r" b="b"/>
              <a:pathLst>
                <a:path w="204470" h="54610">
                  <a:moveTo>
                    <a:pt x="56769" y="22923"/>
                  </a:moveTo>
                  <a:lnTo>
                    <a:pt x="54635" y="14198"/>
                  </a:lnTo>
                  <a:lnTo>
                    <a:pt x="48945" y="6896"/>
                  </a:lnTo>
                  <a:lnTo>
                    <a:pt x="40805" y="1866"/>
                  </a:lnTo>
                  <a:lnTo>
                    <a:pt x="31267" y="0"/>
                  </a:lnTo>
                  <a:lnTo>
                    <a:pt x="23863" y="723"/>
                  </a:lnTo>
                  <a:lnTo>
                    <a:pt x="16459" y="4292"/>
                  </a:lnTo>
                  <a:lnTo>
                    <a:pt x="4940" y="14325"/>
                  </a:lnTo>
                  <a:lnTo>
                    <a:pt x="825" y="20764"/>
                  </a:lnTo>
                  <a:lnTo>
                    <a:pt x="825" y="27216"/>
                  </a:lnTo>
                  <a:lnTo>
                    <a:pt x="0" y="33667"/>
                  </a:lnTo>
                  <a:lnTo>
                    <a:pt x="4114" y="40106"/>
                  </a:lnTo>
                  <a:lnTo>
                    <a:pt x="11518" y="43688"/>
                  </a:lnTo>
                  <a:lnTo>
                    <a:pt x="17005" y="46380"/>
                  </a:lnTo>
                  <a:lnTo>
                    <a:pt x="23342" y="48069"/>
                  </a:lnTo>
                  <a:lnTo>
                    <a:pt x="30149" y="48818"/>
                  </a:lnTo>
                  <a:lnTo>
                    <a:pt x="37020" y="48704"/>
                  </a:lnTo>
                  <a:lnTo>
                    <a:pt x="46126" y="46583"/>
                  </a:lnTo>
                  <a:lnTo>
                    <a:pt x="52451" y="41452"/>
                  </a:lnTo>
                  <a:lnTo>
                    <a:pt x="55994" y="33489"/>
                  </a:lnTo>
                  <a:lnTo>
                    <a:pt x="56769" y="22923"/>
                  </a:lnTo>
                  <a:close/>
                </a:path>
                <a:path w="204470" h="54610">
                  <a:moveTo>
                    <a:pt x="204025" y="37236"/>
                  </a:moveTo>
                  <a:lnTo>
                    <a:pt x="203593" y="27635"/>
                  </a:lnTo>
                  <a:lnTo>
                    <a:pt x="198158" y="18973"/>
                  </a:lnTo>
                  <a:lnTo>
                    <a:pt x="188861" y="12471"/>
                  </a:lnTo>
                  <a:lnTo>
                    <a:pt x="176872" y="9309"/>
                  </a:lnTo>
                  <a:lnTo>
                    <a:pt x="170294" y="9309"/>
                  </a:lnTo>
                  <a:lnTo>
                    <a:pt x="167830" y="10033"/>
                  </a:lnTo>
                  <a:lnTo>
                    <a:pt x="166179" y="10033"/>
                  </a:lnTo>
                  <a:lnTo>
                    <a:pt x="164541" y="10744"/>
                  </a:lnTo>
                  <a:lnTo>
                    <a:pt x="163715" y="10744"/>
                  </a:lnTo>
                  <a:lnTo>
                    <a:pt x="162064" y="11455"/>
                  </a:lnTo>
                  <a:lnTo>
                    <a:pt x="157137" y="15760"/>
                  </a:lnTo>
                  <a:lnTo>
                    <a:pt x="154660" y="20053"/>
                  </a:lnTo>
                  <a:lnTo>
                    <a:pt x="153022" y="25069"/>
                  </a:lnTo>
                  <a:lnTo>
                    <a:pt x="151371" y="32943"/>
                  </a:lnTo>
                  <a:lnTo>
                    <a:pt x="153022" y="39395"/>
                  </a:lnTo>
                  <a:lnTo>
                    <a:pt x="164541" y="49415"/>
                  </a:lnTo>
                  <a:lnTo>
                    <a:pt x="171932" y="52285"/>
                  </a:lnTo>
                  <a:lnTo>
                    <a:pt x="181813" y="54432"/>
                  </a:lnTo>
                  <a:lnTo>
                    <a:pt x="190487" y="54368"/>
                  </a:lnTo>
                  <a:lnTo>
                    <a:pt x="196926" y="50673"/>
                  </a:lnTo>
                  <a:lnTo>
                    <a:pt x="201358" y="44564"/>
                  </a:lnTo>
                  <a:lnTo>
                    <a:pt x="204025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515700"/>
              <a:ext cx="1148715" cy="725170"/>
            </a:xfrm>
            <a:custGeom>
              <a:avLst/>
              <a:gdLst/>
              <a:ahLst/>
              <a:cxnLst/>
              <a:rect l="l" t="t" r="r" b="b"/>
              <a:pathLst>
                <a:path w="1148715" h="725170">
                  <a:moveTo>
                    <a:pt x="60871" y="18618"/>
                  </a:moveTo>
                  <a:lnTo>
                    <a:pt x="59220" y="12890"/>
                  </a:lnTo>
                  <a:lnTo>
                    <a:pt x="55118" y="9309"/>
                  </a:lnTo>
                  <a:lnTo>
                    <a:pt x="52641" y="6438"/>
                  </a:lnTo>
                  <a:lnTo>
                    <a:pt x="50177" y="5016"/>
                  </a:lnTo>
                  <a:lnTo>
                    <a:pt x="46062" y="3581"/>
                  </a:lnTo>
                  <a:lnTo>
                    <a:pt x="42773" y="2146"/>
                  </a:lnTo>
                  <a:lnTo>
                    <a:pt x="38658" y="1435"/>
                  </a:lnTo>
                  <a:lnTo>
                    <a:pt x="34544" y="1435"/>
                  </a:lnTo>
                  <a:lnTo>
                    <a:pt x="26314" y="0"/>
                  </a:lnTo>
                  <a:lnTo>
                    <a:pt x="16446" y="711"/>
                  </a:lnTo>
                  <a:lnTo>
                    <a:pt x="9867" y="3581"/>
                  </a:lnTo>
                  <a:lnTo>
                    <a:pt x="2463" y="7162"/>
                  </a:lnTo>
                  <a:lnTo>
                    <a:pt x="0" y="13601"/>
                  </a:lnTo>
                  <a:lnTo>
                    <a:pt x="0" y="25781"/>
                  </a:lnTo>
                  <a:lnTo>
                    <a:pt x="23850" y="52273"/>
                  </a:lnTo>
                  <a:lnTo>
                    <a:pt x="27139" y="53708"/>
                  </a:lnTo>
                  <a:lnTo>
                    <a:pt x="34544" y="53708"/>
                  </a:lnTo>
                  <a:lnTo>
                    <a:pt x="41122" y="52273"/>
                  </a:lnTo>
                  <a:lnTo>
                    <a:pt x="47713" y="48704"/>
                  </a:lnTo>
                  <a:lnTo>
                    <a:pt x="53467" y="42252"/>
                  </a:lnTo>
                  <a:lnTo>
                    <a:pt x="58407" y="37236"/>
                  </a:lnTo>
                  <a:lnTo>
                    <a:pt x="60045" y="30073"/>
                  </a:lnTo>
                  <a:lnTo>
                    <a:pt x="60871" y="24345"/>
                  </a:lnTo>
                  <a:lnTo>
                    <a:pt x="60871" y="18618"/>
                  </a:lnTo>
                  <a:close/>
                </a:path>
                <a:path w="1148715" h="725170">
                  <a:moveTo>
                    <a:pt x="202895" y="91147"/>
                  </a:moveTo>
                  <a:lnTo>
                    <a:pt x="201231" y="80835"/>
                  </a:lnTo>
                  <a:lnTo>
                    <a:pt x="194792" y="71475"/>
                  </a:lnTo>
                  <a:lnTo>
                    <a:pt x="184264" y="64452"/>
                  </a:lnTo>
                  <a:lnTo>
                    <a:pt x="174866" y="61861"/>
                  </a:lnTo>
                  <a:lnTo>
                    <a:pt x="165760" y="62484"/>
                  </a:lnTo>
                  <a:lnTo>
                    <a:pt x="157899" y="66065"/>
                  </a:lnTo>
                  <a:lnTo>
                    <a:pt x="152184" y="72326"/>
                  </a:lnTo>
                  <a:lnTo>
                    <a:pt x="148869" y="83616"/>
                  </a:lnTo>
                  <a:lnTo>
                    <a:pt x="150952" y="93814"/>
                  </a:lnTo>
                  <a:lnTo>
                    <a:pt x="157975" y="102946"/>
                  </a:lnTo>
                  <a:lnTo>
                    <a:pt x="169456" y="111010"/>
                  </a:lnTo>
                  <a:lnTo>
                    <a:pt x="178371" y="113868"/>
                  </a:lnTo>
                  <a:lnTo>
                    <a:pt x="186423" y="112433"/>
                  </a:lnTo>
                  <a:lnTo>
                    <a:pt x="193408" y="107784"/>
                  </a:lnTo>
                  <a:lnTo>
                    <a:pt x="199072" y="100977"/>
                  </a:lnTo>
                  <a:lnTo>
                    <a:pt x="202895" y="91147"/>
                  </a:lnTo>
                  <a:close/>
                </a:path>
                <a:path w="1148715" h="725170">
                  <a:moveTo>
                    <a:pt x="337286" y="185483"/>
                  </a:moveTo>
                  <a:lnTo>
                    <a:pt x="320014" y="158991"/>
                  </a:lnTo>
                  <a:lnTo>
                    <a:pt x="319189" y="158991"/>
                  </a:lnTo>
                  <a:lnTo>
                    <a:pt x="318363" y="158267"/>
                  </a:lnTo>
                  <a:lnTo>
                    <a:pt x="316712" y="157556"/>
                  </a:lnTo>
                  <a:lnTo>
                    <a:pt x="311467" y="154698"/>
                  </a:lnTo>
                  <a:lnTo>
                    <a:pt x="305612" y="152984"/>
                  </a:lnTo>
                  <a:lnTo>
                    <a:pt x="281508" y="172326"/>
                  </a:lnTo>
                  <a:lnTo>
                    <a:pt x="282994" y="179755"/>
                  </a:lnTo>
                  <a:lnTo>
                    <a:pt x="320268" y="205206"/>
                  </a:lnTo>
                  <a:lnTo>
                    <a:pt x="327825" y="202679"/>
                  </a:lnTo>
                  <a:lnTo>
                    <a:pt x="333527" y="197459"/>
                  </a:lnTo>
                  <a:lnTo>
                    <a:pt x="336461" y="190500"/>
                  </a:lnTo>
                  <a:lnTo>
                    <a:pt x="337286" y="185483"/>
                  </a:lnTo>
                  <a:close/>
                </a:path>
                <a:path w="1148715" h="725170">
                  <a:moveTo>
                    <a:pt x="488657" y="271424"/>
                  </a:moveTo>
                  <a:lnTo>
                    <a:pt x="487832" y="267843"/>
                  </a:lnTo>
                  <a:lnTo>
                    <a:pt x="486181" y="264985"/>
                  </a:lnTo>
                  <a:lnTo>
                    <a:pt x="484543" y="261404"/>
                  </a:lnTo>
                  <a:lnTo>
                    <a:pt x="481253" y="259257"/>
                  </a:lnTo>
                  <a:lnTo>
                    <a:pt x="478777" y="257098"/>
                  </a:lnTo>
                  <a:lnTo>
                    <a:pt x="473849" y="254952"/>
                  </a:lnTo>
                  <a:lnTo>
                    <a:pt x="470560" y="252806"/>
                  </a:lnTo>
                  <a:lnTo>
                    <a:pt x="467271" y="251371"/>
                  </a:lnTo>
                  <a:lnTo>
                    <a:pt x="460222" y="248970"/>
                  </a:lnTo>
                  <a:lnTo>
                    <a:pt x="454101" y="249313"/>
                  </a:lnTo>
                  <a:lnTo>
                    <a:pt x="449224" y="252476"/>
                  </a:lnTo>
                  <a:lnTo>
                    <a:pt x="445871" y="258533"/>
                  </a:lnTo>
                  <a:lnTo>
                    <a:pt x="444233" y="263550"/>
                  </a:lnTo>
                  <a:lnTo>
                    <a:pt x="443407" y="268566"/>
                  </a:lnTo>
                  <a:lnTo>
                    <a:pt x="445058" y="273570"/>
                  </a:lnTo>
                  <a:lnTo>
                    <a:pt x="447827" y="280200"/>
                  </a:lnTo>
                  <a:lnTo>
                    <a:pt x="453072" y="285750"/>
                  </a:lnTo>
                  <a:lnTo>
                    <a:pt x="459867" y="289687"/>
                  </a:lnTo>
                  <a:lnTo>
                    <a:pt x="467271" y="291477"/>
                  </a:lnTo>
                  <a:lnTo>
                    <a:pt x="477964" y="291477"/>
                  </a:lnTo>
                  <a:lnTo>
                    <a:pt x="484543" y="285750"/>
                  </a:lnTo>
                  <a:lnTo>
                    <a:pt x="487832" y="278587"/>
                  </a:lnTo>
                  <a:lnTo>
                    <a:pt x="488657" y="275005"/>
                  </a:lnTo>
                  <a:lnTo>
                    <a:pt x="488657" y="271424"/>
                  </a:lnTo>
                  <a:close/>
                </a:path>
                <a:path w="1148715" h="725170">
                  <a:moveTo>
                    <a:pt x="634428" y="356768"/>
                  </a:moveTo>
                  <a:lnTo>
                    <a:pt x="605167" y="334276"/>
                  </a:lnTo>
                  <a:lnTo>
                    <a:pt x="596950" y="336524"/>
                  </a:lnTo>
                  <a:lnTo>
                    <a:pt x="590664" y="341617"/>
                  </a:lnTo>
                  <a:lnTo>
                    <a:pt x="587248" y="349123"/>
                  </a:lnTo>
                  <a:lnTo>
                    <a:pt x="586752" y="357632"/>
                  </a:lnTo>
                  <a:lnTo>
                    <a:pt x="589038" y="365480"/>
                  </a:lnTo>
                  <a:lnTo>
                    <a:pt x="593953" y="370979"/>
                  </a:lnTo>
                  <a:lnTo>
                    <a:pt x="602183" y="373443"/>
                  </a:lnTo>
                  <a:lnTo>
                    <a:pt x="612254" y="372491"/>
                  </a:lnTo>
                  <a:lnTo>
                    <a:pt x="622642" y="368452"/>
                  </a:lnTo>
                  <a:lnTo>
                    <a:pt x="631799" y="361657"/>
                  </a:lnTo>
                  <a:lnTo>
                    <a:pt x="634428" y="356768"/>
                  </a:lnTo>
                  <a:close/>
                </a:path>
                <a:path w="1148715" h="725170">
                  <a:moveTo>
                    <a:pt x="758482" y="433285"/>
                  </a:moveTo>
                  <a:lnTo>
                    <a:pt x="733310" y="401853"/>
                  </a:lnTo>
                  <a:lnTo>
                    <a:pt x="726097" y="402932"/>
                  </a:lnTo>
                  <a:lnTo>
                    <a:pt x="720267" y="406831"/>
                  </a:lnTo>
                  <a:lnTo>
                    <a:pt x="716534" y="413232"/>
                  </a:lnTo>
                  <a:lnTo>
                    <a:pt x="716114" y="419963"/>
                  </a:lnTo>
                  <a:lnTo>
                    <a:pt x="718172" y="427367"/>
                  </a:lnTo>
                  <a:lnTo>
                    <a:pt x="722083" y="433971"/>
                  </a:lnTo>
                  <a:lnTo>
                    <a:pt x="727227" y="438289"/>
                  </a:lnTo>
                  <a:lnTo>
                    <a:pt x="733806" y="441871"/>
                  </a:lnTo>
                  <a:lnTo>
                    <a:pt x="740384" y="442595"/>
                  </a:lnTo>
                  <a:lnTo>
                    <a:pt x="746975" y="439724"/>
                  </a:lnTo>
                  <a:lnTo>
                    <a:pt x="752729" y="436867"/>
                  </a:lnTo>
                  <a:lnTo>
                    <a:pt x="758482" y="433285"/>
                  </a:lnTo>
                  <a:close/>
                </a:path>
                <a:path w="1148715" h="725170">
                  <a:moveTo>
                    <a:pt x="906868" y="519938"/>
                  </a:moveTo>
                  <a:lnTo>
                    <a:pt x="905090" y="511606"/>
                  </a:lnTo>
                  <a:lnTo>
                    <a:pt x="899985" y="504901"/>
                  </a:lnTo>
                  <a:lnTo>
                    <a:pt x="893686" y="501281"/>
                  </a:lnTo>
                  <a:lnTo>
                    <a:pt x="887234" y="500151"/>
                  </a:lnTo>
                  <a:lnTo>
                    <a:pt x="880783" y="501573"/>
                  </a:lnTo>
                  <a:lnTo>
                    <a:pt x="874483" y="505612"/>
                  </a:lnTo>
                  <a:lnTo>
                    <a:pt x="869111" y="512800"/>
                  </a:lnTo>
                  <a:lnTo>
                    <a:pt x="866673" y="520649"/>
                  </a:lnTo>
                  <a:lnTo>
                    <a:pt x="867308" y="527977"/>
                  </a:lnTo>
                  <a:lnTo>
                    <a:pt x="871194" y="533539"/>
                  </a:lnTo>
                  <a:lnTo>
                    <a:pt x="878128" y="536892"/>
                  </a:lnTo>
                  <a:lnTo>
                    <a:pt x="886612" y="538289"/>
                  </a:lnTo>
                  <a:lnTo>
                    <a:pt x="894791" y="537667"/>
                  </a:lnTo>
                  <a:lnTo>
                    <a:pt x="900811" y="534974"/>
                  </a:lnTo>
                  <a:lnTo>
                    <a:pt x="905421" y="528256"/>
                  </a:lnTo>
                  <a:lnTo>
                    <a:pt x="906868" y="519938"/>
                  </a:lnTo>
                  <a:close/>
                </a:path>
                <a:path w="1148715" h="725170">
                  <a:moveTo>
                    <a:pt x="1021740" y="625208"/>
                  </a:moveTo>
                  <a:lnTo>
                    <a:pt x="991895" y="604532"/>
                  </a:lnTo>
                  <a:lnTo>
                    <a:pt x="985545" y="606590"/>
                  </a:lnTo>
                  <a:lnTo>
                    <a:pt x="978966" y="610895"/>
                  </a:lnTo>
                  <a:lnTo>
                    <a:pt x="976490" y="622350"/>
                  </a:lnTo>
                  <a:lnTo>
                    <a:pt x="980605" y="625932"/>
                  </a:lnTo>
                  <a:lnTo>
                    <a:pt x="984719" y="630224"/>
                  </a:lnTo>
                  <a:lnTo>
                    <a:pt x="992124" y="633095"/>
                  </a:lnTo>
                  <a:lnTo>
                    <a:pt x="1005281" y="634517"/>
                  </a:lnTo>
                  <a:lnTo>
                    <a:pt x="1011872" y="633095"/>
                  </a:lnTo>
                  <a:lnTo>
                    <a:pt x="1015974" y="630224"/>
                  </a:lnTo>
                  <a:lnTo>
                    <a:pt x="1021740" y="625208"/>
                  </a:lnTo>
                  <a:close/>
                </a:path>
                <a:path w="1148715" h="725170">
                  <a:moveTo>
                    <a:pt x="1148422" y="702564"/>
                  </a:moveTo>
                  <a:lnTo>
                    <a:pt x="1145133" y="696836"/>
                  </a:lnTo>
                  <a:lnTo>
                    <a:pt x="1140206" y="691819"/>
                  </a:lnTo>
                  <a:lnTo>
                    <a:pt x="1133894" y="687895"/>
                  </a:lnTo>
                  <a:lnTo>
                    <a:pt x="1126731" y="686714"/>
                  </a:lnTo>
                  <a:lnTo>
                    <a:pt x="1119720" y="688086"/>
                  </a:lnTo>
                  <a:lnTo>
                    <a:pt x="1113878" y="691819"/>
                  </a:lnTo>
                  <a:lnTo>
                    <a:pt x="1108938" y="695401"/>
                  </a:lnTo>
                  <a:lnTo>
                    <a:pt x="1107300" y="699693"/>
                  </a:lnTo>
                  <a:lnTo>
                    <a:pt x="1107300" y="708291"/>
                  </a:lnTo>
                  <a:lnTo>
                    <a:pt x="1109764" y="712584"/>
                  </a:lnTo>
                  <a:lnTo>
                    <a:pt x="1113878" y="716876"/>
                  </a:lnTo>
                  <a:lnTo>
                    <a:pt x="1120216" y="722376"/>
                  </a:lnTo>
                  <a:lnTo>
                    <a:pt x="1126934" y="724852"/>
                  </a:lnTo>
                  <a:lnTo>
                    <a:pt x="1134122" y="724230"/>
                  </a:lnTo>
                  <a:lnTo>
                    <a:pt x="1141844" y="720458"/>
                  </a:lnTo>
                  <a:lnTo>
                    <a:pt x="1145959" y="717600"/>
                  </a:lnTo>
                  <a:lnTo>
                    <a:pt x="1148422" y="713308"/>
                  </a:lnTo>
                  <a:lnTo>
                    <a:pt x="1148422" y="702564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320" y="6496811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74343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10055" y="0"/>
            <a:ext cx="10982325" cy="6858000"/>
            <a:chOff x="1210055" y="0"/>
            <a:chExt cx="10982325" cy="68580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055" y="6414515"/>
              <a:ext cx="441947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5948" y="6414516"/>
              <a:ext cx="440423" cy="4419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2071" y="0"/>
              <a:ext cx="5519928" cy="685800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67878" y="233291"/>
            <a:ext cx="412332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A13A22"/>
                </a:solidFill>
              </a:rPr>
              <a:t>1. </a:t>
            </a:r>
            <a:r>
              <a:rPr sz="3600" spc="-15" dirty="0">
                <a:solidFill>
                  <a:srgbClr val="A13A22"/>
                </a:solidFill>
              </a:rPr>
              <a:t>Kontrola </a:t>
            </a:r>
            <a:r>
              <a:rPr sz="3600" spc="-5" dirty="0">
                <a:solidFill>
                  <a:srgbClr val="A13A22"/>
                </a:solidFill>
              </a:rPr>
              <a:t>kvality</a:t>
            </a:r>
            <a:endParaRPr sz="3600" dirty="0"/>
          </a:p>
        </p:txBody>
      </p:sp>
      <p:sp>
        <p:nvSpPr>
          <p:cNvPr id="14" name="object 14"/>
          <p:cNvSpPr txBox="1"/>
          <p:nvPr/>
        </p:nvSpPr>
        <p:spPr>
          <a:xfrm>
            <a:off x="613225" y="887087"/>
            <a:ext cx="5481955" cy="36328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0" marR="120014" algn="ctr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Využívanie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veľkých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dát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analýzy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údajov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nesmierne dôležité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zabezpečovaní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kvality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potravín,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sa dostanú ku konečnému </a:t>
            </a:r>
            <a:r>
              <a:rPr sz="2200" spc="-50" dirty="0">
                <a:solidFill>
                  <a:srgbClr val="5F210F"/>
                </a:solidFill>
                <a:latin typeface="Calibri"/>
                <a:cs typeface="Calibri"/>
              </a:rPr>
              <a:t>používateľovi.</a:t>
            </a:r>
            <a:endParaRPr sz="2200" dirty="0">
              <a:latin typeface="Calibri"/>
              <a:cs typeface="Calibri"/>
            </a:endParaRPr>
          </a:p>
          <a:p>
            <a:pPr marL="12700" marR="5080" indent="-2540" algn="ctr">
              <a:lnSpc>
                <a:spcPts val="2380"/>
              </a:lnSpc>
              <a:spcBef>
                <a:spcPts val="985"/>
              </a:spcBef>
            </a:pP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sledovanie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produktov v celom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dodávateľskom reťazci sa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používať inteligentné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technológie,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ako 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Near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Field Communication, rádiofrekvenčná identifikácia, kódy rýchlej odozvy,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umelá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inteligencia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 technológia blockchain.</a:t>
            </a:r>
            <a:endParaRPr sz="2200" dirty="0">
              <a:latin typeface="Calibri"/>
              <a:cs typeface="Calibri"/>
            </a:endParaRPr>
          </a:p>
          <a:p>
            <a:pPr marL="24765" marR="16510" indent="-635" algn="ctr">
              <a:lnSpc>
                <a:spcPts val="2380"/>
              </a:lnSpc>
              <a:spcBef>
                <a:spcPts val="990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Tým sa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zabezpečí, že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dodrží pravosť produktov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následne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sa k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maloobchodníkom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dodávateľom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spotrebiteľom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dostanú tie najlepšie produkty.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6" cy="677238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44713" y="2043973"/>
            <a:ext cx="6370955" cy="4064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5095" marR="120014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trhovisko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stránka elektronického obchodu, ktorá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spája predajcov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kupujúcimi.</a:t>
            </a:r>
            <a:endParaRPr sz="2400">
              <a:latin typeface="Calibri"/>
              <a:cs typeface="Calibri"/>
            </a:endParaRPr>
          </a:p>
          <a:p>
            <a:pPr marL="12700" marR="5080" indent="-3175" algn="ctr">
              <a:lnSpc>
                <a:spcPts val="2590"/>
              </a:lnSpc>
              <a:spcBef>
                <a:spcPts val="101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označuje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elektronické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trhovisko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transakcie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spravuje </a:t>
            </a:r>
            <a:r>
              <a:rPr sz="2400" spc="-45" dirty="0">
                <a:solidFill>
                  <a:srgbClr val="5F210F"/>
                </a:solidFill>
                <a:latin typeface="Calibri"/>
                <a:cs typeface="Calibri"/>
              </a:rPr>
              <a:t>majiteľ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webovej stránky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83845" marR="278765" algn="ctr">
              <a:lnSpc>
                <a:spcPts val="2590"/>
              </a:lnSpc>
              <a:spcBef>
                <a:spcPts val="10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Spoločnosti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poľnohospodárske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využívať online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trhoviská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oslovenie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zákazníkov,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ktorí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chcú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nakupovať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služby.</a:t>
            </a:r>
            <a:endParaRPr sz="2400">
              <a:latin typeface="Calibri"/>
              <a:cs typeface="Calibri"/>
            </a:endParaRPr>
          </a:p>
          <a:p>
            <a:pPr marL="265430" marR="259715" algn="ctr">
              <a:lnSpc>
                <a:spcPts val="2590"/>
              </a:lnSpc>
              <a:spcBef>
                <a:spcPts val="100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Príkladmi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globálnych online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Amazon, </a:t>
            </a:r>
            <a:r>
              <a:rPr sz="2400" spc="-45" dirty="0">
                <a:solidFill>
                  <a:srgbClr val="5F210F"/>
                </a:solidFill>
                <a:latin typeface="Calibri"/>
                <a:cs typeface="Calibri"/>
              </a:rPr>
              <a:t>eBay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0" dirty="0">
                <a:solidFill>
                  <a:srgbClr val="5F210F"/>
                </a:solidFill>
                <a:latin typeface="Calibri"/>
                <a:cs typeface="Calibri"/>
              </a:rPr>
              <a:t>Etsy,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niektoré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stránky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zamerané na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veľkým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úspechom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nasledujú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formát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trhov.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16312" y="258691"/>
            <a:ext cx="394589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88620" marR="5080" indent="-376555">
              <a:lnSpc>
                <a:spcPts val="3890"/>
              </a:lnSpc>
              <a:spcBef>
                <a:spcPts val="585"/>
              </a:spcBef>
            </a:pPr>
            <a:r>
              <a:rPr sz="3600" spc="-10" dirty="0">
                <a:solidFill>
                  <a:srgbClr val="A13A22"/>
                </a:solidFill>
              </a:rPr>
              <a:t>Čo </a:t>
            </a:r>
            <a:r>
              <a:rPr sz="3600" spc="-5" dirty="0">
                <a:solidFill>
                  <a:srgbClr val="A13A22"/>
                </a:solidFill>
              </a:rPr>
              <a:t>robí online </a:t>
            </a:r>
            <a:r>
              <a:rPr sz="3600" spc="-15" dirty="0">
                <a:solidFill>
                  <a:srgbClr val="A13A22"/>
                </a:solidFill>
              </a:rPr>
              <a:t>trhovisko?</a:t>
            </a:r>
            <a:endParaRPr sz="36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47800"/>
            <a:ext cx="12192000" cy="5410200"/>
            <a:chOff x="0" y="1447800"/>
            <a:chExt cx="12192000" cy="5410200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488" y="1447800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23517" y="1586230"/>
            <a:ext cx="7626350" cy="5241290"/>
            <a:chOff x="1223517" y="1586230"/>
            <a:chExt cx="7626350" cy="52412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5" y="6382512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3636" y="1763268"/>
              <a:ext cx="5666231" cy="37139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29867" y="1592580"/>
              <a:ext cx="1953895" cy="1266825"/>
            </a:xfrm>
            <a:custGeom>
              <a:avLst/>
              <a:gdLst/>
              <a:ahLst/>
              <a:cxnLst/>
              <a:rect l="l" t="t" r="r" b="b"/>
              <a:pathLst>
                <a:path w="1953895" h="1266825">
                  <a:moveTo>
                    <a:pt x="976884" y="0"/>
                  </a:moveTo>
                  <a:lnTo>
                    <a:pt x="919484" y="1074"/>
                  </a:lnTo>
                  <a:lnTo>
                    <a:pt x="862958" y="4260"/>
                  </a:lnTo>
                  <a:lnTo>
                    <a:pt x="807396" y="9496"/>
                  </a:lnTo>
                  <a:lnTo>
                    <a:pt x="752892" y="16723"/>
                  </a:lnTo>
                  <a:lnTo>
                    <a:pt x="699536" y="25883"/>
                  </a:lnTo>
                  <a:lnTo>
                    <a:pt x="647419" y="36915"/>
                  </a:lnTo>
                  <a:lnTo>
                    <a:pt x="596635" y="49761"/>
                  </a:lnTo>
                  <a:lnTo>
                    <a:pt x="547273" y="64361"/>
                  </a:lnTo>
                  <a:lnTo>
                    <a:pt x="499426" y="80655"/>
                  </a:lnTo>
                  <a:lnTo>
                    <a:pt x="453186" y="98584"/>
                  </a:lnTo>
                  <a:lnTo>
                    <a:pt x="408644" y="118089"/>
                  </a:lnTo>
                  <a:lnTo>
                    <a:pt x="365891" y="139111"/>
                  </a:lnTo>
                  <a:lnTo>
                    <a:pt x="325020" y="161589"/>
                  </a:lnTo>
                  <a:lnTo>
                    <a:pt x="286121" y="185466"/>
                  </a:lnTo>
                  <a:lnTo>
                    <a:pt x="249287" y="210680"/>
                  </a:lnTo>
                  <a:lnTo>
                    <a:pt x="214609" y="237173"/>
                  </a:lnTo>
                  <a:lnTo>
                    <a:pt x="182179" y="264886"/>
                  </a:lnTo>
                  <a:lnTo>
                    <a:pt x="152088" y="293758"/>
                  </a:lnTo>
                  <a:lnTo>
                    <a:pt x="124428" y="323731"/>
                  </a:lnTo>
                  <a:lnTo>
                    <a:pt x="99291" y="354746"/>
                  </a:lnTo>
                  <a:lnTo>
                    <a:pt x="76767" y="386742"/>
                  </a:lnTo>
                  <a:lnTo>
                    <a:pt x="56950" y="419661"/>
                  </a:lnTo>
                  <a:lnTo>
                    <a:pt x="25800" y="488029"/>
                  </a:lnTo>
                  <a:lnTo>
                    <a:pt x="6572" y="559374"/>
                  </a:lnTo>
                  <a:lnTo>
                    <a:pt x="0" y="633222"/>
                  </a:lnTo>
                  <a:lnTo>
                    <a:pt x="1658" y="670428"/>
                  </a:lnTo>
                  <a:lnTo>
                    <a:pt x="14649" y="743084"/>
                  </a:lnTo>
                  <a:lnTo>
                    <a:pt x="39930" y="813000"/>
                  </a:lnTo>
                  <a:lnTo>
                    <a:pt x="76767" y="879701"/>
                  </a:lnTo>
                  <a:lnTo>
                    <a:pt x="99291" y="911697"/>
                  </a:lnTo>
                  <a:lnTo>
                    <a:pt x="124428" y="942712"/>
                  </a:lnTo>
                  <a:lnTo>
                    <a:pt x="152088" y="972685"/>
                  </a:lnTo>
                  <a:lnTo>
                    <a:pt x="182179" y="1001557"/>
                  </a:lnTo>
                  <a:lnTo>
                    <a:pt x="214609" y="1029270"/>
                  </a:lnTo>
                  <a:lnTo>
                    <a:pt x="249287" y="1055763"/>
                  </a:lnTo>
                  <a:lnTo>
                    <a:pt x="286121" y="1080977"/>
                  </a:lnTo>
                  <a:lnTo>
                    <a:pt x="325020" y="1104854"/>
                  </a:lnTo>
                  <a:lnTo>
                    <a:pt x="365891" y="1127332"/>
                  </a:lnTo>
                  <a:lnTo>
                    <a:pt x="408644" y="1148354"/>
                  </a:lnTo>
                  <a:lnTo>
                    <a:pt x="453186" y="1167859"/>
                  </a:lnTo>
                  <a:lnTo>
                    <a:pt x="499426" y="1185788"/>
                  </a:lnTo>
                  <a:lnTo>
                    <a:pt x="547273" y="1202082"/>
                  </a:lnTo>
                  <a:lnTo>
                    <a:pt x="596635" y="1216682"/>
                  </a:lnTo>
                  <a:lnTo>
                    <a:pt x="647419" y="1229528"/>
                  </a:lnTo>
                  <a:lnTo>
                    <a:pt x="699536" y="1240560"/>
                  </a:lnTo>
                  <a:lnTo>
                    <a:pt x="752892" y="1249720"/>
                  </a:lnTo>
                  <a:lnTo>
                    <a:pt x="807396" y="1256947"/>
                  </a:lnTo>
                  <a:lnTo>
                    <a:pt x="862958" y="1262183"/>
                  </a:lnTo>
                  <a:lnTo>
                    <a:pt x="919484" y="1265369"/>
                  </a:lnTo>
                  <a:lnTo>
                    <a:pt x="976884" y="1266444"/>
                  </a:lnTo>
                  <a:lnTo>
                    <a:pt x="1034283" y="1265369"/>
                  </a:lnTo>
                  <a:lnTo>
                    <a:pt x="1090809" y="1262183"/>
                  </a:lnTo>
                  <a:lnTo>
                    <a:pt x="1146371" y="1256947"/>
                  </a:lnTo>
                  <a:lnTo>
                    <a:pt x="1200875" y="1249720"/>
                  </a:lnTo>
                  <a:lnTo>
                    <a:pt x="1254231" y="1240560"/>
                  </a:lnTo>
                  <a:lnTo>
                    <a:pt x="1306348" y="1229528"/>
                  </a:lnTo>
                  <a:lnTo>
                    <a:pt x="1357132" y="1216682"/>
                  </a:lnTo>
                  <a:lnTo>
                    <a:pt x="1406494" y="1202082"/>
                  </a:lnTo>
                  <a:lnTo>
                    <a:pt x="1454341" y="1185788"/>
                  </a:lnTo>
                  <a:lnTo>
                    <a:pt x="1500581" y="1167859"/>
                  </a:lnTo>
                  <a:lnTo>
                    <a:pt x="1545123" y="1148354"/>
                  </a:lnTo>
                  <a:lnTo>
                    <a:pt x="1587876" y="1127332"/>
                  </a:lnTo>
                  <a:lnTo>
                    <a:pt x="1628747" y="1104854"/>
                  </a:lnTo>
                  <a:lnTo>
                    <a:pt x="1667646" y="1080977"/>
                  </a:lnTo>
                  <a:lnTo>
                    <a:pt x="1704480" y="1055763"/>
                  </a:lnTo>
                  <a:lnTo>
                    <a:pt x="1739158" y="1029270"/>
                  </a:lnTo>
                  <a:lnTo>
                    <a:pt x="1771588" y="1001557"/>
                  </a:lnTo>
                  <a:lnTo>
                    <a:pt x="1801679" y="972685"/>
                  </a:lnTo>
                  <a:lnTo>
                    <a:pt x="1829339" y="942712"/>
                  </a:lnTo>
                  <a:lnTo>
                    <a:pt x="1854476" y="911697"/>
                  </a:lnTo>
                  <a:lnTo>
                    <a:pt x="1877000" y="879701"/>
                  </a:lnTo>
                  <a:lnTo>
                    <a:pt x="1896817" y="846782"/>
                  </a:lnTo>
                  <a:lnTo>
                    <a:pt x="1927967" y="778414"/>
                  </a:lnTo>
                  <a:lnTo>
                    <a:pt x="1947195" y="707069"/>
                  </a:lnTo>
                  <a:lnTo>
                    <a:pt x="1953768" y="633222"/>
                  </a:lnTo>
                  <a:lnTo>
                    <a:pt x="1952109" y="596015"/>
                  </a:lnTo>
                  <a:lnTo>
                    <a:pt x="1939118" y="523359"/>
                  </a:lnTo>
                  <a:lnTo>
                    <a:pt x="1913837" y="453443"/>
                  </a:lnTo>
                  <a:lnTo>
                    <a:pt x="1877000" y="386742"/>
                  </a:lnTo>
                  <a:lnTo>
                    <a:pt x="1854476" y="354746"/>
                  </a:lnTo>
                  <a:lnTo>
                    <a:pt x="1829339" y="323731"/>
                  </a:lnTo>
                  <a:lnTo>
                    <a:pt x="1801679" y="293758"/>
                  </a:lnTo>
                  <a:lnTo>
                    <a:pt x="1771588" y="264886"/>
                  </a:lnTo>
                  <a:lnTo>
                    <a:pt x="1739158" y="237173"/>
                  </a:lnTo>
                  <a:lnTo>
                    <a:pt x="1704480" y="210680"/>
                  </a:lnTo>
                  <a:lnTo>
                    <a:pt x="1667646" y="185466"/>
                  </a:lnTo>
                  <a:lnTo>
                    <a:pt x="1628747" y="161589"/>
                  </a:lnTo>
                  <a:lnTo>
                    <a:pt x="1587876" y="139111"/>
                  </a:lnTo>
                  <a:lnTo>
                    <a:pt x="1545123" y="118089"/>
                  </a:lnTo>
                  <a:lnTo>
                    <a:pt x="1500581" y="98584"/>
                  </a:lnTo>
                  <a:lnTo>
                    <a:pt x="1454341" y="80655"/>
                  </a:lnTo>
                  <a:lnTo>
                    <a:pt x="1406494" y="64361"/>
                  </a:lnTo>
                  <a:lnTo>
                    <a:pt x="1357132" y="49761"/>
                  </a:lnTo>
                  <a:lnTo>
                    <a:pt x="1306348" y="36915"/>
                  </a:lnTo>
                  <a:lnTo>
                    <a:pt x="1254231" y="25883"/>
                  </a:lnTo>
                  <a:lnTo>
                    <a:pt x="1200875" y="16723"/>
                  </a:lnTo>
                  <a:lnTo>
                    <a:pt x="1146371" y="9496"/>
                  </a:lnTo>
                  <a:lnTo>
                    <a:pt x="1090809" y="4260"/>
                  </a:lnTo>
                  <a:lnTo>
                    <a:pt x="1034283" y="1074"/>
                  </a:lnTo>
                  <a:lnTo>
                    <a:pt x="976884" y="0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29867" y="1592580"/>
              <a:ext cx="1953895" cy="1266825"/>
            </a:xfrm>
            <a:custGeom>
              <a:avLst/>
              <a:gdLst/>
              <a:ahLst/>
              <a:cxnLst/>
              <a:rect l="l" t="t" r="r" b="b"/>
              <a:pathLst>
                <a:path w="1953895" h="1266825">
                  <a:moveTo>
                    <a:pt x="0" y="633222"/>
                  </a:moveTo>
                  <a:lnTo>
                    <a:pt x="6572" y="559374"/>
                  </a:lnTo>
                  <a:lnTo>
                    <a:pt x="25800" y="488029"/>
                  </a:lnTo>
                  <a:lnTo>
                    <a:pt x="56950" y="419661"/>
                  </a:lnTo>
                  <a:lnTo>
                    <a:pt x="76767" y="386742"/>
                  </a:lnTo>
                  <a:lnTo>
                    <a:pt x="99291" y="354746"/>
                  </a:lnTo>
                  <a:lnTo>
                    <a:pt x="124428" y="323731"/>
                  </a:lnTo>
                  <a:lnTo>
                    <a:pt x="152088" y="293758"/>
                  </a:lnTo>
                  <a:lnTo>
                    <a:pt x="182179" y="264886"/>
                  </a:lnTo>
                  <a:lnTo>
                    <a:pt x="214609" y="237173"/>
                  </a:lnTo>
                  <a:lnTo>
                    <a:pt x="249287" y="210680"/>
                  </a:lnTo>
                  <a:lnTo>
                    <a:pt x="286121" y="185466"/>
                  </a:lnTo>
                  <a:lnTo>
                    <a:pt x="325020" y="161589"/>
                  </a:lnTo>
                  <a:lnTo>
                    <a:pt x="365891" y="139111"/>
                  </a:lnTo>
                  <a:lnTo>
                    <a:pt x="408644" y="118089"/>
                  </a:lnTo>
                  <a:lnTo>
                    <a:pt x="453186" y="98584"/>
                  </a:lnTo>
                  <a:lnTo>
                    <a:pt x="499426" y="80655"/>
                  </a:lnTo>
                  <a:lnTo>
                    <a:pt x="547273" y="64361"/>
                  </a:lnTo>
                  <a:lnTo>
                    <a:pt x="596635" y="49761"/>
                  </a:lnTo>
                  <a:lnTo>
                    <a:pt x="647419" y="36915"/>
                  </a:lnTo>
                  <a:lnTo>
                    <a:pt x="699536" y="25883"/>
                  </a:lnTo>
                  <a:lnTo>
                    <a:pt x="752892" y="16723"/>
                  </a:lnTo>
                  <a:lnTo>
                    <a:pt x="807396" y="9496"/>
                  </a:lnTo>
                  <a:lnTo>
                    <a:pt x="862958" y="4260"/>
                  </a:lnTo>
                  <a:lnTo>
                    <a:pt x="919484" y="1074"/>
                  </a:lnTo>
                  <a:lnTo>
                    <a:pt x="976884" y="0"/>
                  </a:lnTo>
                  <a:lnTo>
                    <a:pt x="1034283" y="1074"/>
                  </a:lnTo>
                  <a:lnTo>
                    <a:pt x="1090809" y="4260"/>
                  </a:lnTo>
                  <a:lnTo>
                    <a:pt x="1146371" y="9496"/>
                  </a:lnTo>
                  <a:lnTo>
                    <a:pt x="1200875" y="16723"/>
                  </a:lnTo>
                  <a:lnTo>
                    <a:pt x="1254231" y="25883"/>
                  </a:lnTo>
                  <a:lnTo>
                    <a:pt x="1306348" y="36915"/>
                  </a:lnTo>
                  <a:lnTo>
                    <a:pt x="1357132" y="49761"/>
                  </a:lnTo>
                  <a:lnTo>
                    <a:pt x="1406494" y="64361"/>
                  </a:lnTo>
                  <a:lnTo>
                    <a:pt x="1454341" y="80655"/>
                  </a:lnTo>
                  <a:lnTo>
                    <a:pt x="1500581" y="98584"/>
                  </a:lnTo>
                  <a:lnTo>
                    <a:pt x="1545123" y="118089"/>
                  </a:lnTo>
                  <a:lnTo>
                    <a:pt x="1587876" y="139111"/>
                  </a:lnTo>
                  <a:lnTo>
                    <a:pt x="1628747" y="161589"/>
                  </a:lnTo>
                  <a:lnTo>
                    <a:pt x="1667646" y="185466"/>
                  </a:lnTo>
                  <a:lnTo>
                    <a:pt x="1704480" y="210680"/>
                  </a:lnTo>
                  <a:lnTo>
                    <a:pt x="1739158" y="237173"/>
                  </a:lnTo>
                  <a:lnTo>
                    <a:pt x="1771588" y="264886"/>
                  </a:lnTo>
                  <a:lnTo>
                    <a:pt x="1801679" y="293758"/>
                  </a:lnTo>
                  <a:lnTo>
                    <a:pt x="1829339" y="323731"/>
                  </a:lnTo>
                  <a:lnTo>
                    <a:pt x="1854476" y="354746"/>
                  </a:lnTo>
                  <a:lnTo>
                    <a:pt x="1877000" y="386742"/>
                  </a:lnTo>
                  <a:lnTo>
                    <a:pt x="1896817" y="419661"/>
                  </a:lnTo>
                  <a:lnTo>
                    <a:pt x="1927967" y="488029"/>
                  </a:lnTo>
                  <a:lnTo>
                    <a:pt x="1947195" y="559374"/>
                  </a:lnTo>
                  <a:lnTo>
                    <a:pt x="1953768" y="633222"/>
                  </a:lnTo>
                  <a:lnTo>
                    <a:pt x="1952109" y="670428"/>
                  </a:lnTo>
                  <a:lnTo>
                    <a:pt x="1939118" y="743084"/>
                  </a:lnTo>
                  <a:lnTo>
                    <a:pt x="1913837" y="813000"/>
                  </a:lnTo>
                  <a:lnTo>
                    <a:pt x="1877000" y="879701"/>
                  </a:lnTo>
                  <a:lnTo>
                    <a:pt x="1854476" y="911697"/>
                  </a:lnTo>
                  <a:lnTo>
                    <a:pt x="1829339" y="942712"/>
                  </a:lnTo>
                  <a:lnTo>
                    <a:pt x="1801679" y="972685"/>
                  </a:lnTo>
                  <a:lnTo>
                    <a:pt x="1771588" y="1001557"/>
                  </a:lnTo>
                  <a:lnTo>
                    <a:pt x="1739158" y="1029270"/>
                  </a:lnTo>
                  <a:lnTo>
                    <a:pt x="1704480" y="1055763"/>
                  </a:lnTo>
                  <a:lnTo>
                    <a:pt x="1667646" y="1080977"/>
                  </a:lnTo>
                  <a:lnTo>
                    <a:pt x="1628747" y="1104854"/>
                  </a:lnTo>
                  <a:lnTo>
                    <a:pt x="1587876" y="1127332"/>
                  </a:lnTo>
                  <a:lnTo>
                    <a:pt x="1545123" y="1148354"/>
                  </a:lnTo>
                  <a:lnTo>
                    <a:pt x="1500581" y="1167859"/>
                  </a:lnTo>
                  <a:lnTo>
                    <a:pt x="1454341" y="1185788"/>
                  </a:lnTo>
                  <a:lnTo>
                    <a:pt x="1406494" y="1202082"/>
                  </a:lnTo>
                  <a:lnTo>
                    <a:pt x="1357132" y="1216682"/>
                  </a:lnTo>
                  <a:lnTo>
                    <a:pt x="1306348" y="1229528"/>
                  </a:lnTo>
                  <a:lnTo>
                    <a:pt x="1254231" y="1240560"/>
                  </a:lnTo>
                  <a:lnTo>
                    <a:pt x="1200875" y="1249720"/>
                  </a:lnTo>
                  <a:lnTo>
                    <a:pt x="1146371" y="1256947"/>
                  </a:lnTo>
                  <a:lnTo>
                    <a:pt x="1090809" y="1262183"/>
                  </a:lnTo>
                  <a:lnTo>
                    <a:pt x="1034283" y="1265369"/>
                  </a:lnTo>
                  <a:lnTo>
                    <a:pt x="976884" y="1266444"/>
                  </a:lnTo>
                  <a:lnTo>
                    <a:pt x="919484" y="1265369"/>
                  </a:lnTo>
                  <a:lnTo>
                    <a:pt x="862958" y="1262183"/>
                  </a:lnTo>
                  <a:lnTo>
                    <a:pt x="807396" y="1256947"/>
                  </a:lnTo>
                  <a:lnTo>
                    <a:pt x="752892" y="1249720"/>
                  </a:lnTo>
                  <a:lnTo>
                    <a:pt x="699536" y="1240560"/>
                  </a:lnTo>
                  <a:lnTo>
                    <a:pt x="647419" y="1229528"/>
                  </a:lnTo>
                  <a:lnTo>
                    <a:pt x="596635" y="1216682"/>
                  </a:lnTo>
                  <a:lnTo>
                    <a:pt x="547273" y="1202082"/>
                  </a:lnTo>
                  <a:lnTo>
                    <a:pt x="499426" y="1185788"/>
                  </a:lnTo>
                  <a:lnTo>
                    <a:pt x="453186" y="1167859"/>
                  </a:lnTo>
                  <a:lnTo>
                    <a:pt x="408644" y="1148354"/>
                  </a:lnTo>
                  <a:lnTo>
                    <a:pt x="365891" y="1127332"/>
                  </a:lnTo>
                  <a:lnTo>
                    <a:pt x="325020" y="1104854"/>
                  </a:lnTo>
                  <a:lnTo>
                    <a:pt x="286121" y="1080977"/>
                  </a:lnTo>
                  <a:lnTo>
                    <a:pt x="249287" y="1055763"/>
                  </a:lnTo>
                  <a:lnTo>
                    <a:pt x="214609" y="1029270"/>
                  </a:lnTo>
                  <a:lnTo>
                    <a:pt x="182179" y="1001557"/>
                  </a:lnTo>
                  <a:lnTo>
                    <a:pt x="152088" y="972685"/>
                  </a:lnTo>
                  <a:lnTo>
                    <a:pt x="124428" y="942712"/>
                  </a:lnTo>
                  <a:lnTo>
                    <a:pt x="99291" y="911697"/>
                  </a:lnTo>
                  <a:lnTo>
                    <a:pt x="76767" y="879701"/>
                  </a:lnTo>
                  <a:lnTo>
                    <a:pt x="56950" y="846782"/>
                  </a:lnTo>
                  <a:lnTo>
                    <a:pt x="25800" y="778414"/>
                  </a:lnTo>
                  <a:lnTo>
                    <a:pt x="6572" y="707069"/>
                  </a:lnTo>
                  <a:lnTo>
                    <a:pt x="0" y="633222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74259" y="258691"/>
            <a:ext cx="81762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A13A22"/>
                </a:solidFill>
              </a:rPr>
              <a:t>Blockchain </a:t>
            </a:r>
            <a:r>
              <a:rPr sz="3600" dirty="0">
                <a:solidFill>
                  <a:srgbClr val="A13A22"/>
                </a:solidFill>
              </a:rPr>
              <a:t>v dodávateľskom </a:t>
            </a:r>
            <a:r>
              <a:rPr sz="3600" spc="-5" dirty="0">
                <a:solidFill>
                  <a:srgbClr val="A13A22"/>
                </a:solidFill>
              </a:rPr>
              <a:t>reťazci v </a:t>
            </a:r>
            <a:r>
              <a:rPr sz="3600" spc="-15" dirty="0">
                <a:solidFill>
                  <a:srgbClr val="A13A22"/>
                </a:solidFill>
              </a:rPr>
              <a:t>potravinárskom </a:t>
            </a:r>
            <a:r>
              <a:rPr sz="3600" spc="-10" dirty="0">
                <a:solidFill>
                  <a:srgbClr val="A13A22"/>
                </a:solidFill>
              </a:rPr>
              <a:t>sektore</a:t>
            </a:r>
            <a:endParaRPr sz="3600"/>
          </a:p>
        </p:txBody>
      </p:sp>
      <p:sp>
        <p:nvSpPr>
          <p:cNvPr id="14" name="object 14"/>
          <p:cNvSpPr txBox="1"/>
          <p:nvPr/>
        </p:nvSpPr>
        <p:spPr>
          <a:xfrm>
            <a:off x="5141807" y="1241473"/>
            <a:ext cx="136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C6A39"/>
                </a:solidFill>
                <a:latin typeface="Calibri"/>
                <a:cs typeface="Calibri"/>
              </a:rPr>
              <a:t>Výhody</a:t>
            </a:r>
            <a:r>
              <a:rPr sz="1800" b="1" dirty="0">
                <a:solidFill>
                  <a:srgbClr val="6C6A39"/>
                </a:solidFill>
                <a:latin typeface="Calibri"/>
                <a:cs typeface="Calibri"/>
              </a:rPr>
              <a:t>...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77514" y="1824863"/>
            <a:ext cx="2519045" cy="3712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 marR="39370"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tomto videu riaditeľ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spoločnosti </a:t>
            </a:r>
            <a:r>
              <a:rPr sz="2200" u="sng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Smartbridge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Matthew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DiBona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vysvetľuje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rozdelenie potravinového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dodávateľského reťazca</a:t>
            </a:r>
            <a:endParaRPr sz="2200">
              <a:latin typeface="Calibri"/>
              <a:cs typeface="Calibri"/>
            </a:endParaRPr>
          </a:p>
          <a:p>
            <a:pPr marL="12700" marR="5080" algn="ctr">
              <a:lnSpc>
                <a:spcPts val="2640"/>
              </a:lnSpc>
              <a:spcBef>
                <a:spcPts val="85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môže integrácia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blockchainu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potravinárskeho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priemyslu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zmeniť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spôsob, akým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ľudia konzumujú.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3305" y="5936843"/>
            <a:ext cx="338074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z="1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Blockchain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v potravinárskom </a:t>
            </a:r>
            <a:r>
              <a:rPr sz="1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priemysle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- </a:t>
            </a:r>
            <a:r>
              <a:rPr sz="1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Blockchain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pre </a:t>
            </a:r>
            <a:r>
              <a:rPr sz="1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podnikateľov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- </a:t>
            </a:r>
            <a:r>
              <a:rPr sz="1400" u="sng" spc="-3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YouTube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6193" y="1919638"/>
            <a:ext cx="129539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5F210F"/>
                </a:solidFill>
                <a:latin typeface="Calibri"/>
                <a:cs typeface="Calibri"/>
              </a:rPr>
              <a:t>POZRITE SI STRÁNKU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672580" cy="6858000"/>
            <a:chOff x="0" y="0"/>
            <a:chExt cx="66725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672580" cy="6858000"/>
            </a:xfrm>
            <a:custGeom>
              <a:avLst/>
              <a:gdLst/>
              <a:ahLst/>
              <a:cxnLst/>
              <a:rect l="l" t="t" r="r" b="b"/>
              <a:pathLst>
                <a:path w="6672580" h="6858000">
                  <a:moveTo>
                    <a:pt x="66720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672072" y="6858000"/>
                  </a:lnTo>
                  <a:lnTo>
                    <a:pt x="6672072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34" y="5145914"/>
              <a:ext cx="4116597" cy="14054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5089" y="5335714"/>
              <a:ext cx="204470" cy="54610"/>
            </a:xfrm>
            <a:custGeom>
              <a:avLst/>
              <a:gdLst/>
              <a:ahLst/>
              <a:cxnLst/>
              <a:rect l="l" t="t" r="r" b="b"/>
              <a:pathLst>
                <a:path w="204470" h="54610">
                  <a:moveTo>
                    <a:pt x="56769" y="22923"/>
                  </a:moveTo>
                  <a:lnTo>
                    <a:pt x="54635" y="14198"/>
                  </a:lnTo>
                  <a:lnTo>
                    <a:pt x="48945" y="6896"/>
                  </a:lnTo>
                  <a:lnTo>
                    <a:pt x="40805" y="1866"/>
                  </a:lnTo>
                  <a:lnTo>
                    <a:pt x="31267" y="0"/>
                  </a:lnTo>
                  <a:lnTo>
                    <a:pt x="23863" y="723"/>
                  </a:lnTo>
                  <a:lnTo>
                    <a:pt x="16459" y="4292"/>
                  </a:lnTo>
                  <a:lnTo>
                    <a:pt x="4940" y="14325"/>
                  </a:lnTo>
                  <a:lnTo>
                    <a:pt x="825" y="20764"/>
                  </a:lnTo>
                  <a:lnTo>
                    <a:pt x="825" y="27216"/>
                  </a:lnTo>
                  <a:lnTo>
                    <a:pt x="0" y="33667"/>
                  </a:lnTo>
                  <a:lnTo>
                    <a:pt x="4114" y="40106"/>
                  </a:lnTo>
                  <a:lnTo>
                    <a:pt x="11518" y="43688"/>
                  </a:lnTo>
                  <a:lnTo>
                    <a:pt x="17005" y="46380"/>
                  </a:lnTo>
                  <a:lnTo>
                    <a:pt x="23342" y="48069"/>
                  </a:lnTo>
                  <a:lnTo>
                    <a:pt x="30149" y="48818"/>
                  </a:lnTo>
                  <a:lnTo>
                    <a:pt x="37020" y="48704"/>
                  </a:lnTo>
                  <a:lnTo>
                    <a:pt x="46126" y="46583"/>
                  </a:lnTo>
                  <a:lnTo>
                    <a:pt x="52451" y="41452"/>
                  </a:lnTo>
                  <a:lnTo>
                    <a:pt x="55994" y="33489"/>
                  </a:lnTo>
                  <a:lnTo>
                    <a:pt x="56769" y="22923"/>
                  </a:lnTo>
                  <a:close/>
                </a:path>
                <a:path w="204470" h="54610">
                  <a:moveTo>
                    <a:pt x="204025" y="37236"/>
                  </a:moveTo>
                  <a:lnTo>
                    <a:pt x="203593" y="27635"/>
                  </a:lnTo>
                  <a:lnTo>
                    <a:pt x="198158" y="18973"/>
                  </a:lnTo>
                  <a:lnTo>
                    <a:pt x="188861" y="12471"/>
                  </a:lnTo>
                  <a:lnTo>
                    <a:pt x="176872" y="9309"/>
                  </a:lnTo>
                  <a:lnTo>
                    <a:pt x="170294" y="9309"/>
                  </a:lnTo>
                  <a:lnTo>
                    <a:pt x="167830" y="10033"/>
                  </a:lnTo>
                  <a:lnTo>
                    <a:pt x="166179" y="10033"/>
                  </a:lnTo>
                  <a:lnTo>
                    <a:pt x="164541" y="10744"/>
                  </a:lnTo>
                  <a:lnTo>
                    <a:pt x="163715" y="10744"/>
                  </a:lnTo>
                  <a:lnTo>
                    <a:pt x="162064" y="11455"/>
                  </a:lnTo>
                  <a:lnTo>
                    <a:pt x="157137" y="15760"/>
                  </a:lnTo>
                  <a:lnTo>
                    <a:pt x="154660" y="20053"/>
                  </a:lnTo>
                  <a:lnTo>
                    <a:pt x="153022" y="25069"/>
                  </a:lnTo>
                  <a:lnTo>
                    <a:pt x="151371" y="32943"/>
                  </a:lnTo>
                  <a:lnTo>
                    <a:pt x="153022" y="39395"/>
                  </a:lnTo>
                  <a:lnTo>
                    <a:pt x="164541" y="49415"/>
                  </a:lnTo>
                  <a:lnTo>
                    <a:pt x="171932" y="52285"/>
                  </a:lnTo>
                  <a:lnTo>
                    <a:pt x="181813" y="54432"/>
                  </a:lnTo>
                  <a:lnTo>
                    <a:pt x="190487" y="54368"/>
                  </a:lnTo>
                  <a:lnTo>
                    <a:pt x="196926" y="50673"/>
                  </a:lnTo>
                  <a:lnTo>
                    <a:pt x="201358" y="44564"/>
                  </a:lnTo>
                  <a:lnTo>
                    <a:pt x="204025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515700"/>
              <a:ext cx="1148715" cy="725170"/>
            </a:xfrm>
            <a:custGeom>
              <a:avLst/>
              <a:gdLst/>
              <a:ahLst/>
              <a:cxnLst/>
              <a:rect l="l" t="t" r="r" b="b"/>
              <a:pathLst>
                <a:path w="1148715" h="725170">
                  <a:moveTo>
                    <a:pt x="60871" y="18618"/>
                  </a:moveTo>
                  <a:lnTo>
                    <a:pt x="59220" y="12890"/>
                  </a:lnTo>
                  <a:lnTo>
                    <a:pt x="55118" y="9309"/>
                  </a:lnTo>
                  <a:lnTo>
                    <a:pt x="52641" y="6438"/>
                  </a:lnTo>
                  <a:lnTo>
                    <a:pt x="50177" y="5016"/>
                  </a:lnTo>
                  <a:lnTo>
                    <a:pt x="46062" y="3581"/>
                  </a:lnTo>
                  <a:lnTo>
                    <a:pt x="42773" y="2146"/>
                  </a:lnTo>
                  <a:lnTo>
                    <a:pt x="38658" y="1435"/>
                  </a:lnTo>
                  <a:lnTo>
                    <a:pt x="34544" y="1435"/>
                  </a:lnTo>
                  <a:lnTo>
                    <a:pt x="26314" y="0"/>
                  </a:lnTo>
                  <a:lnTo>
                    <a:pt x="16446" y="711"/>
                  </a:lnTo>
                  <a:lnTo>
                    <a:pt x="9867" y="3581"/>
                  </a:lnTo>
                  <a:lnTo>
                    <a:pt x="2463" y="7162"/>
                  </a:lnTo>
                  <a:lnTo>
                    <a:pt x="0" y="13601"/>
                  </a:lnTo>
                  <a:lnTo>
                    <a:pt x="0" y="25781"/>
                  </a:lnTo>
                  <a:lnTo>
                    <a:pt x="23850" y="52273"/>
                  </a:lnTo>
                  <a:lnTo>
                    <a:pt x="27139" y="53708"/>
                  </a:lnTo>
                  <a:lnTo>
                    <a:pt x="34544" y="53708"/>
                  </a:lnTo>
                  <a:lnTo>
                    <a:pt x="41122" y="52273"/>
                  </a:lnTo>
                  <a:lnTo>
                    <a:pt x="47713" y="48704"/>
                  </a:lnTo>
                  <a:lnTo>
                    <a:pt x="53467" y="42252"/>
                  </a:lnTo>
                  <a:lnTo>
                    <a:pt x="58407" y="37236"/>
                  </a:lnTo>
                  <a:lnTo>
                    <a:pt x="60045" y="30073"/>
                  </a:lnTo>
                  <a:lnTo>
                    <a:pt x="60871" y="24345"/>
                  </a:lnTo>
                  <a:lnTo>
                    <a:pt x="60871" y="18618"/>
                  </a:lnTo>
                  <a:close/>
                </a:path>
                <a:path w="1148715" h="725170">
                  <a:moveTo>
                    <a:pt x="202895" y="91147"/>
                  </a:moveTo>
                  <a:lnTo>
                    <a:pt x="201231" y="80835"/>
                  </a:lnTo>
                  <a:lnTo>
                    <a:pt x="194792" y="71475"/>
                  </a:lnTo>
                  <a:lnTo>
                    <a:pt x="184264" y="64452"/>
                  </a:lnTo>
                  <a:lnTo>
                    <a:pt x="174866" y="61861"/>
                  </a:lnTo>
                  <a:lnTo>
                    <a:pt x="165760" y="62484"/>
                  </a:lnTo>
                  <a:lnTo>
                    <a:pt x="157899" y="66065"/>
                  </a:lnTo>
                  <a:lnTo>
                    <a:pt x="152184" y="72326"/>
                  </a:lnTo>
                  <a:lnTo>
                    <a:pt x="148869" y="83616"/>
                  </a:lnTo>
                  <a:lnTo>
                    <a:pt x="150952" y="93814"/>
                  </a:lnTo>
                  <a:lnTo>
                    <a:pt x="157975" y="102946"/>
                  </a:lnTo>
                  <a:lnTo>
                    <a:pt x="169456" y="111010"/>
                  </a:lnTo>
                  <a:lnTo>
                    <a:pt x="178371" y="113868"/>
                  </a:lnTo>
                  <a:lnTo>
                    <a:pt x="186423" y="112433"/>
                  </a:lnTo>
                  <a:lnTo>
                    <a:pt x="193408" y="107784"/>
                  </a:lnTo>
                  <a:lnTo>
                    <a:pt x="199072" y="100977"/>
                  </a:lnTo>
                  <a:lnTo>
                    <a:pt x="202895" y="91147"/>
                  </a:lnTo>
                  <a:close/>
                </a:path>
                <a:path w="1148715" h="725170">
                  <a:moveTo>
                    <a:pt x="337286" y="185483"/>
                  </a:moveTo>
                  <a:lnTo>
                    <a:pt x="320014" y="158991"/>
                  </a:lnTo>
                  <a:lnTo>
                    <a:pt x="319189" y="158991"/>
                  </a:lnTo>
                  <a:lnTo>
                    <a:pt x="318363" y="158267"/>
                  </a:lnTo>
                  <a:lnTo>
                    <a:pt x="316712" y="157556"/>
                  </a:lnTo>
                  <a:lnTo>
                    <a:pt x="311467" y="154698"/>
                  </a:lnTo>
                  <a:lnTo>
                    <a:pt x="305612" y="152984"/>
                  </a:lnTo>
                  <a:lnTo>
                    <a:pt x="281508" y="172326"/>
                  </a:lnTo>
                  <a:lnTo>
                    <a:pt x="282994" y="179755"/>
                  </a:lnTo>
                  <a:lnTo>
                    <a:pt x="320268" y="205206"/>
                  </a:lnTo>
                  <a:lnTo>
                    <a:pt x="327825" y="202679"/>
                  </a:lnTo>
                  <a:lnTo>
                    <a:pt x="333527" y="197459"/>
                  </a:lnTo>
                  <a:lnTo>
                    <a:pt x="336461" y="190500"/>
                  </a:lnTo>
                  <a:lnTo>
                    <a:pt x="337286" y="185483"/>
                  </a:lnTo>
                  <a:close/>
                </a:path>
                <a:path w="1148715" h="725170">
                  <a:moveTo>
                    <a:pt x="488657" y="271424"/>
                  </a:moveTo>
                  <a:lnTo>
                    <a:pt x="487832" y="267843"/>
                  </a:lnTo>
                  <a:lnTo>
                    <a:pt x="486181" y="264985"/>
                  </a:lnTo>
                  <a:lnTo>
                    <a:pt x="484543" y="261404"/>
                  </a:lnTo>
                  <a:lnTo>
                    <a:pt x="481253" y="259257"/>
                  </a:lnTo>
                  <a:lnTo>
                    <a:pt x="478777" y="257098"/>
                  </a:lnTo>
                  <a:lnTo>
                    <a:pt x="473849" y="254952"/>
                  </a:lnTo>
                  <a:lnTo>
                    <a:pt x="470560" y="252806"/>
                  </a:lnTo>
                  <a:lnTo>
                    <a:pt x="467271" y="251371"/>
                  </a:lnTo>
                  <a:lnTo>
                    <a:pt x="460222" y="248970"/>
                  </a:lnTo>
                  <a:lnTo>
                    <a:pt x="454101" y="249313"/>
                  </a:lnTo>
                  <a:lnTo>
                    <a:pt x="449224" y="252476"/>
                  </a:lnTo>
                  <a:lnTo>
                    <a:pt x="445871" y="258533"/>
                  </a:lnTo>
                  <a:lnTo>
                    <a:pt x="444233" y="263550"/>
                  </a:lnTo>
                  <a:lnTo>
                    <a:pt x="443407" y="268566"/>
                  </a:lnTo>
                  <a:lnTo>
                    <a:pt x="445058" y="273570"/>
                  </a:lnTo>
                  <a:lnTo>
                    <a:pt x="447827" y="280200"/>
                  </a:lnTo>
                  <a:lnTo>
                    <a:pt x="453072" y="285750"/>
                  </a:lnTo>
                  <a:lnTo>
                    <a:pt x="459867" y="289687"/>
                  </a:lnTo>
                  <a:lnTo>
                    <a:pt x="467271" y="291477"/>
                  </a:lnTo>
                  <a:lnTo>
                    <a:pt x="477964" y="291477"/>
                  </a:lnTo>
                  <a:lnTo>
                    <a:pt x="484543" y="285750"/>
                  </a:lnTo>
                  <a:lnTo>
                    <a:pt x="487832" y="278587"/>
                  </a:lnTo>
                  <a:lnTo>
                    <a:pt x="488657" y="275005"/>
                  </a:lnTo>
                  <a:lnTo>
                    <a:pt x="488657" y="271424"/>
                  </a:lnTo>
                  <a:close/>
                </a:path>
                <a:path w="1148715" h="725170">
                  <a:moveTo>
                    <a:pt x="634428" y="356768"/>
                  </a:moveTo>
                  <a:lnTo>
                    <a:pt x="605167" y="334276"/>
                  </a:lnTo>
                  <a:lnTo>
                    <a:pt x="596950" y="336524"/>
                  </a:lnTo>
                  <a:lnTo>
                    <a:pt x="590664" y="341617"/>
                  </a:lnTo>
                  <a:lnTo>
                    <a:pt x="587248" y="349123"/>
                  </a:lnTo>
                  <a:lnTo>
                    <a:pt x="586752" y="357632"/>
                  </a:lnTo>
                  <a:lnTo>
                    <a:pt x="589038" y="365480"/>
                  </a:lnTo>
                  <a:lnTo>
                    <a:pt x="593953" y="370979"/>
                  </a:lnTo>
                  <a:lnTo>
                    <a:pt x="602183" y="373443"/>
                  </a:lnTo>
                  <a:lnTo>
                    <a:pt x="612254" y="372491"/>
                  </a:lnTo>
                  <a:lnTo>
                    <a:pt x="622642" y="368452"/>
                  </a:lnTo>
                  <a:lnTo>
                    <a:pt x="631799" y="361657"/>
                  </a:lnTo>
                  <a:lnTo>
                    <a:pt x="634428" y="356768"/>
                  </a:lnTo>
                  <a:close/>
                </a:path>
                <a:path w="1148715" h="725170">
                  <a:moveTo>
                    <a:pt x="758482" y="433285"/>
                  </a:moveTo>
                  <a:lnTo>
                    <a:pt x="733310" y="401853"/>
                  </a:lnTo>
                  <a:lnTo>
                    <a:pt x="726097" y="402932"/>
                  </a:lnTo>
                  <a:lnTo>
                    <a:pt x="720267" y="406831"/>
                  </a:lnTo>
                  <a:lnTo>
                    <a:pt x="716534" y="413232"/>
                  </a:lnTo>
                  <a:lnTo>
                    <a:pt x="716114" y="419963"/>
                  </a:lnTo>
                  <a:lnTo>
                    <a:pt x="718172" y="427367"/>
                  </a:lnTo>
                  <a:lnTo>
                    <a:pt x="722083" y="433971"/>
                  </a:lnTo>
                  <a:lnTo>
                    <a:pt x="727227" y="438289"/>
                  </a:lnTo>
                  <a:lnTo>
                    <a:pt x="733806" y="441871"/>
                  </a:lnTo>
                  <a:lnTo>
                    <a:pt x="740384" y="442595"/>
                  </a:lnTo>
                  <a:lnTo>
                    <a:pt x="746975" y="439724"/>
                  </a:lnTo>
                  <a:lnTo>
                    <a:pt x="752729" y="436867"/>
                  </a:lnTo>
                  <a:lnTo>
                    <a:pt x="758482" y="433285"/>
                  </a:lnTo>
                  <a:close/>
                </a:path>
                <a:path w="1148715" h="725170">
                  <a:moveTo>
                    <a:pt x="906868" y="519938"/>
                  </a:moveTo>
                  <a:lnTo>
                    <a:pt x="905090" y="511606"/>
                  </a:lnTo>
                  <a:lnTo>
                    <a:pt x="899985" y="504901"/>
                  </a:lnTo>
                  <a:lnTo>
                    <a:pt x="893686" y="501281"/>
                  </a:lnTo>
                  <a:lnTo>
                    <a:pt x="887234" y="500151"/>
                  </a:lnTo>
                  <a:lnTo>
                    <a:pt x="880783" y="501573"/>
                  </a:lnTo>
                  <a:lnTo>
                    <a:pt x="874483" y="505612"/>
                  </a:lnTo>
                  <a:lnTo>
                    <a:pt x="869111" y="512800"/>
                  </a:lnTo>
                  <a:lnTo>
                    <a:pt x="866673" y="520649"/>
                  </a:lnTo>
                  <a:lnTo>
                    <a:pt x="867308" y="527977"/>
                  </a:lnTo>
                  <a:lnTo>
                    <a:pt x="871194" y="533539"/>
                  </a:lnTo>
                  <a:lnTo>
                    <a:pt x="878128" y="536892"/>
                  </a:lnTo>
                  <a:lnTo>
                    <a:pt x="886612" y="538289"/>
                  </a:lnTo>
                  <a:lnTo>
                    <a:pt x="894791" y="537667"/>
                  </a:lnTo>
                  <a:lnTo>
                    <a:pt x="900811" y="534974"/>
                  </a:lnTo>
                  <a:lnTo>
                    <a:pt x="905421" y="528256"/>
                  </a:lnTo>
                  <a:lnTo>
                    <a:pt x="906868" y="519938"/>
                  </a:lnTo>
                  <a:close/>
                </a:path>
                <a:path w="1148715" h="725170">
                  <a:moveTo>
                    <a:pt x="1021740" y="625208"/>
                  </a:moveTo>
                  <a:lnTo>
                    <a:pt x="991895" y="604532"/>
                  </a:lnTo>
                  <a:lnTo>
                    <a:pt x="985545" y="606590"/>
                  </a:lnTo>
                  <a:lnTo>
                    <a:pt x="978966" y="610895"/>
                  </a:lnTo>
                  <a:lnTo>
                    <a:pt x="976490" y="622350"/>
                  </a:lnTo>
                  <a:lnTo>
                    <a:pt x="980605" y="625932"/>
                  </a:lnTo>
                  <a:lnTo>
                    <a:pt x="984719" y="630224"/>
                  </a:lnTo>
                  <a:lnTo>
                    <a:pt x="992124" y="633095"/>
                  </a:lnTo>
                  <a:lnTo>
                    <a:pt x="1005281" y="634517"/>
                  </a:lnTo>
                  <a:lnTo>
                    <a:pt x="1011872" y="633095"/>
                  </a:lnTo>
                  <a:lnTo>
                    <a:pt x="1015974" y="630224"/>
                  </a:lnTo>
                  <a:lnTo>
                    <a:pt x="1021740" y="625208"/>
                  </a:lnTo>
                  <a:close/>
                </a:path>
                <a:path w="1148715" h="725170">
                  <a:moveTo>
                    <a:pt x="1148422" y="702564"/>
                  </a:moveTo>
                  <a:lnTo>
                    <a:pt x="1145133" y="696836"/>
                  </a:lnTo>
                  <a:lnTo>
                    <a:pt x="1140206" y="691819"/>
                  </a:lnTo>
                  <a:lnTo>
                    <a:pt x="1133894" y="687895"/>
                  </a:lnTo>
                  <a:lnTo>
                    <a:pt x="1126731" y="686714"/>
                  </a:lnTo>
                  <a:lnTo>
                    <a:pt x="1119720" y="688086"/>
                  </a:lnTo>
                  <a:lnTo>
                    <a:pt x="1113878" y="691819"/>
                  </a:lnTo>
                  <a:lnTo>
                    <a:pt x="1108938" y="695401"/>
                  </a:lnTo>
                  <a:lnTo>
                    <a:pt x="1107300" y="699693"/>
                  </a:lnTo>
                  <a:lnTo>
                    <a:pt x="1107300" y="708291"/>
                  </a:lnTo>
                  <a:lnTo>
                    <a:pt x="1109764" y="712584"/>
                  </a:lnTo>
                  <a:lnTo>
                    <a:pt x="1113878" y="716876"/>
                  </a:lnTo>
                  <a:lnTo>
                    <a:pt x="1120216" y="722376"/>
                  </a:lnTo>
                  <a:lnTo>
                    <a:pt x="1126934" y="724852"/>
                  </a:lnTo>
                  <a:lnTo>
                    <a:pt x="1134122" y="724230"/>
                  </a:lnTo>
                  <a:lnTo>
                    <a:pt x="1141844" y="720458"/>
                  </a:lnTo>
                  <a:lnTo>
                    <a:pt x="1145959" y="717600"/>
                  </a:lnTo>
                  <a:lnTo>
                    <a:pt x="1148422" y="713308"/>
                  </a:lnTo>
                  <a:lnTo>
                    <a:pt x="1148422" y="702564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320" y="6496811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74343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10055" y="0"/>
            <a:ext cx="10982325" cy="6858000"/>
            <a:chOff x="1210055" y="0"/>
            <a:chExt cx="10982325" cy="68580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055" y="6414515"/>
              <a:ext cx="441947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5948" y="6414516"/>
              <a:ext cx="440423" cy="4419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2071" y="0"/>
              <a:ext cx="5519928" cy="68579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60481" y="203899"/>
            <a:ext cx="458851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solidFill>
                  <a:srgbClr val="A13A22"/>
                </a:solidFill>
              </a:rPr>
              <a:t>2. </a:t>
            </a:r>
            <a:r>
              <a:rPr sz="3900" spc="-5" dirty="0">
                <a:solidFill>
                  <a:srgbClr val="A13A22"/>
                </a:solidFill>
              </a:rPr>
              <a:t>Zvýšená </a:t>
            </a:r>
            <a:r>
              <a:rPr sz="3900" spc="-15" dirty="0">
                <a:solidFill>
                  <a:srgbClr val="A13A22"/>
                </a:solidFill>
              </a:rPr>
              <a:t>efektívnosť</a:t>
            </a:r>
            <a:endParaRPr sz="3900"/>
          </a:p>
        </p:txBody>
      </p:sp>
      <p:sp>
        <p:nvSpPr>
          <p:cNvPr id="14" name="object 14"/>
          <p:cNvSpPr txBox="1"/>
          <p:nvPr/>
        </p:nvSpPr>
        <p:spPr>
          <a:xfrm>
            <a:off x="549941" y="859218"/>
            <a:ext cx="5610860" cy="38646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35890" marR="226060" indent="97155" algn="ctr">
              <a:lnSpc>
                <a:spcPct val="80000"/>
              </a:lnSpc>
              <a:spcBef>
                <a:spcPts val="67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Poľnohospodársko-potravinárske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MSP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tradične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fungujú 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nízkym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ziskom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zisky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obchodných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operáciách nesmierne dôležité.</a:t>
            </a:r>
            <a:endParaRPr sz="2400">
              <a:latin typeface="Calibri"/>
              <a:cs typeface="Calibri"/>
            </a:endParaRPr>
          </a:p>
          <a:p>
            <a:pPr marL="12700" marR="5080" indent="-635" algn="ctr">
              <a:lnSpc>
                <a:spcPct val="80000"/>
              </a:lnSpc>
              <a:spcBef>
                <a:spcPts val="1010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Tým, že poľnohospodári, maloobchodníci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poskytujúce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stravovacie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využívajú inteligentné technológie,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zhromažďujú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informácie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prevádzok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spätne 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vkladajú do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existujúcich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údajov.</a:t>
            </a:r>
            <a:endParaRPr sz="2400">
              <a:latin typeface="Calibri"/>
              <a:cs typeface="Calibri"/>
            </a:endParaRPr>
          </a:p>
          <a:p>
            <a:pPr marL="38100" marR="29845" indent="-1270" algn="ctr">
              <a:lnSpc>
                <a:spcPct val="80000"/>
              </a:lnSpc>
              <a:spcBef>
                <a:spcPts val="994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Proces zhromažďovania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analýzy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týchto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údajov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veľmi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zložitý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preto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vykonávajú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poskytovatelia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technologických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služieb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poskytujú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malým a stredným podnikom v potrav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inárstve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stručné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odporúčania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zlepšiť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0664"/>
            <a:ext cx="12192000" cy="6117590"/>
            <a:chOff x="0" y="740664"/>
            <a:chExt cx="12192000" cy="6117590"/>
          </a:xfrm>
        </p:grpSpPr>
        <p:sp>
          <p:nvSpPr>
            <p:cNvPr id="3" name="object 3"/>
            <p:cNvSpPr/>
            <p:nvPr/>
          </p:nvSpPr>
          <p:spPr>
            <a:xfrm>
              <a:off x="0" y="1245108"/>
              <a:ext cx="12192000" cy="5613400"/>
            </a:xfrm>
            <a:custGeom>
              <a:avLst/>
              <a:gdLst/>
              <a:ahLst/>
              <a:cxnLst/>
              <a:rect l="l" t="t" r="r" b="b"/>
              <a:pathLst>
                <a:path w="12192000" h="5613400">
                  <a:moveTo>
                    <a:pt x="12192000" y="0"/>
                  </a:moveTo>
                  <a:lnTo>
                    <a:pt x="0" y="0"/>
                  </a:lnTo>
                  <a:lnTo>
                    <a:pt x="0" y="5612892"/>
                  </a:lnTo>
                  <a:lnTo>
                    <a:pt x="12192000" y="56128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9500" y="740664"/>
              <a:ext cx="4762500" cy="56128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6591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27037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52244" y="1162811"/>
            <a:ext cx="10238105" cy="5695315"/>
            <a:chOff x="1952244" y="1162811"/>
            <a:chExt cx="10238105" cy="56953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2244" y="6412991"/>
              <a:ext cx="440435" cy="4419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3836" y="6417564"/>
              <a:ext cx="440435" cy="4404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2624" y="1162811"/>
              <a:ext cx="3387292" cy="42976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25805" y="1396146"/>
            <a:ext cx="6090920" cy="36087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23545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Jednou zo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spoločností,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ktorá podporuje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využívanie technológií a veľkých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dát na zlepšenie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prehľadu,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u="sng" spc="-3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Winnow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Winnow používa inteligentný odpadkový kôš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váži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odpad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počas jeho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likvidácie a využíva umelú inteligenciu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identifikáciu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odpadu.</a:t>
            </a:r>
            <a:endParaRPr sz="2400">
              <a:latin typeface="Calibri"/>
              <a:cs typeface="Calibri"/>
            </a:endParaRPr>
          </a:p>
          <a:p>
            <a:pPr marL="12700" marR="312420">
              <a:lnSpc>
                <a:spcPts val="2590"/>
              </a:lnSpc>
              <a:spcBef>
                <a:spcPts val="100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Prostredníctvom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analytiky potom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Winnow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poskytuje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malým a stredným podnikom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informácie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tom,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môžu znížiť</a:t>
            </a:r>
            <a:endParaRPr sz="2400">
              <a:latin typeface="Calibri"/>
              <a:cs typeface="Calibri"/>
            </a:endParaRPr>
          </a:p>
          <a:p>
            <a:pPr marL="12700" marR="276860">
              <a:lnSpc>
                <a:spcPts val="2590"/>
              </a:lnSpc>
              <a:spcBef>
                <a:spcPts val="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odpad, čím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vytvorí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udržateľnejší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model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zníži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neefektívnosť podniku.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41201" y="258691"/>
            <a:ext cx="3466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Príklad: </a:t>
            </a:r>
            <a:r>
              <a:rPr sz="3600" spc="-5" dirty="0"/>
              <a:t>Winnow</a:t>
            </a:r>
            <a:endParaRPr sz="36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672580" cy="6858000"/>
            <a:chOff x="0" y="0"/>
            <a:chExt cx="66725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672580" cy="6858000"/>
            </a:xfrm>
            <a:custGeom>
              <a:avLst/>
              <a:gdLst/>
              <a:ahLst/>
              <a:cxnLst/>
              <a:rect l="l" t="t" r="r" b="b"/>
              <a:pathLst>
                <a:path w="6672580" h="6858000">
                  <a:moveTo>
                    <a:pt x="66720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672072" y="6858000"/>
                  </a:lnTo>
                  <a:lnTo>
                    <a:pt x="6672072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34" y="5145914"/>
              <a:ext cx="4116597" cy="14054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5089" y="5335714"/>
              <a:ext cx="204470" cy="54610"/>
            </a:xfrm>
            <a:custGeom>
              <a:avLst/>
              <a:gdLst/>
              <a:ahLst/>
              <a:cxnLst/>
              <a:rect l="l" t="t" r="r" b="b"/>
              <a:pathLst>
                <a:path w="204470" h="54610">
                  <a:moveTo>
                    <a:pt x="56769" y="22923"/>
                  </a:moveTo>
                  <a:lnTo>
                    <a:pt x="54635" y="14198"/>
                  </a:lnTo>
                  <a:lnTo>
                    <a:pt x="48945" y="6896"/>
                  </a:lnTo>
                  <a:lnTo>
                    <a:pt x="40805" y="1866"/>
                  </a:lnTo>
                  <a:lnTo>
                    <a:pt x="31267" y="0"/>
                  </a:lnTo>
                  <a:lnTo>
                    <a:pt x="23863" y="723"/>
                  </a:lnTo>
                  <a:lnTo>
                    <a:pt x="16459" y="4292"/>
                  </a:lnTo>
                  <a:lnTo>
                    <a:pt x="4940" y="14325"/>
                  </a:lnTo>
                  <a:lnTo>
                    <a:pt x="825" y="20764"/>
                  </a:lnTo>
                  <a:lnTo>
                    <a:pt x="825" y="27216"/>
                  </a:lnTo>
                  <a:lnTo>
                    <a:pt x="0" y="33667"/>
                  </a:lnTo>
                  <a:lnTo>
                    <a:pt x="4114" y="40106"/>
                  </a:lnTo>
                  <a:lnTo>
                    <a:pt x="11518" y="43688"/>
                  </a:lnTo>
                  <a:lnTo>
                    <a:pt x="17005" y="46380"/>
                  </a:lnTo>
                  <a:lnTo>
                    <a:pt x="23342" y="48069"/>
                  </a:lnTo>
                  <a:lnTo>
                    <a:pt x="30149" y="48818"/>
                  </a:lnTo>
                  <a:lnTo>
                    <a:pt x="37020" y="48704"/>
                  </a:lnTo>
                  <a:lnTo>
                    <a:pt x="46126" y="46583"/>
                  </a:lnTo>
                  <a:lnTo>
                    <a:pt x="52451" y="41452"/>
                  </a:lnTo>
                  <a:lnTo>
                    <a:pt x="55994" y="33489"/>
                  </a:lnTo>
                  <a:lnTo>
                    <a:pt x="56769" y="22923"/>
                  </a:lnTo>
                  <a:close/>
                </a:path>
                <a:path w="204470" h="54610">
                  <a:moveTo>
                    <a:pt x="204025" y="37236"/>
                  </a:moveTo>
                  <a:lnTo>
                    <a:pt x="203593" y="27635"/>
                  </a:lnTo>
                  <a:lnTo>
                    <a:pt x="198158" y="18973"/>
                  </a:lnTo>
                  <a:lnTo>
                    <a:pt x="188861" y="12471"/>
                  </a:lnTo>
                  <a:lnTo>
                    <a:pt x="176872" y="9309"/>
                  </a:lnTo>
                  <a:lnTo>
                    <a:pt x="170294" y="9309"/>
                  </a:lnTo>
                  <a:lnTo>
                    <a:pt x="167830" y="10033"/>
                  </a:lnTo>
                  <a:lnTo>
                    <a:pt x="166179" y="10033"/>
                  </a:lnTo>
                  <a:lnTo>
                    <a:pt x="164541" y="10744"/>
                  </a:lnTo>
                  <a:lnTo>
                    <a:pt x="163715" y="10744"/>
                  </a:lnTo>
                  <a:lnTo>
                    <a:pt x="162064" y="11455"/>
                  </a:lnTo>
                  <a:lnTo>
                    <a:pt x="157137" y="15760"/>
                  </a:lnTo>
                  <a:lnTo>
                    <a:pt x="154660" y="20053"/>
                  </a:lnTo>
                  <a:lnTo>
                    <a:pt x="153022" y="25069"/>
                  </a:lnTo>
                  <a:lnTo>
                    <a:pt x="151371" y="32943"/>
                  </a:lnTo>
                  <a:lnTo>
                    <a:pt x="153022" y="39395"/>
                  </a:lnTo>
                  <a:lnTo>
                    <a:pt x="164541" y="49415"/>
                  </a:lnTo>
                  <a:lnTo>
                    <a:pt x="171932" y="52285"/>
                  </a:lnTo>
                  <a:lnTo>
                    <a:pt x="181813" y="54432"/>
                  </a:lnTo>
                  <a:lnTo>
                    <a:pt x="190487" y="54368"/>
                  </a:lnTo>
                  <a:lnTo>
                    <a:pt x="196926" y="50673"/>
                  </a:lnTo>
                  <a:lnTo>
                    <a:pt x="201358" y="44564"/>
                  </a:lnTo>
                  <a:lnTo>
                    <a:pt x="204025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515700"/>
              <a:ext cx="1148715" cy="725170"/>
            </a:xfrm>
            <a:custGeom>
              <a:avLst/>
              <a:gdLst/>
              <a:ahLst/>
              <a:cxnLst/>
              <a:rect l="l" t="t" r="r" b="b"/>
              <a:pathLst>
                <a:path w="1148715" h="725170">
                  <a:moveTo>
                    <a:pt x="60871" y="18618"/>
                  </a:moveTo>
                  <a:lnTo>
                    <a:pt x="59220" y="12890"/>
                  </a:lnTo>
                  <a:lnTo>
                    <a:pt x="55118" y="9309"/>
                  </a:lnTo>
                  <a:lnTo>
                    <a:pt x="52641" y="6438"/>
                  </a:lnTo>
                  <a:lnTo>
                    <a:pt x="50177" y="5016"/>
                  </a:lnTo>
                  <a:lnTo>
                    <a:pt x="46062" y="3581"/>
                  </a:lnTo>
                  <a:lnTo>
                    <a:pt x="42773" y="2146"/>
                  </a:lnTo>
                  <a:lnTo>
                    <a:pt x="38658" y="1435"/>
                  </a:lnTo>
                  <a:lnTo>
                    <a:pt x="34544" y="1435"/>
                  </a:lnTo>
                  <a:lnTo>
                    <a:pt x="26314" y="0"/>
                  </a:lnTo>
                  <a:lnTo>
                    <a:pt x="16446" y="711"/>
                  </a:lnTo>
                  <a:lnTo>
                    <a:pt x="9867" y="3581"/>
                  </a:lnTo>
                  <a:lnTo>
                    <a:pt x="2463" y="7162"/>
                  </a:lnTo>
                  <a:lnTo>
                    <a:pt x="0" y="13601"/>
                  </a:lnTo>
                  <a:lnTo>
                    <a:pt x="0" y="25781"/>
                  </a:lnTo>
                  <a:lnTo>
                    <a:pt x="23850" y="52273"/>
                  </a:lnTo>
                  <a:lnTo>
                    <a:pt x="27139" y="53708"/>
                  </a:lnTo>
                  <a:lnTo>
                    <a:pt x="34544" y="53708"/>
                  </a:lnTo>
                  <a:lnTo>
                    <a:pt x="41122" y="52273"/>
                  </a:lnTo>
                  <a:lnTo>
                    <a:pt x="47713" y="48704"/>
                  </a:lnTo>
                  <a:lnTo>
                    <a:pt x="53467" y="42252"/>
                  </a:lnTo>
                  <a:lnTo>
                    <a:pt x="58407" y="37236"/>
                  </a:lnTo>
                  <a:lnTo>
                    <a:pt x="60045" y="30073"/>
                  </a:lnTo>
                  <a:lnTo>
                    <a:pt x="60871" y="24345"/>
                  </a:lnTo>
                  <a:lnTo>
                    <a:pt x="60871" y="18618"/>
                  </a:lnTo>
                  <a:close/>
                </a:path>
                <a:path w="1148715" h="725170">
                  <a:moveTo>
                    <a:pt x="202895" y="91147"/>
                  </a:moveTo>
                  <a:lnTo>
                    <a:pt x="201231" y="80835"/>
                  </a:lnTo>
                  <a:lnTo>
                    <a:pt x="194792" y="71475"/>
                  </a:lnTo>
                  <a:lnTo>
                    <a:pt x="184264" y="64452"/>
                  </a:lnTo>
                  <a:lnTo>
                    <a:pt x="174866" y="61861"/>
                  </a:lnTo>
                  <a:lnTo>
                    <a:pt x="165760" y="62484"/>
                  </a:lnTo>
                  <a:lnTo>
                    <a:pt x="157899" y="66065"/>
                  </a:lnTo>
                  <a:lnTo>
                    <a:pt x="152184" y="72326"/>
                  </a:lnTo>
                  <a:lnTo>
                    <a:pt x="148869" y="83616"/>
                  </a:lnTo>
                  <a:lnTo>
                    <a:pt x="150952" y="93814"/>
                  </a:lnTo>
                  <a:lnTo>
                    <a:pt x="157975" y="102946"/>
                  </a:lnTo>
                  <a:lnTo>
                    <a:pt x="169456" y="111010"/>
                  </a:lnTo>
                  <a:lnTo>
                    <a:pt x="178371" y="113868"/>
                  </a:lnTo>
                  <a:lnTo>
                    <a:pt x="186423" y="112433"/>
                  </a:lnTo>
                  <a:lnTo>
                    <a:pt x="193408" y="107784"/>
                  </a:lnTo>
                  <a:lnTo>
                    <a:pt x="199072" y="100977"/>
                  </a:lnTo>
                  <a:lnTo>
                    <a:pt x="202895" y="91147"/>
                  </a:lnTo>
                  <a:close/>
                </a:path>
                <a:path w="1148715" h="725170">
                  <a:moveTo>
                    <a:pt x="337286" y="185483"/>
                  </a:moveTo>
                  <a:lnTo>
                    <a:pt x="320014" y="158991"/>
                  </a:lnTo>
                  <a:lnTo>
                    <a:pt x="319189" y="158991"/>
                  </a:lnTo>
                  <a:lnTo>
                    <a:pt x="318363" y="158267"/>
                  </a:lnTo>
                  <a:lnTo>
                    <a:pt x="316712" y="157556"/>
                  </a:lnTo>
                  <a:lnTo>
                    <a:pt x="311467" y="154698"/>
                  </a:lnTo>
                  <a:lnTo>
                    <a:pt x="305612" y="152984"/>
                  </a:lnTo>
                  <a:lnTo>
                    <a:pt x="281508" y="172326"/>
                  </a:lnTo>
                  <a:lnTo>
                    <a:pt x="282994" y="179755"/>
                  </a:lnTo>
                  <a:lnTo>
                    <a:pt x="320268" y="205206"/>
                  </a:lnTo>
                  <a:lnTo>
                    <a:pt x="327825" y="202679"/>
                  </a:lnTo>
                  <a:lnTo>
                    <a:pt x="333527" y="197459"/>
                  </a:lnTo>
                  <a:lnTo>
                    <a:pt x="336461" y="190500"/>
                  </a:lnTo>
                  <a:lnTo>
                    <a:pt x="337286" y="185483"/>
                  </a:lnTo>
                  <a:close/>
                </a:path>
                <a:path w="1148715" h="725170">
                  <a:moveTo>
                    <a:pt x="488657" y="271424"/>
                  </a:moveTo>
                  <a:lnTo>
                    <a:pt x="487832" y="267843"/>
                  </a:lnTo>
                  <a:lnTo>
                    <a:pt x="486181" y="264985"/>
                  </a:lnTo>
                  <a:lnTo>
                    <a:pt x="484543" y="261404"/>
                  </a:lnTo>
                  <a:lnTo>
                    <a:pt x="481253" y="259257"/>
                  </a:lnTo>
                  <a:lnTo>
                    <a:pt x="478777" y="257098"/>
                  </a:lnTo>
                  <a:lnTo>
                    <a:pt x="473849" y="254952"/>
                  </a:lnTo>
                  <a:lnTo>
                    <a:pt x="470560" y="252806"/>
                  </a:lnTo>
                  <a:lnTo>
                    <a:pt x="467271" y="251371"/>
                  </a:lnTo>
                  <a:lnTo>
                    <a:pt x="460222" y="248970"/>
                  </a:lnTo>
                  <a:lnTo>
                    <a:pt x="454101" y="249313"/>
                  </a:lnTo>
                  <a:lnTo>
                    <a:pt x="449224" y="252476"/>
                  </a:lnTo>
                  <a:lnTo>
                    <a:pt x="445871" y="258533"/>
                  </a:lnTo>
                  <a:lnTo>
                    <a:pt x="444233" y="263550"/>
                  </a:lnTo>
                  <a:lnTo>
                    <a:pt x="443407" y="268566"/>
                  </a:lnTo>
                  <a:lnTo>
                    <a:pt x="445058" y="273570"/>
                  </a:lnTo>
                  <a:lnTo>
                    <a:pt x="447827" y="280200"/>
                  </a:lnTo>
                  <a:lnTo>
                    <a:pt x="453072" y="285750"/>
                  </a:lnTo>
                  <a:lnTo>
                    <a:pt x="459867" y="289687"/>
                  </a:lnTo>
                  <a:lnTo>
                    <a:pt x="467271" y="291477"/>
                  </a:lnTo>
                  <a:lnTo>
                    <a:pt x="477964" y="291477"/>
                  </a:lnTo>
                  <a:lnTo>
                    <a:pt x="484543" y="285750"/>
                  </a:lnTo>
                  <a:lnTo>
                    <a:pt x="487832" y="278587"/>
                  </a:lnTo>
                  <a:lnTo>
                    <a:pt x="488657" y="275005"/>
                  </a:lnTo>
                  <a:lnTo>
                    <a:pt x="488657" y="271424"/>
                  </a:lnTo>
                  <a:close/>
                </a:path>
                <a:path w="1148715" h="725170">
                  <a:moveTo>
                    <a:pt x="634428" y="356768"/>
                  </a:moveTo>
                  <a:lnTo>
                    <a:pt x="605167" y="334276"/>
                  </a:lnTo>
                  <a:lnTo>
                    <a:pt x="596950" y="336524"/>
                  </a:lnTo>
                  <a:lnTo>
                    <a:pt x="590664" y="341617"/>
                  </a:lnTo>
                  <a:lnTo>
                    <a:pt x="587248" y="349123"/>
                  </a:lnTo>
                  <a:lnTo>
                    <a:pt x="586752" y="357632"/>
                  </a:lnTo>
                  <a:lnTo>
                    <a:pt x="589038" y="365480"/>
                  </a:lnTo>
                  <a:lnTo>
                    <a:pt x="593953" y="370979"/>
                  </a:lnTo>
                  <a:lnTo>
                    <a:pt x="602183" y="373443"/>
                  </a:lnTo>
                  <a:lnTo>
                    <a:pt x="612254" y="372491"/>
                  </a:lnTo>
                  <a:lnTo>
                    <a:pt x="622642" y="368452"/>
                  </a:lnTo>
                  <a:lnTo>
                    <a:pt x="631799" y="361657"/>
                  </a:lnTo>
                  <a:lnTo>
                    <a:pt x="634428" y="356768"/>
                  </a:lnTo>
                  <a:close/>
                </a:path>
                <a:path w="1148715" h="725170">
                  <a:moveTo>
                    <a:pt x="758482" y="433285"/>
                  </a:moveTo>
                  <a:lnTo>
                    <a:pt x="733310" y="401853"/>
                  </a:lnTo>
                  <a:lnTo>
                    <a:pt x="726097" y="402932"/>
                  </a:lnTo>
                  <a:lnTo>
                    <a:pt x="720267" y="406831"/>
                  </a:lnTo>
                  <a:lnTo>
                    <a:pt x="716534" y="413232"/>
                  </a:lnTo>
                  <a:lnTo>
                    <a:pt x="716114" y="419963"/>
                  </a:lnTo>
                  <a:lnTo>
                    <a:pt x="718172" y="427367"/>
                  </a:lnTo>
                  <a:lnTo>
                    <a:pt x="722083" y="433971"/>
                  </a:lnTo>
                  <a:lnTo>
                    <a:pt x="727227" y="438289"/>
                  </a:lnTo>
                  <a:lnTo>
                    <a:pt x="733806" y="441871"/>
                  </a:lnTo>
                  <a:lnTo>
                    <a:pt x="740384" y="442595"/>
                  </a:lnTo>
                  <a:lnTo>
                    <a:pt x="746975" y="439724"/>
                  </a:lnTo>
                  <a:lnTo>
                    <a:pt x="752729" y="436867"/>
                  </a:lnTo>
                  <a:lnTo>
                    <a:pt x="758482" y="433285"/>
                  </a:lnTo>
                  <a:close/>
                </a:path>
                <a:path w="1148715" h="725170">
                  <a:moveTo>
                    <a:pt x="906868" y="519938"/>
                  </a:moveTo>
                  <a:lnTo>
                    <a:pt x="905090" y="511606"/>
                  </a:lnTo>
                  <a:lnTo>
                    <a:pt x="899985" y="504901"/>
                  </a:lnTo>
                  <a:lnTo>
                    <a:pt x="893686" y="501281"/>
                  </a:lnTo>
                  <a:lnTo>
                    <a:pt x="887234" y="500151"/>
                  </a:lnTo>
                  <a:lnTo>
                    <a:pt x="880783" y="501573"/>
                  </a:lnTo>
                  <a:lnTo>
                    <a:pt x="874483" y="505612"/>
                  </a:lnTo>
                  <a:lnTo>
                    <a:pt x="869111" y="512800"/>
                  </a:lnTo>
                  <a:lnTo>
                    <a:pt x="866673" y="520649"/>
                  </a:lnTo>
                  <a:lnTo>
                    <a:pt x="867308" y="527977"/>
                  </a:lnTo>
                  <a:lnTo>
                    <a:pt x="871194" y="533539"/>
                  </a:lnTo>
                  <a:lnTo>
                    <a:pt x="878128" y="536892"/>
                  </a:lnTo>
                  <a:lnTo>
                    <a:pt x="886612" y="538289"/>
                  </a:lnTo>
                  <a:lnTo>
                    <a:pt x="894791" y="537667"/>
                  </a:lnTo>
                  <a:lnTo>
                    <a:pt x="900811" y="534974"/>
                  </a:lnTo>
                  <a:lnTo>
                    <a:pt x="905421" y="528256"/>
                  </a:lnTo>
                  <a:lnTo>
                    <a:pt x="906868" y="519938"/>
                  </a:lnTo>
                  <a:close/>
                </a:path>
                <a:path w="1148715" h="725170">
                  <a:moveTo>
                    <a:pt x="1021740" y="625208"/>
                  </a:moveTo>
                  <a:lnTo>
                    <a:pt x="991895" y="604532"/>
                  </a:lnTo>
                  <a:lnTo>
                    <a:pt x="985545" y="606590"/>
                  </a:lnTo>
                  <a:lnTo>
                    <a:pt x="978966" y="610895"/>
                  </a:lnTo>
                  <a:lnTo>
                    <a:pt x="976490" y="622350"/>
                  </a:lnTo>
                  <a:lnTo>
                    <a:pt x="980605" y="625932"/>
                  </a:lnTo>
                  <a:lnTo>
                    <a:pt x="984719" y="630224"/>
                  </a:lnTo>
                  <a:lnTo>
                    <a:pt x="992124" y="633095"/>
                  </a:lnTo>
                  <a:lnTo>
                    <a:pt x="1005281" y="634517"/>
                  </a:lnTo>
                  <a:lnTo>
                    <a:pt x="1011872" y="633095"/>
                  </a:lnTo>
                  <a:lnTo>
                    <a:pt x="1015974" y="630224"/>
                  </a:lnTo>
                  <a:lnTo>
                    <a:pt x="1021740" y="625208"/>
                  </a:lnTo>
                  <a:close/>
                </a:path>
                <a:path w="1148715" h="725170">
                  <a:moveTo>
                    <a:pt x="1148422" y="702564"/>
                  </a:moveTo>
                  <a:lnTo>
                    <a:pt x="1145133" y="696836"/>
                  </a:lnTo>
                  <a:lnTo>
                    <a:pt x="1140206" y="691819"/>
                  </a:lnTo>
                  <a:lnTo>
                    <a:pt x="1133894" y="687895"/>
                  </a:lnTo>
                  <a:lnTo>
                    <a:pt x="1126731" y="686714"/>
                  </a:lnTo>
                  <a:lnTo>
                    <a:pt x="1119720" y="688086"/>
                  </a:lnTo>
                  <a:lnTo>
                    <a:pt x="1113878" y="691819"/>
                  </a:lnTo>
                  <a:lnTo>
                    <a:pt x="1108938" y="695401"/>
                  </a:lnTo>
                  <a:lnTo>
                    <a:pt x="1107300" y="699693"/>
                  </a:lnTo>
                  <a:lnTo>
                    <a:pt x="1107300" y="708291"/>
                  </a:lnTo>
                  <a:lnTo>
                    <a:pt x="1109764" y="712584"/>
                  </a:lnTo>
                  <a:lnTo>
                    <a:pt x="1113878" y="716876"/>
                  </a:lnTo>
                  <a:lnTo>
                    <a:pt x="1120216" y="722376"/>
                  </a:lnTo>
                  <a:lnTo>
                    <a:pt x="1126934" y="724852"/>
                  </a:lnTo>
                  <a:lnTo>
                    <a:pt x="1134122" y="724230"/>
                  </a:lnTo>
                  <a:lnTo>
                    <a:pt x="1141844" y="720458"/>
                  </a:lnTo>
                  <a:lnTo>
                    <a:pt x="1145959" y="717600"/>
                  </a:lnTo>
                  <a:lnTo>
                    <a:pt x="1148422" y="713308"/>
                  </a:lnTo>
                  <a:lnTo>
                    <a:pt x="1148422" y="702564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320" y="6496811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74343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10055" y="0"/>
            <a:ext cx="10982325" cy="6858000"/>
            <a:chOff x="1210055" y="0"/>
            <a:chExt cx="10982325" cy="68580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055" y="6414515"/>
              <a:ext cx="441947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5948" y="6414516"/>
              <a:ext cx="440423" cy="4419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2072" y="0"/>
              <a:ext cx="5519927" cy="685800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32077" y="203899"/>
            <a:ext cx="44462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3900" dirty="0">
                <a:solidFill>
                  <a:srgbClr val="A13A22"/>
                </a:solidFill>
              </a:rPr>
              <a:t>3. </a:t>
            </a:r>
            <a:r>
              <a:rPr sz="3900" spc="-15" dirty="0">
                <a:solidFill>
                  <a:srgbClr val="A13A22"/>
                </a:solidFill>
              </a:rPr>
              <a:t>Zlepšené </a:t>
            </a:r>
            <a:r>
              <a:rPr sz="3900" spc="-5" dirty="0">
                <a:solidFill>
                  <a:srgbClr val="A13A22"/>
                </a:solidFill>
              </a:rPr>
              <a:t>poznatky</a:t>
            </a:r>
            <a:endParaRPr sz="3900"/>
          </a:p>
        </p:txBody>
      </p:sp>
      <p:sp>
        <p:nvSpPr>
          <p:cNvPr id="14" name="object 14"/>
          <p:cNvSpPr txBox="1"/>
          <p:nvPr/>
        </p:nvSpPr>
        <p:spPr>
          <a:xfrm>
            <a:off x="528573" y="859218"/>
            <a:ext cx="5653405" cy="37382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90170" marR="81915" algn="ctr">
              <a:lnSpc>
                <a:spcPts val="2300"/>
              </a:lnSpc>
              <a:spcBef>
                <a:spcPts val="660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už bolo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spomenuté v tejto časti,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poľnohospodárstvo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stáva inteligentnejším, ale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predajných miest (POS)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tiež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rastúcou oblasťou,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pretože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poskytujúce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stravovacie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služby </a:t>
            </a:r>
            <a:r>
              <a:rPr sz="2400" spc="5" dirty="0">
                <a:solidFill>
                  <a:srgbClr val="5F210F"/>
                </a:solidFill>
                <a:latin typeface="Calibri"/>
                <a:cs typeface="Calibri"/>
              </a:rPr>
              <a:t>sa snažia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do svojich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každodenných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činností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začleniť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pokročilejšie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IKT.</a:t>
            </a:r>
            <a:endParaRPr sz="2400">
              <a:latin typeface="Calibri"/>
              <a:cs typeface="Calibri"/>
            </a:endParaRPr>
          </a:p>
          <a:p>
            <a:pPr marL="59690" marR="51435" algn="ctr">
              <a:lnSpc>
                <a:spcPct val="80000"/>
              </a:lnSpc>
              <a:spcBef>
                <a:spcPts val="1040"/>
              </a:spcBef>
              <a:tabLst>
                <a:tab pos="918844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Niektoré spoločnosti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posúvajú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vyššiu úroveň.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Spoločnosti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"</a:t>
            </a:r>
            <a:r>
              <a:rPr sz="2400" u="sng" spc="-4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Toast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"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"</a:t>
            </a:r>
            <a:r>
              <a:rPr sz="2400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Avero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"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poskytujú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integrované softvérové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systémy,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zhromažďujú údaje z</a:t>
            </a:r>
            <a:endParaRPr sz="2400">
              <a:latin typeface="Calibri"/>
              <a:cs typeface="Calibri"/>
            </a:endParaRPr>
          </a:p>
          <a:p>
            <a:pPr marL="12700" marR="5080" indent="-635" algn="ctr">
              <a:lnSpc>
                <a:spcPct val="80000"/>
              </a:lnSpc>
              <a:spcBef>
                <a:spcPts val="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počas celej prevádzky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poskytuje majiteľom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informácie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ktoré im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umožňujú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optimalizovať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podnikanie.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4495165" cy="6858000"/>
            <a:chOff x="-4762" y="0"/>
            <a:chExt cx="449516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657600" cy="6858000"/>
            </a:xfrm>
            <a:custGeom>
              <a:avLst/>
              <a:gdLst/>
              <a:ahLst/>
              <a:cxnLst/>
              <a:rect l="l" t="t" r="r" b="b"/>
              <a:pathLst>
                <a:path w="3657600" h="6858000">
                  <a:moveTo>
                    <a:pt x="3657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657600" y="68580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72" y="4781641"/>
              <a:ext cx="3584848" cy="14054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472" y="4971465"/>
              <a:ext cx="177800" cy="54610"/>
            </a:xfrm>
            <a:custGeom>
              <a:avLst/>
              <a:gdLst/>
              <a:ahLst/>
              <a:cxnLst/>
              <a:rect l="l" t="t" r="r" b="b"/>
              <a:pathLst>
                <a:path w="177800" h="54610">
                  <a:moveTo>
                    <a:pt x="49428" y="22910"/>
                  </a:moveTo>
                  <a:lnTo>
                    <a:pt x="47561" y="14198"/>
                  </a:lnTo>
                  <a:lnTo>
                    <a:pt x="42621" y="6896"/>
                  </a:lnTo>
                  <a:lnTo>
                    <a:pt x="35521" y="1866"/>
                  </a:lnTo>
                  <a:lnTo>
                    <a:pt x="27216" y="0"/>
                  </a:lnTo>
                  <a:lnTo>
                    <a:pt x="20764" y="711"/>
                  </a:lnTo>
                  <a:lnTo>
                    <a:pt x="14325" y="4292"/>
                  </a:lnTo>
                  <a:lnTo>
                    <a:pt x="4292" y="14325"/>
                  </a:lnTo>
                  <a:lnTo>
                    <a:pt x="711" y="20764"/>
                  </a:lnTo>
                  <a:lnTo>
                    <a:pt x="711" y="27216"/>
                  </a:lnTo>
                  <a:lnTo>
                    <a:pt x="0" y="33655"/>
                  </a:lnTo>
                  <a:lnTo>
                    <a:pt x="3581" y="40106"/>
                  </a:lnTo>
                  <a:lnTo>
                    <a:pt x="10020" y="43688"/>
                  </a:lnTo>
                  <a:lnTo>
                    <a:pt x="15760" y="47980"/>
                  </a:lnTo>
                  <a:lnTo>
                    <a:pt x="24345" y="49415"/>
                  </a:lnTo>
                  <a:lnTo>
                    <a:pt x="32232" y="48691"/>
                  </a:lnTo>
                  <a:lnTo>
                    <a:pt x="40157" y="46583"/>
                  </a:lnTo>
                  <a:lnTo>
                    <a:pt x="45669" y="41440"/>
                  </a:lnTo>
                  <a:lnTo>
                    <a:pt x="48755" y="33489"/>
                  </a:lnTo>
                  <a:lnTo>
                    <a:pt x="49428" y="22910"/>
                  </a:lnTo>
                  <a:close/>
                </a:path>
                <a:path w="177800" h="54610">
                  <a:moveTo>
                    <a:pt x="177660" y="37236"/>
                  </a:moveTo>
                  <a:lnTo>
                    <a:pt x="177292" y="27635"/>
                  </a:lnTo>
                  <a:lnTo>
                    <a:pt x="172554" y="18973"/>
                  </a:lnTo>
                  <a:lnTo>
                    <a:pt x="164465" y="12458"/>
                  </a:lnTo>
                  <a:lnTo>
                    <a:pt x="154025" y="9309"/>
                  </a:lnTo>
                  <a:lnTo>
                    <a:pt x="148285" y="9309"/>
                  </a:lnTo>
                  <a:lnTo>
                    <a:pt x="146138" y="10020"/>
                  </a:lnTo>
                  <a:lnTo>
                    <a:pt x="144703" y="10020"/>
                  </a:lnTo>
                  <a:lnTo>
                    <a:pt x="143268" y="10744"/>
                  </a:lnTo>
                  <a:lnTo>
                    <a:pt x="142557" y="10744"/>
                  </a:lnTo>
                  <a:lnTo>
                    <a:pt x="141122" y="11455"/>
                  </a:lnTo>
                  <a:lnTo>
                    <a:pt x="136829" y="15748"/>
                  </a:lnTo>
                  <a:lnTo>
                    <a:pt x="134670" y="20053"/>
                  </a:lnTo>
                  <a:lnTo>
                    <a:pt x="133248" y="25057"/>
                  </a:lnTo>
                  <a:lnTo>
                    <a:pt x="131813" y="32943"/>
                  </a:lnTo>
                  <a:lnTo>
                    <a:pt x="133248" y="39382"/>
                  </a:lnTo>
                  <a:lnTo>
                    <a:pt x="143268" y="49415"/>
                  </a:lnTo>
                  <a:lnTo>
                    <a:pt x="149720" y="52273"/>
                  </a:lnTo>
                  <a:lnTo>
                    <a:pt x="158318" y="54419"/>
                  </a:lnTo>
                  <a:lnTo>
                    <a:pt x="165874" y="54356"/>
                  </a:lnTo>
                  <a:lnTo>
                    <a:pt x="171488" y="50660"/>
                  </a:lnTo>
                  <a:lnTo>
                    <a:pt x="175348" y="44551"/>
                  </a:lnTo>
                  <a:lnTo>
                    <a:pt x="177660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52900"/>
              <a:ext cx="986790" cy="723900"/>
            </a:xfrm>
            <a:custGeom>
              <a:avLst/>
              <a:gdLst/>
              <a:ahLst/>
              <a:cxnLst/>
              <a:rect l="l" t="t" r="r" b="b"/>
              <a:pathLst>
                <a:path w="986790" h="723900">
                  <a:moveTo>
                    <a:pt x="39293" y="17157"/>
                  </a:moveTo>
                  <a:lnTo>
                    <a:pt x="37858" y="11430"/>
                  </a:lnTo>
                  <a:lnTo>
                    <a:pt x="34277" y="7848"/>
                  </a:lnTo>
                  <a:lnTo>
                    <a:pt x="32131" y="4991"/>
                  </a:lnTo>
                  <a:lnTo>
                    <a:pt x="29972" y="3556"/>
                  </a:lnTo>
                  <a:lnTo>
                    <a:pt x="26390" y="2120"/>
                  </a:lnTo>
                  <a:lnTo>
                    <a:pt x="23533" y="685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46901"/>
                  </a:lnTo>
                  <a:lnTo>
                    <a:pt x="1320" y="47955"/>
                  </a:lnTo>
                  <a:lnTo>
                    <a:pt x="4191" y="50101"/>
                  </a:lnTo>
                  <a:lnTo>
                    <a:pt x="7048" y="50825"/>
                  </a:lnTo>
                  <a:lnTo>
                    <a:pt x="9918" y="52260"/>
                  </a:lnTo>
                  <a:lnTo>
                    <a:pt x="16370" y="52260"/>
                  </a:lnTo>
                  <a:lnTo>
                    <a:pt x="22098" y="50825"/>
                  </a:lnTo>
                  <a:lnTo>
                    <a:pt x="27825" y="47244"/>
                  </a:lnTo>
                  <a:lnTo>
                    <a:pt x="32842" y="40792"/>
                  </a:lnTo>
                  <a:lnTo>
                    <a:pt x="37147" y="35788"/>
                  </a:lnTo>
                  <a:lnTo>
                    <a:pt x="38569" y="28625"/>
                  </a:lnTo>
                  <a:lnTo>
                    <a:pt x="39293" y="22885"/>
                  </a:lnTo>
                  <a:lnTo>
                    <a:pt x="39293" y="17157"/>
                  </a:lnTo>
                  <a:close/>
                </a:path>
                <a:path w="986790" h="723900">
                  <a:moveTo>
                    <a:pt x="162966" y="89687"/>
                  </a:moveTo>
                  <a:lnTo>
                    <a:pt x="161531" y="79375"/>
                  </a:lnTo>
                  <a:lnTo>
                    <a:pt x="155917" y="70015"/>
                  </a:lnTo>
                  <a:lnTo>
                    <a:pt x="146748" y="62992"/>
                  </a:lnTo>
                  <a:lnTo>
                    <a:pt x="138557" y="60401"/>
                  </a:lnTo>
                  <a:lnTo>
                    <a:pt x="130632" y="61023"/>
                  </a:lnTo>
                  <a:lnTo>
                    <a:pt x="123786" y="64604"/>
                  </a:lnTo>
                  <a:lnTo>
                    <a:pt x="118808" y="70878"/>
                  </a:lnTo>
                  <a:lnTo>
                    <a:pt x="115925" y="82156"/>
                  </a:lnTo>
                  <a:lnTo>
                    <a:pt x="117741" y="92354"/>
                  </a:lnTo>
                  <a:lnTo>
                    <a:pt x="123850" y="101485"/>
                  </a:lnTo>
                  <a:lnTo>
                    <a:pt x="133858" y="109550"/>
                  </a:lnTo>
                  <a:lnTo>
                    <a:pt x="141617" y="112407"/>
                  </a:lnTo>
                  <a:lnTo>
                    <a:pt x="148628" y="110985"/>
                  </a:lnTo>
                  <a:lnTo>
                    <a:pt x="154711" y="106324"/>
                  </a:lnTo>
                  <a:lnTo>
                    <a:pt x="159651" y="99517"/>
                  </a:lnTo>
                  <a:lnTo>
                    <a:pt x="162966" y="89687"/>
                  </a:lnTo>
                  <a:close/>
                </a:path>
                <a:path w="986790" h="723900">
                  <a:moveTo>
                    <a:pt x="279996" y="184023"/>
                  </a:moveTo>
                  <a:lnTo>
                    <a:pt x="264960" y="157530"/>
                  </a:lnTo>
                  <a:lnTo>
                    <a:pt x="264236" y="157530"/>
                  </a:lnTo>
                  <a:lnTo>
                    <a:pt x="263525" y="156819"/>
                  </a:lnTo>
                  <a:lnTo>
                    <a:pt x="262089" y="156095"/>
                  </a:lnTo>
                  <a:lnTo>
                    <a:pt x="256362" y="151803"/>
                  </a:lnTo>
                  <a:lnTo>
                    <a:pt x="249199" y="148932"/>
                  </a:lnTo>
                  <a:lnTo>
                    <a:pt x="240601" y="153949"/>
                  </a:lnTo>
                  <a:lnTo>
                    <a:pt x="235839" y="158153"/>
                  </a:lnTo>
                  <a:lnTo>
                    <a:pt x="232625" y="163969"/>
                  </a:lnTo>
                  <a:lnTo>
                    <a:pt x="231432" y="170865"/>
                  </a:lnTo>
                  <a:lnTo>
                    <a:pt x="232714" y="178295"/>
                  </a:lnTo>
                  <a:lnTo>
                    <a:pt x="265176" y="203746"/>
                  </a:lnTo>
                  <a:lnTo>
                    <a:pt x="271767" y="201218"/>
                  </a:lnTo>
                  <a:lnTo>
                    <a:pt x="276733" y="195999"/>
                  </a:lnTo>
                  <a:lnTo>
                    <a:pt x="279285" y="189039"/>
                  </a:lnTo>
                  <a:lnTo>
                    <a:pt x="279996" y="184023"/>
                  </a:lnTo>
                  <a:close/>
                </a:path>
                <a:path w="986790" h="723900">
                  <a:moveTo>
                    <a:pt x="411822" y="269963"/>
                  </a:moveTo>
                  <a:lnTo>
                    <a:pt x="411099" y="266382"/>
                  </a:lnTo>
                  <a:lnTo>
                    <a:pt x="409663" y="263525"/>
                  </a:lnTo>
                  <a:lnTo>
                    <a:pt x="408241" y="259943"/>
                  </a:lnTo>
                  <a:lnTo>
                    <a:pt x="405371" y="257797"/>
                  </a:lnTo>
                  <a:lnTo>
                    <a:pt x="403225" y="255638"/>
                  </a:lnTo>
                  <a:lnTo>
                    <a:pt x="398919" y="253492"/>
                  </a:lnTo>
                  <a:lnTo>
                    <a:pt x="396062" y="251345"/>
                  </a:lnTo>
                  <a:lnTo>
                    <a:pt x="393192" y="249910"/>
                  </a:lnTo>
                  <a:lnTo>
                    <a:pt x="384594" y="244906"/>
                  </a:lnTo>
                  <a:lnTo>
                    <a:pt x="377431" y="247053"/>
                  </a:lnTo>
                  <a:lnTo>
                    <a:pt x="373126" y="262089"/>
                  </a:lnTo>
                  <a:lnTo>
                    <a:pt x="372414" y="267106"/>
                  </a:lnTo>
                  <a:lnTo>
                    <a:pt x="373849" y="272110"/>
                  </a:lnTo>
                  <a:lnTo>
                    <a:pt x="376262" y="278739"/>
                  </a:lnTo>
                  <a:lnTo>
                    <a:pt x="380834" y="284289"/>
                  </a:lnTo>
                  <a:lnTo>
                    <a:pt x="386740" y="288226"/>
                  </a:lnTo>
                  <a:lnTo>
                    <a:pt x="393192" y="290017"/>
                  </a:lnTo>
                  <a:lnTo>
                    <a:pt x="402501" y="290017"/>
                  </a:lnTo>
                  <a:lnTo>
                    <a:pt x="408241" y="284289"/>
                  </a:lnTo>
                  <a:lnTo>
                    <a:pt x="411099" y="277126"/>
                  </a:lnTo>
                  <a:lnTo>
                    <a:pt x="411822" y="273545"/>
                  </a:lnTo>
                  <a:lnTo>
                    <a:pt x="411822" y="269963"/>
                  </a:lnTo>
                  <a:close/>
                </a:path>
                <a:path w="986790" h="723900">
                  <a:moveTo>
                    <a:pt x="538759" y="355320"/>
                  </a:moveTo>
                  <a:lnTo>
                    <a:pt x="513283" y="332816"/>
                  </a:lnTo>
                  <a:lnTo>
                    <a:pt x="506120" y="335076"/>
                  </a:lnTo>
                  <a:lnTo>
                    <a:pt x="500646" y="340156"/>
                  </a:lnTo>
                  <a:lnTo>
                    <a:pt x="497674" y="347662"/>
                  </a:lnTo>
                  <a:lnTo>
                    <a:pt x="497243" y="356171"/>
                  </a:lnTo>
                  <a:lnTo>
                    <a:pt x="499237" y="364020"/>
                  </a:lnTo>
                  <a:lnTo>
                    <a:pt x="503516" y="369519"/>
                  </a:lnTo>
                  <a:lnTo>
                    <a:pt x="510679" y="371983"/>
                  </a:lnTo>
                  <a:lnTo>
                    <a:pt x="519455" y="371043"/>
                  </a:lnTo>
                  <a:lnTo>
                    <a:pt x="528497" y="366991"/>
                  </a:lnTo>
                  <a:lnTo>
                    <a:pt x="536473" y="360210"/>
                  </a:lnTo>
                  <a:lnTo>
                    <a:pt x="538759" y="355320"/>
                  </a:lnTo>
                  <a:close/>
                </a:path>
                <a:path w="986790" h="723900">
                  <a:moveTo>
                    <a:pt x="646798" y="431825"/>
                  </a:moveTo>
                  <a:lnTo>
                    <a:pt x="624865" y="400392"/>
                  </a:lnTo>
                  <a:lnTo>
                    <a:pt x="618591" y="401472"/>
                  </a:lnTo>
                  <a:lnTo>
                    <a:pt x="613511" y="405384"/>
                  </a:lnTo>
                  <a:lnTo>
                    <a:pt x="610260" y="411772"/>
                  </a:lnTo>
                  <a:lnTo>
                    <a:pt x="609904" y="418503"/>
                  </a:lnTo>
                  <a:lnTo>
                    <a:pt x="611695" y="425907"/>
                  </a:lnTo>
                  <a:lnTo>
                    <a:pt x="615099" y="432511"/>
                  </a:lnTo>
                  <a:lnTo>
                    <a:pt x="619569" y="436829"/>
                  </a:lnTo>
                  <a:lnTo>
                    <a:pt x="625297" y="440410"/>
                  </a:lnTo>
                  <a:lnTo>
                    <a:pt x="631037" y="441134"/>
                  </a:lnTo>
                  <a:lnTo>
                    <a:pt x="636765" y="438264"/>
                  </a:lnTo>
                  <a:lnTo>
                    <a:pt x="641781" y="435406"/>
                  </a:lnTo>
                  <a:lnTo>
                    <a:pt x="646798" y="431825"/>
                  </a:lnTo>
                  <a:close/>
                </a:path>
                <a:path w="986790" h="723900">
                  <a:moveTo>
                    <a:pt x="776020" y="518477"/>
                  </a:moveTo>
                  <a:lnTo>
                    <a:pt x="774458" y="510146"/>
                  </a:lnTo>
                  <a:lnTo>
                    <a:pt x="770013" y="503440"/>
                  </a:lnTo>
                  <a:lnTo>
                    <a:pt x="764527" y="499821"/>
                  </a:lnTo>
                  <a:lnTo>
                    <a:pt x="758913" y="498690"/>
                  </a:lnTo>
                  <a:lnTo>
                    <a:pt x="753287" y="500113"/>
                  </a:lnTo>
                  <a:lnTo>
                    <a:pt x="747801" y="504151"/>
                  </a:lnTo>
                  <a:lnTo>
                    <a:pt x="743127" y="511340"/>
                  </a:lnTo>
                  <a:lnTo>
                    <a:pt x="741006" y="519188"/>
                  </a:lnTo>
                  <a:lnTo>
                    <a:pt x="741565" y="526516"/>
                  </a:lnTo>
                  <a:lnTo>
                    <a:pt x="744943" y="532079"/>
                  </a:lnTo>
                  <a:lnTo>
                    <a:pt x="750989" y="535432"/>
                  </a:lnTo>
                  <a:lnTo>
                    <a:pt x="758367" y="536829"/>
                  </a:lnTo>
                  <a:lnTo>
                    <a:pt x="765492" y="536219"/>
                  </a:lnTo>
                  <a:lnTo>
                    <a:pt x="770737" y="533514"/>
                  </a:lnTo>
                  <a:lnTo>
                    <a:pt x="774750" y="526796"/>
                  </a:lnTo>
                  <a:lnTo>
                    <a:pt x="776020" y="518477"/>
                  </a:lnTo>
                  <a:close/>
                </a:path>
                <a:path w="986790" h="723900">
                  <a:moveTo>
                    <a:pt x="876046" y="623747"/>
                  </a:moveTo>
                  <a:lnTo>
                    <a:pt x="850049" y="603072"/>
                  </a:lnTo>
                  <a:lnTo>
                    <a:pt x="844524" y="605129"/>
                  </a:lnTo>
                  <a:lnTo>
                    <a:pt x="838784" y="609422"/>
                  </a:lnTo>
                  <a:lnTo>
                    <a:pt x="836637" y="620890"/>
                  </a:lnTo>
                  <a:lnTo>
                    <a:pt x="840219" y="624471"/>
                  </a:lnTo>
                  <a:lnTo>
                    <a:pt x="843800" y="628764"/>
                  </a:lnTo>
                  <a:lnTo>
                    <a:pt x="850252" y="631634"/>
                  </a:lnTo>
                  <a:lnTo>
                    <a:pt x="861720" y="633056"/>
                  </a:lnTo>
                  <a:lnTo>
                    <a:pt x="867448" y="631634"/>
                  </a:lnTo>
                  <a:lnTo>
                    <a:pt x="871029" y="628764"/>
                  </a:lnTo>
                  <a:lnTo>
                    <a:pt x="876046" y="623747"/>
                  </a:lnTo>
                  <a:close/>
                </a:path>
                <a:path w="986790" h="723900">
                  <a:moveTo>
                    <a:pt x="986370" y="701103"/>
                  </a:moveTo>
                  <a:lnTo>
                    <a:pt x="983500" y="695375"/>
                  </a:lnTo>
                  <a:lnTo>
                    <a:pt x="979208" y="690359"/>
                  </a:lnTo>
                  <a:lnTo>
                    <a:pt x="973709" y="686435"/>
                  </a:lnTo>
                  <a:lnTo>
                    <a:pt x="967473" y="685253"/>
                  </a:lnTo>
                  <a:lnTo>
                    <a:pt x="961377" y="686625"/>
                  </a:lnTo>
                  <a:lnTo>
                    <a:pt x="956284" y="690359"/>
                  </a:lnTo>
                  <a:lnTo>
                    <a:pt x="951979" y="693940"/>
                  </a:lnTo>
                  <a:lnTo>
                    <a:pt x="950544" y="698233"/>
                  </a:lnTo>
                  <a:lnTo>
                    <a:pt x="950544" y="706831"/>
                  </a:lnTo>
                  <a:lnTo>
                    <a:pt x="952690" y="711123"/>
                  </a:lnTo>
                  <a:lnTo>
                    <a:pt x="956284" y="715416"/>
                  </a:lnTo>
                  <a:lnTo>
                    <a:pt x="961796" y="720915"/>
                  </a:lnTo>
                  <a:lnTo>
                    <a:pt x="967651" y="723392"/>
                  </a:lnTo>
                  <a:lnTo>
                    <a:pt x="973912" y="722769"/>
                  </a:lnTo>
                  <a:lnTo>
                    <a:pt x="980630" y="718997"/>
                  </a:lnTo>
                  <a:lnTo>
                    <a:pt x="984211" y="716140"/>
                  </a:lnTo>
                  <a:lnTo>
                    <a:pt x="986370" y="711847"/>
                  </a:lnTo>
                  <a:lnTo>
                    <a:pt x="986370" y="701103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96811"/>
              <a:ext cx="4485640" cy="277495"/>
            </a:xfrm>
            <a:custGeom>
              <a:avLst/>
              <a:gdLst/>
              <a:ahLst/>
              <a:cxnLst/>
              <a:rect l="l" t="t" r="r" b="b"/>
              <a:pathLst>
                <a:path w="4485640" h="277495">
                  <a:moveTo>
                    <a:pt x="0" y="0"/>
                  </a:moveTo>
                  <a:lnTo>
                    <a:pt x="4485132" y="0"/>
                  </a:lnTo>
                  <a:lnTo>
                    <a:pt x="4485132" y="277367"/>
                  </a:lnTo>
                  <a:lnTo>
                    <a:pt x="0" y="277367"/>
                  </a:lnTo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1685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6596" y="0"/>
            <a:ext cx="11995785" cy="6858000"/>
            <a:chOff x="196596" y="0"/>
            <a:chExt cx="11995785" cy="68580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596" y="6414515"/>
              <a:ext cx="440435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8188" y="6419088"/>
              <a:ext cx="441959" cy="4389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599" y="0"/>
              <a:ext cx="8534400" cy="68580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38776" y="4660388"/>
              <a:ext cx="6705600" cy="1925320"/>
            </a:xfrm>
            <a:custGeom>
              <a:avLst/>
              <a:gdLst/>
              <a:ahLst/>
              <a:cxnLst/>
              <a:rect l="l" t="t" r="r" b="b"/>
              <a:pathLst>
                <a:path w="6705600" h="1925320">
                  <a:moveTo>
                    <a:pt x="6705523" y="1604010"/>
                  </a:moveTo>
                  <a:lnTo>
                    <a:pt x="999667" y="1604010"/>
                  </a:lnTo>
                  <a:lnTo>
                    <a:pt x="1003146" y="1651416"/>
                  </a:lnTo>
                  <a:lnTo>
                    <a:pt x="1013251" y="1696663"/>
                  </a:lnTo>
                  <a:lnTo>
                    <a:pt x="1029485" y="1739253"/>
                  </a:lnTo>
                  <a:lnTo>
                    <a:pt x="1051353" y="1778691"/>
                  </a:lnTo>
                  <a:lnTo>
                    <a:pt x="1078359" y="1814481"/>
                  </a:lnTo>
                  <a:lnTo>
                    <a:pt x="1110005" y="1846125"/>
                  </a:lnTo>
                  <a:lnTo>
                    <a:pt x="1145797" y="1873129"/>
                  </a:lnTo>
                  <a:lnTo>
                    <a:pt x="1185236" y="1894996"/>
                  </a:lnTo>
                  <a:lnTo>
                    <a:pt x="1227828" y="1911229"/>
                  </a:lnTo>
                  <a:lnTo>
                    <a:pt x="1273075" y="1921333"/>
                  </a:lnTo>
                  <a:lnTo>
                    <a:pt x="1320482" y="1924812"/>
                  </a:lnTo>
                  <a:lnTo>
                    <a:pt x="6384709" y="1924812"/>
                  </a:lnTo>
                  <a:lnTo>
                    <a:pt x="6432115" y="1921333"/>
                  </a:lnTo>
                  <a:lnTo>
                    <a:pt x="6477363" y="1911229"/>
                  </a:lnTo>
                  <a:lnTo>
                    <a:pt x="6519955" y="1894996"/>
                  </a:lnTo>
                  <a:lnTo>
                    <a:pt x="6559394" y="1873129"/>
                  </a:lnTo>
                  <a:lnTo>
                    <a:pt x="6595185" y="1846125"/>
                  </a:lnTo>
                  <a:lnTo>
                    <a:pt x="6626832" y="1814481"/>
                  </a:lnTo>
                  <a:lnTo>
                    <a:pt x="6653837" y="1778691"/>
                  </a:lnTo>
                  <a:lnTo>
                    <a:pt x="6675705" y="1739253"/>
                  </a:lnTo>
                  <a:lnTo>
                    <a:pt x="6691940" y="1696663"/>
                  </a:lnTo>
                  <a:lnTo>
                    <a:pt x="6702045" y="1651416"/>
                  </a:lnTo>
                  <a:lnTo>
                    <a:pt x="6705523" y="1604010"/>
                  </a:lnTo>
                  <a:close/>
                </a:path>
                <a:path w="6705600" h="1925320">
                  <a:moveTo>
                    <a:pt x="6384709" y="0"/>
                  </a:moveTo>
                  <a:lnTo>
                    <a:pt x="1320482" y="0"/>
                  </a:lnTo>
                  <a:lnTo>
                    <a:pt x="1273075" y="3478"/>
                  </a:lnTo>
                  <a:lnTo>
                    <a:pt x="1227828" y="13583"/>
                  </a:lnTo>
                  <a:lnTo>
                    <a:pt x="1185236" y="29817"/>
                  </a:lnTo>
                  <a:lnTo>
                    <a:pt x="1145797" y="51686"/>
                  </a:lnTo>
                  <a:lnTo>
                    <a:pt x="1110005" y="78691"/>
                  </a:lnTo>
                  <a:lnTo>
                    <a:pt x="1078359" y="110338"/>
                  </a:lnTo>
                  <a:lnTo>
                    <a:pt x="1051353" y="146129"/>
                  </a:lnTo>
                  <a:lnTo>
                    <a:pt x="1029485" y="185568"/>
                  </a:lnTo>
                  <a:lnTo>
                    <a:pt x="1013251" y="228160"/>
                  </a:lnTo>
                  <a:lnTo>
                    <a:pt x="1003146" y="273407"/>
                  </a:lnTo>
                  <a:lnTo>
                    <a:pt x="999667" y="320814"/>
                  </a:lnTo>
                  <a:lnTo>
                    <a:pt x="999667" y="1122807"/>
                  </a:lnTo>
                  <a:lnTo>
                    <a:pt x="0" y="1189824"/>
                  </a:lnTo>
                  <a:lnTo>
                    <a:pt x="999667" y="1604022"/>
                  </a:lnTo>
                  <a:lnTo>
                    <a:pt x="6705523" y="1604010"/>
                  </a:lnTo>
                  <a:lnTo>
                    <a:pt x="6705523" y="320814"/>
                  </a:lnTo>
                  <a:lnTo>
                    <a:pt x="6702045" y="273407"/>
                  </a:lnTo>
                  <a:lnTo>
                    <a:pt x="6691940" y="228160"/>
                  </a:lnTo>
                  <a:lnTo>
                    <a:pt x="6675705" y="185568"/>
                  </a:lnTo>
                  <a:lnTo>
                    <a:pt x="6653837" y="146129"/>
                  </a:lnTo>
                  <a:lnTo>
                    <a:pt x="6626832" y="110338"/>
                  </a:lnTo>
                  <a:lnTo>
                    <a:pt x="6595185" y="78691"/>
                  </a:lnTo>
                  <a:lnTo>
                    <a:pt x="6559394" y="51686"/>
                  </a:lnTo>
                  <a:lnTo>
                    <a:pt x="6519955" y="29817"/>
                  </a:lnTo>
                  <a:lnTo>
                    <a:pt x="6477363" y="13583"/>
                  </a:lnTo>
                  <a:lnTo>
                    <a:pt x="6432115" y="3478"/>
                  </a:lnTo>
                  <a:lnTo>
                    <a:pt x="6384709" y="0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38776" y="4660388"/>
              <a:ext cx="6705600" cy="1925320"/>
            </a:xfrm>
            <a:custGeom>
              <a:avLst/>
              <a:gdLst/>
              <a:ahLst/>
              <a:cxnLst/>
              <a:rect l="l" t="t" r="r" b="b"/>
              <a:pathLst>
                <a:path w="6705600" h="1925320">
                  <a:moveTo>
                    <a:pt x="999667" y="320814"/>
                  </a:moveTo>
                  <a:lnTo>
                    <a:pt x="1003146" y="273407"/>
                  </a:lnTo>
                  <a:lnTo>
                    <a:pt x="1013251" y="228160"/>
                  </a:lnTo>
                  <a:lnTo>
                    <a:pt x="1029485" y="185568"/>
                  </a:lnTo>
                  <a:lnTo>
                    <a:pt x="1051353" y="146129"/>
                  </a:lnTo>
                  <a:lnTo>
                    <a:pt x="1078359" y="110338"/>
                  </a:lnTo>
                  <a:lnTo>
                    <a:pt x="1110005" y="78691"/>
                  </a:lnTo>
                  <a:lnTo>
                    <a:pt x="1145797" y="51686"/>
                  </a:lnTo>
                  <a:lnTo>
                    <a:pt x="1185236" y="29817"/>
                  </a:lnTo>
                  <a:lnTo>
                    <a:pt x="1227828" y="13583"/>
                  </a:lnTo>
                  <a:lnTo>
                    <a:pt x="1273075" y="3478"/>
                  </a:lnTo>
                  <a:lnTo>
                    <a:pt x="1320482" y="0"/>
                  </a:lnTo>
                  <a:lnTo>
                    <a:pt x="1950643" y="0"/>
                  </a:lnTo>
                  <a:lnTo>
                    <a:pt x="3377107" y="0"/>
                  </a:lnTo>
                  <a:lnTo>
                    <a:pt x="6384709" y="0"/>
                  </a:lnTo>
                  <a:lnTo>
                    <a:pt x="6432115" y="3478"/>
                  </a:lnTo>
                  <a:lnTo>
                    <a:pt x="6477363" y="13583"/>
                  </a:lnTo>
                  <a:lnTo>
                    <a:pt x="6519955" y="29817"/>
                  </a:lnTo>
                  <a:lnTo>
                    <a:pt x="6559394" y="51686"/>
                  </a:lnTo>
                  <a:lnTo>
                    <a:pt x="6595185" y="78691"/>
                  </a:lnTo>
                  <a:lnTo>
                    <a:pt x="6626832" y="110338"/>
                  </a:lnTo>
                  <a:lnTo>
                    <a:pt x="6653837" y="146129"/>
                  </a:lnTo>
                  <a:lnTo>
                    <a:pt x="6675705" y="185568"/>
                  </a:lnTo>
                  <a:lnTo>
                    <a:pt x="6691940" y="228160"/>
                  </a:lnTo>
                  <a:lnTo>
                    <a:pt x="6702045" y="273407"/>
                  </a:lnTo>
                  <a:lnTo>
                    <a:pt x="6705523" y="320814"/>
                  </a:lnTo>
                  <a:lnTo>
                    <a:pt x="6705523" y="1122807"/>
                  </a:lnTo>
                  <a:lnTo>
                    <a:pt x="6705523" y="1604022"/>
                  </a:lnTo>
                  <a:lnTo>
                    <a:pt x="6702045" y="1651416"/>
                  </a:lnTo>
                  <a:lnTo>
                    <a:pt x="6691940" y="1696663"/>
                  </a:lnTo>
                  <a:lnTo>
                    <a:pt x="6675705" y="1739253"/>
                  </a:lnTo>
                  <a:lnTo>
                    <a:pt x="6653837" y="1778691"/>
                  </a:lnTo>
                  <a:lnTo>
                    <a:pt x="6626832" y="1814481"/>
                  </a:lnTo>
                  <a:lnTo>
                    <a:pt x="6595185" y="1846125"/>
                  </a:lnTo>
                  <a:lnTo>
                    <a:pt x="6559394" y="1873129"/>
                  </a:lnTo>
                  <a:lnTo>
                    <a:pt x="6519955" y="1894996"/>
                  </a:lnTo>
                  <a:lnTo>
                    <a:pt x="6477363" y="1911229"/>
                  </a:lnTo>
                  <a:lnTo>
                    <a:pt x="6432115" y="1921333"/>
                  </a:lnTo>
                  <a:lnTo>
                    <a:pt x="6384709" y="1924812"/>
                  </a:lnTo>
                  <a:lnTo>
                    <a:pt x="3377107" y="1924812"/>
                  </a:lnTo>
                  <a:lnTo>
                    <a:pt x="1950643" y="1924812"/>
                  </a:lnTo>
                  <a:lnTo>
                    <a:pt x="1320482" y="1924812"/>
                  </a:lnTo>
                  <a:lnTo>
                    <a:pt x="1273075" y="1921333"/>
                  </a:lnTo>
                  <a:lnTo>
                    <a:pt x="1227828" y="1911229"/>
                  </a:lnTo>
                  <a:lnTo>
                    <a:pt x="1185236" y="1894996"/>
                  </a:lnTo>
                  <a:lnTo>
                    <a:pt x="1145797" y="1873129"/>
                  </a:lnTo>
                  <a:lnTo>
                    <a:pt x="1110005" y="1846125"/>
                  </a:lnTo>
                  <a:lnTo>
                    <a:pt x="1078359" y="1814481"/>
                  </a:lnTo>
                  <a:lnTo>
                    <a:pt x="1051353" y="1778691"/>
                  </a:lnTo>
                  <a:lnTo>
                    <a:pt x="1029485" y="1739253"/>
                  </a:lnTo>
                  <a:lnTo>
                    <a:pt x="1013251" y="1696663"/>
                  </a:lnTo>
                  <a:lnTo>
                    <a:pt x="1003146" y="1651416"/>
                  </a:lnTo>
                  <a:lnTo>
                    <a:pt x="999667" y="1604010"/>
                  </a:lnTo>
                  <a:lnTo>
                    <a:pt x="0" y="1189824"/>
                  </a:lnTo>
                  <a:lnTo>
                    <a:pt x="999667" y="1122807"/>
                  </a:lnTo>
                  <a:lnTo>
                    <a:pt x="999667" y="320814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 algn="ctr">
              <a:lnSpc>
                <a:spcPts val="2110"/>
              </a:lnSpc>
              <a:spcBef>
                <a:spcPts val="605"/>
              </a:spcBef>
            </a:pPr>
            <a:r>
              <a:rPr spc="-10" dirty="0"/>
              <a:t>Na záver </a:t>
            </a:r>
            <a:r>
              <a:rPr spc="-5" dirty="0"/>
              <a:t>je </a:t>
            </a:r>
            <a:r>
              <a:rPr spc="-10" dirty="0"/>
              <a:t>zrejmé, </a:t>
            </a:r>
            <a:r>
              <a:rPr spc="-15" dirty="0"/>
              <a:t>že </a:t>
            </a:r>
            <a:r>
              <a:rPr spc="-10" dirty="0"/>
              <a:t>digitálne technológie </a:t>
            </a:r>
            <a:r>
              <a:rPr spc="-5" dirty="0"/>
              <a:t>sú </a:t>
            </a:r>
            <a:r>
              <a:rPr spc="-20" dirty="0"/>
              <a:t>dôležité pre </a:t>
            </a:r>
            <a:r>
              <a:rPr spc="-5" dirty="0"/>
              <a:t>všetky </a:t>
            </a:r>
            <a:r>
              <a:rPr spc="-15" dirty="0"/>
              <a:t>formy </a:t>
            </a:r>
            <a:r>
              <a:rPr spc="-10" dirty="0"/>
              <a:t>podnikania... dokonca aj pre </a:t>
            </a:r>
            <a:r>
              <a:rPr spc="-25" dirty="0"/>
              <a:t>malé podniky.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072" y="1644847"/>
            <a:ext cx="3584848" cy="340041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580"/>
              </a:spcBef>
            </a:pP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Ako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už bolo spomenuté, </a:t>
            </a:r>
            <a:r>
              <a:rPr sz="2200" spc="-20" dirty="0">
                <a:solidFill>
                  <a:srgbClr val="6C6A39"/>
                </a:solidFill>
                <a:latin typeface="Calibri"/>
                <a:cs typeface="Calibri"/>
              </a:rPr>
              <a:t>ponúka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623570" indent="-343535">
              <a:lnSpc>
                <a:spcPts val="2375"/>
              </a:lnSpc>
              <a:spcBef>
                <a:spcPts val="475"/>
              </a:spcBef>
              <a:buFont typeface="Arial"/>
              <a:buChar char="•"/>
              <a:tabLst>
                <a:tab pos="623570" algn="l"/>
                <a:tab pos="624205" algn="l"/>
              </a:tabLst>
            </a:pP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Prístup </a:t>
            </a:r>
            <a:r>
              <a:rPr sz="2200" spc="-20" dirty="0">
                <a:solidFill>
                  <a:srgbClr val="6C6A39"/>
                </a:solidFill>
                <a:latin typeface="Calibri"/>
                <a:cs typeface="Calibri"/>
              </a:rPr>
              <a:t>k </a:t>
            </a:r>
            <a:r>
              <a:rPr sz="2200" spc="-20" dirty="0" err="1">
                <a:solidFill>
                  <a:srgbClr val="6C6A39"/>
                </a:solidFill>
                <a:latin typeface="Calibri"/>
                <a:cs typeface="Calibri"/>
              </a:rPr>
              <a:t>väčším</a:t>
            </a:r>
            <a:r>
              <a:rPr lang="sk-SK" sz="2200" spc="-20" dirty="0">
                <a:solidFill>
                  <a:srgbClr val="6C6A39"/>
                </a:solidFill>
                <a:latin typeface="Calibri"/>
                <a:cs typeface="Calibri"/>
              </a:rPr>
              <a:t> trhom</a:t>
            </a:r>
          </a:p>
          <a:p>
            <a:pPr marL="623570" indent="-343535">
              <a:lnSpc>
                <a:spcPts val="2375"/>
              </a:lnSpc>
              <a:spcBef>
                <a:spcPts val="475"/>
              </a:spcBef>
              <a:buFont typeface="Arial"/>
              <a:buChar char="•"/>
              <a:tabLst>
                <a:tab pos="623570" algn="l"/>
                <a:tab pos="624205" algn="l"/>
              </a:tabLst>
            </a:pPr>
            <a:r>
              <a:rPr sz="2200" spc="-10" dirty="0" err="1">
                <a:solidFill>
                  <a:srgbClr val="6C6A39"/>
                </a:solidFill>
                <a:latin typeface="Calibri"/>
                <a:cs typeface="Calibri"/>
              </a:rPr>
              <a:t>Úspora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času a </a:t>
            </a:r>
            <a:r>
              <a:rPr sz="2200" spc="-15" dirty="0" err="1">
                <a:solidFill>
                  <a:srgbClr val="6C6A39"/>
                </a:solidFill>
                <a:latin typeface="Calibri"/>
                <a:cs typeface="Calibri"/>
              </a:rPr>
              <a:t>nákladov</a:t>
            </a:r>
            <a:endParaRPr lang="sk-SK" sz="2200" spc="-15" dirty="0">
              <a:solidFill>
                <a:srgbClr val="6C6A39"/>
              </a:solidFill>
              <a:latin typeface="Calibri"/>
              <a:cs typeface="Calibri"/>
            </a:endParaRPr>
          </a:p>
          <a:p>
            <a:pPr marL="623570" indent="-343535">
              <a:lnSpc>
                <a:spcPts val="2375"/>
              </a:lnSpc>
              <a:spcBef>
                <a:spcPts val="475"/>
              </a:spcBef>
              <a:buFont typeface="Arial"/>
              <a:buChar char="•"/>
              <a:tabLst>
                <a:tab pos="623570" algn="l"/>
                <a:tab pos="624205" algn="l"/>
              </a:tabLst>
            </a:pPr>
            <a:r>
              <a:rPr sz="2200" spc="-5" dirty="0" err="1">
                <a:solidFill>
                  <a:srgbClr val="6C6A39"/>
                </a:solidFill>
                <a:latin typeface="Calibri"/>
                <a:cs typeface="Calibri"/>
              </a:rPr>
              <a:t>Prístup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6C6A39"/>
                </a:solidFill>
                <a:latin typeface="Calibri"/>
                <a:cs typeface="Calibri"/>
              </a:rPr>
              <a:t>k </a:t>
            </a:r>
            <a:r>
              <a:rPr sz="2200" spc="-15" dirty="0" err="1">
                <a:solidFill>
                  <a:srgbClr val="6C6A39"/>
                </a:solidFill>
                <a:latin typeface="Calibri"/>
                <a:cs typeface="Calibri"/>
              </a:rPr>
              <a:t>zákazníkom</a:t>
            </a:r>
            <a:endParaRPr lang="sk-SK" sz="2200" spc="-15" dirty="0">
              <a:solidFill>
                <a:srgbClr val="6C6A39"/>
              </a:solidFill>
              <a:latin typeface="Calibri"/>
              <a:cs typeface="Calibri"/>
            </a:endParaRPr>
          </a:p>
          <a:p>
            <a:pPr marL="623570" indent="-343535">
              <a:lnSpc>
                <a:spcPts val="2375"/>
              </a:lnSpc>
              <a:spcBef>
                <a:spcPts val="475"/>
              </a:spcBef>
              <a:buFont typeface="Arial"/>
              <a:buChar char="•"/>
              <a:tabLst>
                <a:tab pos="623570" algn="l"/>
                <a:tab pos="624205" algn="l"/>
              </a:tabLst>
            </a:pP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	Analýza </a:t>
            </a:r>
            <a:r>
              <a:rPr sz="2200" spc="-20" dirty="0">
                <a:solidFill>
                  <a:srgbClr val="6C6A39"/>
                </a:solidFill>
                <a:latin typeface="Calibri"/>
                <a:cs typeface="Calibri"/>
              </a:rPr>
              <a:t>údajov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vedie </a:t>
            </a:r>
            <a:r>
              <a:rPr sz="2200" spc="-20" dirty="0">
                <a:solidFill>
                  <a:srgbClr val="6C6A39"/>
                </a:solidFill>
                <a:latin typeface="Calibri"/>
                <a:cs typeface="Calibri"/>
              </a:rPr>
              <a:t>k </a:t>
            </a:r>
            <a:r>
              <a:rPr sz="2200" spc="-15" dirty="0">
                <a:solidFill>
                  <a:srgbClr val="6C6A39"/>
                </a:solidFill>
                <a:latin typeface="Calibri"/>
                <a:cs typeface="Calibri"/>
              </a:rPr>
              <a:t>zlepšeniam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v </a:t>
            </a:r>
            <a:r>
              <a:rPr sz="2200" spc="-15" dirty="0" err="1">
                <a:solidFill>
                  <a:srgbClr val="6C6A39"/>
                </a:solidFill>
                <a:latin typeface="Calibri"/>
                <a:cs typeface="Calibri"/>
              </a:rPr>
              <a:t>niekoľkých</a:t>
            </a:r>
            <a:r>
              <a:rPr sz="2200" spc="-15" dirty="0">
                <a:solidFill>
                  <a:srgbClr val="6C6A39"/>
                </a:solidFill>
                <a:latin typeface="Calibri"/>
                <a:cs typeface="Calibri"/>
              </a:rPr>
              <a:t> </a:t>
            </a:r>
            <a:r>
              <a:rPr sz="2200" spc="-5" dirty="0" err="1">
                <a:solidFill>
                  <a:srgbClr val="6C6A39"/>
                </a:solidFill>
                <a:latin typeface="Calibri"/>
                <a:cs typeface="Calibri"/>
              </a:rPr>
              <a:t>oblastiach</a:t>
            </a:r>
            <a:r>
              <a:rPr lang="sk-SK" sz="2200" spc="-5" dirty="0">
                <a:solidFill>
                  <a:srgbClr val="6C6A39"/>
                </a:solidFill>
                <a:latin typeface="Calibri"/>
                <a:cs typeface="Calibri"/>
              </a:rPr>
              <a:t> </a:t>
            </a:r>
            <a:endParaRPr sz="2200" dirty="0">
              <a:latin typeface="Calibri"/>
              <a:cs typeface="Calibri"/>
            </a:endParaRPr>
          </a:p>
          <a:p>
            <a:pPr marL="722630">
              <a:lnSpc>
                <a:spcPts val="2135"/>
              </a:lnSpc>
            </a:pPr>
            <a:r>
              <a:rPr sz="2200" spc="-15" dirty="0" err="1">
                <a:solidFill>
                  <a:srgbClr val="6C6A39"/>
                </a:solidFill>
                <a:latin typeface="Calibri"/>
                <a:cs typeface="Calibri"/>
              </a:rPr>
              <a:t>poľnohospodársk</a:t>
            </a:r>
            <a:r>
              <a:rPr lang="sk-SK" sz="2200" spc="-15" dirty="0" err="1">
                <a:solidFill>
                  <a:srgbClr val="6C6A39"/>
                </a:solidFill>
                <a:latin typeface="Calibri"/>
                <a:cs typeface="Calibri"/>
              </a:rPr>
              <a:t>ych</a:t>
            </a:r>
            <a:r>
              <a:rPr sz="2200" spc="-15" dirty="0">
                <a:solidFill>
                  <a:srgbClr val="6C6A39"/>
                </a:solidFill>
                <a:latin typeface="Calibri"/>
                <a:cs typeface="Calibri"/>
              </a:rPr>
              <a:t> </a:t>
            </a:r>
            <a:r>
              <a:rPr sz="2200" spc="-5" dirty="0" err="1">
                <a:solidFill>
                  <a:srgbClr val="6C6A39"/>
                </a:solidFill>
                <a:latin typeface="Calibri"/>
                <a:cs typeface="Calibri"/>
              </a:rPr>
              <a:t>aspekt</a:t>
            </a:r>
            <a:r>
              <a:rPr lang="sk-SK" sz="2200" spc="-5" dirty="0" err="1">
                <a:solidFill>
                  <a:srgbClr val="6C6A39"/>
                </a:solidFill>
                <a:latin typeface="Calibri"/>
                <a:cs typeface="Calibri"/>
              </a:rPr>
              <a:t>ov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3720" y="5041527"/>
            <a:ext cx="53340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Dúfame, že tento modul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vám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otvoril oči,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pokiaľ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ide o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príležitosti,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ktoré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sa skrývajú vo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svete digitálnych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technológií.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1" y="6083811"/>
            <a:ext cx="1843402" cy="4117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23846" y="6086876"/>
            <a:ext cx="4575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Tento projekt bol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financovaný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podporou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Európskej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komisie.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Táto publikácia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[oznámenie]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vyjadruje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len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názory autora a Komisia nenesie zodpovednosť za akékoľvek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použitie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informácií,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ktoré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sú v nej obsiahnuté.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40311" y="4550105"/>
            <a:ext cx="344170" cy="343535"/>
          </a:xfrm>
          <a:custGeom>
            <a:avLst/>
            <a:gdLst/>
            <a:ahLst/>
            <a:cxnLst/>
            <a:rect l="l" t="t" r="r" b="b"/>
            <a:pathLst>
              <a:path w="344170" h="343535">
                <a:moveTo>
                  <a:pt x="343763" y="171132"/>
                </a:moveTo>
                <a:lnTo>
                  <a:pt x="337591" y="125704"/>
                </a:lnTo>
                <a:lnTo>
                  <a:pt x="320167" y="84848"/>
                </a:lnTo>
                <a:lnTo>
                  <a:pt x="315823" y="79273"/>
                </a:lnTo>
                <a:lnTo>
                  <a:pt x="315823" y="171132"/>
                </a:lnTo>
                <a:lnTo>
                  <a:pt x="312889" y="200228"/>
                </a:lnTo>
                <a:lnTo>
                  <a:pt x="311734" y="203923"/>
                </a:lnTo>
                <a:lnTo>
                  <a:pt x="304482" y="205994"/>
                </a:lnTo>
                <a:lnTo>
                  <a:pt x="304482" y="227317"/>
                </a:lnTo>
                <a:lnTo>
                  <a:pt x="273202" y="273113"/>
                </a:lnTo>
                <a:lnTo>
                  <a:pt x="227520" y="304368"/>
                </a:lnTo>
                <a:lnTo>
                  <a:pt x="206171" y="311048"/>
                </a:lnTo>
                <a:lnTo>
                  <a:pt x="214350" y="303149"/>
                </a:lnTo>
                <a:lnTo>
                  <a:pt x="240093" y="262458"/>
                </a:lnTo>
                <a:lnTo>
                  <a:pt x="247827" y="240055"/>
                </a:lnTo>
                <a:lnTo>
                  <a:pt x="248132" y="240017"/>
                </a:lnTo>
                <a:lnTo>
                  <a:pt x="285762" y="232613"/>
                </a:lnTo>
                <a:lnTo>
                  <a:pt x="304482" y="227317"/>
                </a:lnTo>
                <a:lnTo>
                  <a:pt x="304482" y="205994"/>
                </a:lnTo>
                <a:lnTo>
                  <a:pt x="281051" y="212648"/>
                </a:lnTo>
                <a:lnTo>
                  <a:pt x="255498" y="217754"/>
                </a:lnTo>
                <a:lnTo>
                  <a:pt x="260629" y="171132"/>
                </a:lnTo>
                <a:lnTo>
                  <a:pt x="255536" y="125222"/>
                </a:lnTo>
                <a:lnTo>
                  <a:pt x="281051" y="130314"/>
                </a:lnTo>
                <a:lnTo>
                  <a:pt x="311924" y="139103"/>
                </a:lnTo>
                <a:lnTo>
                  <a:pt x="312889" y="142138"/>
                </a:lnTo>
                <a:lnTo>
                  <a:pt x="315823" y="171132"/>
                </a:lnTo>
                <a:lnTo>
                  <a:pt x="315823" y="79273"/>
                </a:lnTo>
                <a:lnTo>
                  <a:pt x="304596" y="64846"/>
                </a:lnTo>
                <a:lnTo>
                  <a:pt x="304596" y="115697"/>
                </a:lnTo>
                <a:lnTo>
                  <a:pt x="285762" y="110350"/>
                </a:lnTo>
                <a:lnTo>
                  <a:pt x="248132" y="102933"/>
                </a:lnTo>
                <a:lnTo>
                  <a:pt x="247891" y="102908"/>
                </a:lnTo>
                <a:lnTo>
                  <a:pt x="240360" y="81191"/>
                </a:lnTo>
                <a:lnTo>
                  <a:pt x="240360" y="171132"/>
                </a:lnTo>
                <a:lnTo>
                  <a:pt x="235356" y="213156"/>
                </a:lnTo>
                <a:lnTo>
                  <a:pt x="232486" y="221335"/>
                </a:lnTo>
                <a:lnTo>
                  <a:pt x="225018" y="222224"/>
                </a:lnTo>
                <a:lnTo>
                  <a:pt x="225018" y="242697"/>
                </a:lnTo>
                <a:lnTo>
                  <a:pt x="221322" y="253288"/>
                </a:lnTo>
                <a:lnTo>
                  <a:pt x="198107" y="289890"/>
                </a:lnTo>
                <a:lnTo>
                  <a:pt x="171780" y="315341"/>
                </a:lnTo>
                <a:lnTo>
                  <a:pt x="144348" y="289890"/>
                </a:lnTo>
                <a:lnTo>
                  <a:pt x="136271" y="277545"/>
                </a:lnTo>
                <a:lnTo>
                  <a:pt x="136271" y="310781"/>
                </a:lnTo>
                <a:lnTo>
                  <a:pt x="91122" y="290969"/>
                </a:lnTo>
                <a:lnTo>
                  <a:pt x="52019" y="251866"/>
                </a:lnTo>
                <a:lnTo>
                  <a:pt x="38519" y="227101"/>
                </a:lnTo>
                <a:lnTo>
                  <a:pt x="58013" y="232613"/>
                </a:lnTo>
                <a:lnTo>
                  <a:pt x="93459" y="239598"/>
                </a:lnTo>
                <a:lnTo>
                  <a:pt x="101752" y="262724"/>
                </a:lnTo>
                <a:lnTo>
                  <a:pt x="128409" y="303441"/>
                </a:lnTo>
                <a:lnTo>
                  <a:pt x="136271" y="310781"/>
                </a:lnTo>
                <a:lnTo>
                  <a:pt x="136271" y="277545"/>
                </a:lnTo>
                <a:lnTo>
                  <a:pt x="120535" y="253466"/>
                </a:lnTo>
                <a:lnTo>
                  <a:pt x="116586" y="242443"/>
                </a:lnTo>
                <a:lnTo>
                  <a:pt x="133667" y="244411"/>
                </a:lnTo>
                <a:lnTo>
                  <a:pt x="171894" y="245872"/>
                </a:lnTo>
                <a:lnTo>
                  <a:pt x="210108" y="244411"/>
                </a:lnTo>
                <a:lnTo>
                  <a:pt x="225018" y="242697"/>
                </a:lnTo>
                <a:lnTo>
                  <a:pt x="225018" y="222224"/>
                </a:lnTo>
                <a:lnTo>
                  <a:pt x="208534" y="224167"/>
                </a:lnTo>
                <a:lnTo>
                  <a:pt x="171894" y="225615"/>
                </a:lnTo>
                <a:lnTo>
                  <a:pt x="135242" y="224167"/>
                </a:lnTo>
                <a:lnTo>
                  <a:pt x="108927" y="221056"/>
                </a:lnTo>
                <a:lnTo>
                  <a:pt x="106146" y="213245"/>
                </a:lnTo>
                <a:lnTo>
                  <a:pt x="101320" y="171132"/>
                </a:lnTo>
                <a:lnTo>
                  <a:pt x="106146" y="129400"/>
                </a:lnTo>
                <a:lnTo>
                  <a:pt x="108826" y="121920"/>
                </a:lnTo>
                <a:lnTo>
                  <a:pt x="135242" y="118783"/>
                </a:lnTo>
                <a:lnTo>
                  <a:pt x="171881" y="117348"/>
                </a:lnTo>
                <a:lnTo>
                  <a:pt x="208534" y="118783"/>
                </a:lnTo>
                <a:lnTo>
                  <a:pt x="232587" y="121640"/>
                </a:lnTo>
                <a:lnTo>
                  <a:pt x="235356" y="129501"/>
                </a:lnTo>
                <a:lnTo>
                  <a:pt x="240360" y="171132"/>
                </a:lnTo>
                <a:lnTo>
                  <a:pt x="240360" y="81191"/>
                </a:lnTo>
                <a:lnTo>
                  <a:pt x="240093" y="80416"/>
                </a:lnTo>
                <a:lnTo>
                  <a:pt x="225082" y="56743"/>
                </a:lnTo>
                <a:lnTo>
                  <a:pt x="225082" y="100279"/>
                </a:lnTo>
                <a:lnTo>
                  <a:pt x="210108" y="98539"/>
                </a:lnTo>
                <a:lnTo>
                  <a:pt x="171881" y="97091"/>
                </a:lnTo>
                <a:lnTo>
                  <a:pt x="133667" y="98539"/>
                </a:lnTo>
                <a:lnTo>
                  <a:pt x="116509" y="100533"/>
                </a:lnTo>
                <a:lnTo>
                  <a:pt x="120535" y="89319"/>
                </a:lnTo>
                <a:lnTo>
                  <a:pt x="144348" y="52768"/>
                </a:lnTo>
                <a:lnTo>
                  <a:pt x="171450" y="27330"/>
                </a:lnTo>
                <a:lnTo>
                  <a:pt x="198107" y="53060"/>
                </a:lnTo>
                <a:lnTo>
                  <a:pt x="221322" y="89573"/>
                </a:lnTo>
                <a:lnTo>
                  <a:pt x="225082" y="100279"/>
                </a:lnTo>
                <a:lnTo>
                  <a:pt x="225082" y="56743"/>
                </a:lnTo>
                <a:lnTo>
                  <a:pt x="214350" y="39801"/>
                </a:lnTo>
                <a:lnTo>
                  <a:pt x="206171" y="31915"/>
                </a:lnTo>
                <a:lnTo>
                  <a:pt x="227520" y="38582"/>
                </a:lnTo>
                <a:lnTo>
                  <a:pt x="273202" y="69850"/>
                </a:lnTo>
                <a:lnTo>
                  <a:pt x="304469" y="115252"/>
                </a:lnTo>
                <a:lnTo>
                  <a:pt x="304596" y="115697"/>
                </a:lnTo>
                <a:lnTo>
                  <a:pt x="304596" y="64846"/>
                </a:lnTo>
                <a:lnTo>
                  <a:pt x="293204" y="50203"/>
                </a:lnTo>
                <a:lnTo>
                  <a:pt x="263347" y="27241"/>
                </a:lnTo>
                <a:lnTo>
                  <a:pt x="258368" y="23406"/>
                </a:lnTo>
                <a:lnTo>
                  <a:pt x="217373" y="6121"/>
                </a:lnTo>
                <a:lnTo>
                  <a:pt x="171881" y="0"/>
                </a:lnTo>
                <a:lnTo>
                  <a:pt x="136271" y="4775"/>
                </a:lnTo>
                <a:lnTo>
                  <a:pt x="136271" y="32181"/>
                </a:lnTo>
                <a:lnTo>
                  <a:pt x="128409" y="39509"/>
                </a:lnTo>
                <a:lnTo>
                  <a:pt x="101752" y="80149"/>
                </a:lnTo>
                <a:lnTo>
                  <a:pt x="93383" y="103378"/>
                </a:lnTo>
                <a:lnTo>
                  <a:pt x="85623" y="104914"/>
                </a:lnTo>
                <a:lnTo>
                  <a:pt x="85623" y="217233"/>
                </a:lnTo>
                <a:lnTo>
                  <a:pt x="62725" y="212648"/>
                </a:lnTo>
                <a:lnTo>
                  <a:pt x="31254" y="203708"/>
                </a:lnTo>
                <a:lnTo>
                  <a:pt x="30175" y="200228"/>
                </a:lnTo>
                <a:lnTo>
                  <a:pt x="27254" y="171132"/>
                </a:lnTo>
                <a:lnTo>
                  <a:pt x="30175" y="142138"/>
                </a:lnTo>
                <a:lnTo>
                  <a:pt x="31051" y="139319"/>
                </a:lnTo>
                <a:lnTo>
                  <a:pt x="62725" y="130314"/>
                </a:lnTo>
                <a:lnTo>
                  <a:pt x="85585" y="125742"/>
                </a:lnTo>
                <a:lnTo>
                  <a:pt x="80352" y="171132"/>
                </a:lnTo>
                <a:lnTo>
                  <a:pt x="85623" y="217233"/>
                </a:lnTo>
                <a:lnTo>
                  <a:pt x="85623" y="104914"/>
                </a:lnTo>
                <a:lnTo>
                  <a:pt x="58013" y="110350"/>
                </a:lnTo>
                <a:lnTo>
                  <a:pt x="38392" y="115912"/>
                </a:lnTo>
                <a:lnTo>
                  <a:pt x="38608" y="115252"/>
                </a:lnTo>
                <a:lnTo>
                  <a:pt x="69875" y="69850"/>
                </a:lnTo>
                <a:lnTo>
                  <a:pt x="115646" y="38582"/>
                </a:lnTo>
                <a:lnTo>
                  <a:pt x="136271" y="32181"/>
                </a:lnTo>
                <a:lnTo>
                  <a:pt x="136271" y="4775"/>
                </a:lnTo>
                <a:lnTo>
                  <a:pt x="85090" y="23406"/>
                </a:lnTo>
                <a:lnTo>
                  <a:pt x="50317" y="50203"/>
                </a:lnTo>
                <a:lnTo>
                  <a:pt x="23444" y="84848"/>
                </a:lnTo>
                <a:lnTo>
                  <a:pt x="6134" y="125704"/>
                </a:lnTo>
                <a:lnTo>
                  <a:pt x="0" y="171132"/>
                </a:lnTo>
                <a:lnTo>
                  <a:pt x="6134" y="216839"/>
                </a:lnTo>
                <a:lnTo>
                  <a:pt x="23444" y="257898"/>
                </a:lnTo>
                <a:lnTo>
                  <a:pt x="50317" y="292671"/>
                </a:lnTo>
                <a:lnTo>
                  <a:pt x="85090" y="319519"/>
                </a:lnTo>
                <a:lnTo>
                  <a:pt x="126161" y="336829"/>
                </a:lnTo>
                <a:lnTo>
                  <a:pt x="171881" y="342963"/>
                </a:lnTo>
                <a:lnTo>
                  <a:pt x="217373" y="336829"/>
                </a:lnTo>
                <a:lnTo>
                  <a:pt x="258368" y="319519"/>
                </a:lnTo>
                <a:lnTo>
                  <a:pt x="293204" y="292671"/>
                </a:lnTo>
                <a:lnTo>
                  <a:pt x="320167" y="257898"/>
                </a:lnTo>
                <a:lnTo>
                  <a:pt x="337591" y="216839"/>
                </a:lnTo>
                <a:lnTo>
                  <a:pt x="343763" y="171132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856" y="0"/>
            <a:ext cx="2628899" cy="35036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5331" y="6679824"/>
            <a:ext cx="149482" cy="1380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4935" y="6463636"/>
            <a:ext cx="118401" cy="1388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0389" y="6159668"/>
            <a:ext cx="112846" cy="1459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31162" y="5585369"/>
            <a:ext cx="110378" cy="1026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1154" y="5870428"/>
            <a:ext cx="101986" cy="11014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1219" y="5014646"/>
            <a:ext cx="106710" cy="909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55931" y="5387964"/>
            <a:ext cx="96030" cy="1057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49282" y="5237849"/>
            <a:ext cx="94208" cy="1002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0580" y="5049375"/>
            <a:ext cx="97824" cy="9234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1898" y="4953757"/>
            <a:ext cx="102877" cy="8598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05923" y="5121928"/>
            <a:ext cx="95161" cy="7599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370" y="4885284"/>
            <a:ext cx="82006" cy="7836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016" y="3584540"/>
            <a:ext cx="67163" cy="64743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93080" y="3647376"/>
            <a:ext cx="59055" cy="65405"/>
          </a:xfrm>
          <a:custGeom>
            <a:avLst/>
            <a:gdLst/>
            <a:ahLst/>
            <a:cxnLst/>
            <a:rect l="l" t="t" r="r" b="b"/>
            <a:pathLst>
              <a:path w="59054" h="65404">
                <a:moveTo>
                  <a:pt x="23514" y="61998"/>
                </a:moveTo>
                <a:lnTo>
                  <a:pt x="0" y="27825"/>
                </a:lnTo>
                <a:lnTo>
                  <a:pt x="1401" y="21103"/>
                </a:lnTo>
                <a:lnTo>
                  <a:pt x="22304" y="0"/>
                </a:lnTo>
                <a:lnTo>
                  <a:pt x="23206" y="303"/>
                </a:lnTo>
                <a:lnTo>
                  <a:pt x="25315" y="4"/>
                </a:lnTo>
                <a:lnTo>
                  <a:pt x="27119" y="612"/>
                </a:lnTo>
                <a:lnTo>
                  <a:pt x="30131" y="617"/>
                </a:lnTo>
                <a:lnTo>
                  <a:pt x="37347" y="3048"/>
                </a:lnTo>
                <a:lnTo>
                  <a:pt x="49150" y="11473"/>
                </a:lnTo>
                <a:lnTo>
                  <a:pt x="56562" y="23151"/>
                </a:lnTo>
                <a:lnTo>
                  <a:pt x="58829" y="36126"/>
                </a:lnTo>
                <a:lnTo>
                  <a:pt x="55199" y="48439"/>
                </a:lnTo>
                <a:lnTo>
                  <a:pt x="49160" y="56723"/>
                </a:lnTo>
                <a:lnTo>
                  <a:pt x="41692" y="62821"/>
                </a:lnTo>
                <a:lnTo>
                  <a:pt x="33056" y="65118"/>
                </a:lnTo>
                <a:lnTo>
                  <a:pt x="23514" y="61998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982" y="3733214"/>
            <a:ext cx="59690" cy="64769"/>
          </a:xfrm>
          <a:custGeom>
            <a:avLst/>
            <a:gdLst/>
            <a:ahLst/>
            <a:cxnLst/>
            <a:rect l="l" t="t" r="r" b="b"/>
            <a:pathLst>
              <a:path w="59690" h="64770">
                <a:moveTo>
                  <a:pt x="32249" y="62923"/>
                </a:moveTo>
                <a:lnTo>
                  <a:pt x="909" y="29758"/>
                </a:lnTo>
                <a:lnTo>
                  <a:pt x="0" y="21137"/>
                </a:lnTo>
                <a:lnTo>
                  <a:pt x="1684" y="13201"/>
                </a:lnTo>
                <a:lnTo>
                  <a:pt x="6016" y="6631"/>
                </a:lnTo>
                <a:lnTo>
                  <a:pt x="12929" y="1670"/>
                </a:lnTo>
                <a:lnTo>
                  <a:pt x="20051" y="0"/>
                </a:lnTo>
                <a:lnTo>
                  <a:pt x="27386" y="1051"/>
                </a:lnTo>
                <a:lnTo>
                  <a:pt x="34937" y="4257"/>
                </a:lnTo>
                <a:lnTo>
                  <a:pt x="36436" y="5771"/>
                </a:lnTo>
                <a:lnTo>
                  <a:pt x="40044" y="6987"/>
                </a:lnTo>
                <a:lnTo>
                  <a:pt x="48820" y="14755"/>
                </a:lnTo>
                <a:lnTo>
                  <a:pt x="55576" y="25724"/>
                </a:lnTo>
                <a:lnTo>
                  <a:pt x="59335" y="37765"/>
                </a:lnTo>
                <a:lnTo>
                  <a:pt x="59118" y="48751"/>
                </a:lnTo>
                <a:lnTo>
                  <a:pt x="54681" y="56706"/>
                </a:lnTo>
                <a:lnTo>
                  <a:pt x="48024" y="62305"/>
                </a:lnTo>
                <a:lnTo>
                  <a:pt x="40197" y="64669"/>
                </a:lnTo>
                <a:lnTo>
                  <a:pt x="32249" y="62923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960" y="3972225"/>
            <a:ext cx="52069" cy="49530"/>
          </a:xfrm>
          <a:custGeom>
            <a:avLst/>
            <a:gdLst/>
            <a:ahLst/>
            <a:cxnLst/>
            <a:rect l="l" t="t" r="r" b="b"/>
            <a:pathLst>
              <a:path w="52070" h="49529">
                <a:moveTo>
                  <a:pt x="8761" y="46972"/>
                </a:moveTo>
                <a:lnTo>
                  <a:pt x="3156" y="40131"/>
                </a:lnTo>
                <a:lnTo>
                  <a:pt x="108" y="30174"/>
                </a:lnTo>
                <a:lnTo>
                  <a:pt x="0" y="19315"/>
                </a:lnTo>
                <a:lnTo>
                  <a:pt x="3216" y="9766"/>
                </a:lnTo>
                <a:lnTo>
                  <a:pt x="10131" y="3308"/>
                </a:lnTo>
                <a:lnTo>
                  <a:pt x="18810" y="0"/>
                </a:lnTo>
                <a:lnTo>
                  <a:pt x="28205" y="151"/>
                </a:lnTo>
                <a:lnTo>
                  <a:pt x="37273" y="4074"/>
                </a:lnTo>
                <a:lnTo>
                  <a:pt x="45844" y="11473"/>
                </a:lnTo>
                <a:lnTo>
                  <a:pt x="50716" y="18951"/>
                </a:lnTo>
                <a:lnTo>
                  <a:pt x="51693" y="26254"/>
                </a:lnTo>
                <a:lnTo>
                  <a:pt x="48578" y="33124"/>
                </a:lnTo>
                <a:lnTo>
                  <a:pt x="39403" y="41960"/>
                </a:lnTo>
                <a:lnTo>
                  <a:pt x="28746" y="47647"/>
                </a:lnTo>
                <a:lnTo>
                  <a:pt x="18051" y="49534"/>
                </a:lnTo>
                <a:lnTo>
                  <a:pt x="8761" y="46972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878" y="3859000"/>
            <a:ext cx="49530" cy="52069"/>
          </a:xfrm>
          <a:custGeom>
            <a:avLst/>
            <a:gdLst/>
            <a:ahLst/>
            <a:cxnLst/>
            <a:rect l="l" t="t" r="r" b="b"/>
            <a:pathLst>
              <a:path w="49529" h="52070">
                <a:moveTo>
                  <a:pt x="18899" y="50653"/>
                </a:moveTo>
                <a:lnTo>
                  <a:pt x="0" y="20527"/>
                </a:lnTo>
                <a:lnTo>
                  <a:pt x="28" y="14479"/>
                </a:lnTo>
                <a:lnTo>
                  <a:pt x="2828" y="6587"/>
                </a:lnTo>
                <a:lnTo>
                  <a:pt x="7731" y="1676"/>
                </a:lnTo>
                <a:lnTo>
                  <a:pt x="14369" y="0"/>
                </a:lnTo>
                <a:lnTo>
                  <a:pt x="22373" y="1813"/>
                </a:lnTo>
                <a:lnTo>
                  <a:pt x="26578" y="4239"/>
                </a:lnTo>
                <a:lnTo>
                  <a:pt x="30186" y="5454"/>
                </a:lnTo>
                <a:lnTo>
                  <a:pt x="34390" y="7880"/>
                </a:lnTo>
                <a:lnTo>
                  <a:pt x="36194" y="8488"/>
                </a:lnTo>
                <a:lnTo>
                  <a:pt x="37693" y="10002"/>
                </a:lnTo>
                <a:lnTo>
                  <a:pt x="39497" y="10610"/>
                </a:lnTo>
                <a:lnTo>
                  <a:pt x="44519" y="16198"/>
                </a:lnTo>
                <a:lnTo>
                  <a:pt x="47759" y="22606"/>
                </a:lnTo>
                <a:lnTo>
                  <a:pt x="49021" y="29295"/>
                </a:lnTo>
                <a:lnTo>
                  <a:pt x="48110" y="35725"/>
                </a:lnTo>
                <a:lnTo>
                  <a:pt x="44909" y="41966"/>
                </a:lnTo>
                <a:lnTo>
                  <a:pt x="40077" y="46901"/>
                </a:lnTo>
                <a:lnTo>
                  <a:pt x="33897" y="50247"/>
                </a:lnTo>
                <a:lnTo>
                  <a:pt x="26653" y="51719"/>
                </a:lnTo>
                <a:lnTo>
                  <a:pt x="18899" y="50653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3445" y="4601754"/>
            <a:ext cx="46990" cy="45085"/>
          </a:xfrm>
          <a:custGeom>
            <a:avLst/>
            <a:gdLst/>
            <a:ahLst/>
            <a:cxnLst/>
            <a:rect l="l" t="t" r="r" b="b"/>
            <a:pathLst>
              <a:path w="46990" h="45085">
                <a:moveTo>
                  <a:pt x="21812" y="44787"/>
                </a:moveTo>
                <a:lnTo>
                  <a:pt x="12680" y="40496"/>
                </a:lnTo>
                <a:lnTo>
                  <a:pt x="4668" y="32323"/>
                </a:lnTo>
                <a:lnTo>
                  <a:pt x="807" y="25011"/>
                </a:lnTo>
                <a:lnTo>
                  <a:pt x="0" y="16741"/>
                </a:lnTo>
                <a:lnTo>
                  <a:pt x="2239" y="8929"/>
                </a:lnTo>
                <a:lnTo>
                  <a:pt x="7518" y="2992"/>
                </a:lnTo>
                <a:lnTo>
                  <a:pt x="15306" y="0"/>
                </a:lnTo>
                <a:lnTo>
                  <a:pt x="24998" y="298"/>
                </a:lnTo>
                <a:lnTo>
                  <a:pt x="34449" y="3545"/>
                </a:lnTo>
                <a:lnTo>
                  <a:pt x="41517" y="9397"/>
                </a:lnTo>
                <a:lnTo>
                  <a:pt x="45737" y="17413"/>
                </a:lnTo>
                <a:lnTo>
                  <a:pt x="46821" y="26077"/>
                </a:lnTo>
                <a:lnTo>
                  <a:pt x="44914" y="34111"/>
                </a:lnTo>
                <a:lnTo>
                  <a:pt x="40166" y="40242"/>
                </a:lnTo>
                <a:lnTo>
                  <a:pt x="31246" y="44826"/>
                </a:lnTo>
                <a:lnTo>
                  <a:pt x="21812" y="44787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3684" y="4065725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5" h="52070">
                <a:moveTo>
                  <a:pt x="21623" y="51990"/>
                </a:moveTo>
                <a:lnTo>
                  <a:pt x="0" y="18958"/>
                </a:lnTo>
                <a:lnTo>
                  <a:pt x="2244" y="11132"/>
                </a:lnTo>
                <a:lnTo>
                  <a:pt x="7422" y="3679"/>
                </a:lnTo>
                <a:lnTo>
                  <a:pt x="14531" y="0"/>
                </a:lnTo>
                <a:lnTo>
                  <a:pt x="22580" y="234"/>
                </a:lnTo>
                <a:lnTo>
                  <a:pt x="43386" y="35088"/>
                </a:lnTo>
                <a:lnTo>
                  <a:pt x="42746" y="42950"/>
                </a:lnTo>
                <a:lnTo>
                  <a:pt x="36404" y="46872"/>
                </a:lnTo>
                <a:lnTo>
                  <a:pt x="29464" y="49583"/>
                </a:lnTo>
                <a:lnTo>
                  <a:pt x="21623" y="51990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0413" y="4186586"/>
            <a:ext cx="43180" cy="47625"/>
          </a:xfrm>
          <a:custGeom>
            <a:avLst/>
            <a:gdLst/>
            <a:ahLst/>
            <a:cxnLst/>
            <a:rect l="l" t="t" r="r" b="b"/>
            <a:pathLst>
              <a:path w="43180" h="47625">
                <a:moveTo>
                  <a:pt x="14250" y="46905"/>
                </a:moveTo>
                <a:lnTo>
                  <a:pt x="6736" y="43869"/>
                </a:lnTo>
                <a:lnTo>
                  <a:pt x="1795" y="36967"/>
                </a:lnTo>
                <a:lnTo>
                  <a:pt x="0" y="27717"/>
                </a:lnTo>
                <a:lnTo>
                  <a:pt x="1313" y="17621"/>
                </a:lnTo>
                <a:lnTo>
                  <a:pt x="5701" y="8182"/>
                </a:lnTo>
                <a:lnTo>
                  <a:pt x="12085" y="2602"/>
                </a:lnTo>
                <a:lnTo>
                  <a:pt x="18878" y="0"/>
                </a:lnTo>
                <a:lnTo>
                  <a:pt x="25938" y="516"/>
                </a:lnTo>
                <a:lnTo>
                  <a:pt x="33124" y="4294"/>
                </a:lnTo>
                <a:lnTo>
                  <a:pt x="39571" y="11987"/>
                </a:lnTo>
                <a:lnTo>
                  <a:pt x="42901" y="22228"/>
                </a:lnTo>
                <a:lnTo>
                  <a:pt x="42728" y="32803"/>
                </a:lnTo>
                <a:lnTo>
                  <a:pt x="38668" y="41500"/>
                </a:lnTo>
                <a:lnTo>
                  <a:pt x="32137" y="45611"/>
                </a:lnTo>
                <a:lnTo>
                  <a:pt x="23357" y="47449"/>
                </a:lnTo>
                <a:lnTo>
                  <a:pt x="14250" y="4690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1218" y="4455548"/>
            <a:ext cx="43180" cy="48260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6288" y="47375"/>
                </a:moveTo>
                <a:lnTo>
                  <a:pt x="9055" y="42667"/>
                </a:lnTo>
                <a:lnTo>
                  <a:pt x="3027" y="33821"/>
                </a:lnTo>
                <a:lnTo>
                  <a:pt x="0" y="24313"/>
                </a:lnTo>
                <a:lnTo>
                  <a:pt x="666" y="15861"/>
                </a:lnTo>
                <a:lnTo>
                  <a:pt x="4883" y="8604"/>
                </a:lnTo>
                <a:lnTo>
                  <a:pt x="12511" y="2686"/>
                </a:lnTo>
                <a:lnTo>
                  <a:pt x="19803" y="0"/>
                </a:lnTo>
                <a:lnTo>
                  <a:pt x="27389" y="631"/>
                </a:lnTo>
                <a:lnTo>
                  <a:pt x="34229" y="4039"/>
                </a:lnTo>
                <a:lnTo>
                  <a:pt x="39279" y="9684"/>
                </a:lnTo>
                <a:lnTo>
                  <a:pt x="42490" y="20137"/>
                </a:lnTo>
                <a:lnTo>
                  <a:pt x="42684" y="29763"/>
                </a:lnTo>
                <a:lnTo>
                  <a:pt x="39780" y="37966"/>
                </a:lnTo>
                <a:lnTo>
                  <a:pt x="33694" y="44151"/>
                </a:lnTo>
                <a:lnTo>
                  <a:pt x="24557" y="47889"/>
                </a:lnTo>
                <a:lnTo>
                  <a:pt x="16288" y="4737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02158" y="4745110"/>
            <a:ext cx="41275" cy="46990"/>
          </a:xfrm>
          <a:custGeom>
            <a:avLst/>
            <a:gdLst/>
            <a:ahLst/>
            <a:cxnLst/>
            <a:rect l="l" t="t" r="r" b="b"/>
            <a:pathLst>
              <a:path w="41275" h="46989">
                <a:moveTo>
                  <a:pt x="17135" y="45774"/>
                </a:moveTo>
                <a:lnTo>
                  <a:pt x="10062" y="41987"/>
                </a:lnTo>
                <a:lnTo>
                  <a:pt x="4272" y="35509"/>
                </a:lnTo>
                <a:lnTo>
                  <a:pt x="753" y="25410"/>
                </a:lnTo>
                <a:lnTo>
                  <a:pt x="0" y="15769"/>
                </a:lnTo>
                <a:lnTo>
                  <a:pt x="1949" y="7607"/>
                </a:lnTo>
                <a:lnTo>
                  <a:pt x="6540" y="1944"/>
                </a:lnTo>
                <a:lnTo>
                  <a:pt x="14257" y="0"/>
                </a:lnTo>
                <a:lnTo>
                  <a:pt x="23932" y="1744"/>
                </a:lnTo>
                <a:lnTo>
                  <a:pt x="33029" y="6323"/>
                </a:lnTo>
                <a:lnTo>
                  <a:pt x="39011" y="12882"/>
                </a:lnTo>
                <a:lnTo>
                  <a:pt x="40781" y="20814"/>
                </a:lnTo>
                <a:lnTo>
                  <a:pt x="40058" y="30273"/>
                </a:lnTo>
                <a:lnTo>
                  <a:pt x="37194" y="38821"/>
                </a:lnTo>
                <a:lnTo>
                  <a:pt x="32539" y="44021"/>
                </a:lnTo>
                <a:lnTo>
                  <a:pt x="24843" y="46556"/>
                </a:lnTo>
                <a:lnTo>
                  <a:pt x="17135" y="45774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1280" y="4314777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18964" y="36365"/>
                </a:moveTo>
                <a:lnTo>
                  <a:pt x="9184" y="31856"/>
                </a:lnTo>
                <a:lnTo>
                  <a:pt x="1588" y="25337"/>
                </a:lnTo>
                <a:lnTo>
                  <a:pt x="0" y="19990"/>
                </a:lnTo>
                <a:lnTo>
                  <a:pt x="1156" y="13201"/>
                </a:lnTo>
                <a:lnTo>
                  <a:pt x="4515" y="6586"/>
                </a:lnTo>
                <a:lnTo>
                  <a:pt x="9530" y="1760"/>
                </a:lnTo>
                <a:lnTo>
                  <a:pt x="16573" y="0"/>
                </a:lnTo>
                <a:lnTo>
                  <a:pt x="25155" y="1218"/>
                </a:lnTo>
                <a:lnTo>
                  <a:pt x="33442" y="4988"/>
                </a:lnTo>
                <a:lnTo>
                  <a:pt x="39601" y="10881"/>
                </a:lnTo>
                <a:lnTo>
                  <a:pt x="43592" y="18599"/>
                </a:lnTo>
                <a:lnTo>
                  <a:pt x="44424" y="25631"/>
                </a:lnTo>
                <a:lnTo>
                  <a:pt x="42212" y="31638"/>
                </a:lnTo>
                <a:lnTo>
                  <a:pt x="37071" y="36280"/>
                </a:lnTo>
                <a:lnTo>
                  <a:pt x="28927" y="38096"/>
                </a:lnTo>
                <a:lnTo>
                  <a:pt x="18964" y="3636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08174" y="4907067"/>
            <a:ext cx="34925" cy="38735"/>
          </a:xfrm>
          <a:custGeom>
            <a:avLst/>
            <a:gdLst/>
            <a:ahLst/>
            <a:cxnLst/>
            <a:rect l="l" t="t" r="r" b="b"/>
            <a:pathLst>
              <a:path w="34925" h="38735">
                <a:moveTo>
                  <a:pt x="9016" y="36364"/>
                </a:moveTo>
                <a:lnTo>
                  <a:pt x="3503" y="32187"/>
                </a:lnTo>
                <a:lnTo>
                  <a:pt x="209" y="25335"/>
                </a:lnTo>
                <a:lnTo>
                  <a:pt x="0" y="16872"/>
                </a:lnTo>
                <a:lnTo>
                  <a:pt x="2556" y="8583"/>
                </a:lnTo>
                <a:lnTo>
                  <a:pt x="7560" y="2254"/>
                </a:lnTo>
                <a:lnTo>
                  <a:pt x="13231" y="0"/>
                </a:lnTo>
                <a:lnTo>
                  <a:pt x="19653" y="270"/>
                </a:lnTo>
                <a:lnTo>
                  <a:pt x="25895" y="2751"/>
                </a:lnTo>
                <a:lnTo>
                  <a:pt x="31026" y="7130"/>
                </a:lnTo>
                <a:lnTo>
                  <a:pt x="34447" y="14119"/>
                </a:lnTo>
                <a:lnTo>
                  <a:pt x="34792" y="17213"/>
                </a:lnTo>
                <a:lnTo>
                  <a:pt x="28651" y="35446"/>
                </a:lnTo>
                <a:lnTo>
                  <a:pt x="23464" y="37918"/>
                </a:lnTo>
                <a:lnTo>
                  <a:pt x="16121" y="38331"/>
                </a:lnTo>
                <a:lnTo>
                  <a:pt x="9016" y="36364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388339" y="4954146"/>
            <a:ext cx="35921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17"/>
              </a:rPr>
              <a:t>www.small-holders.eu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674757" y="749343"/>
            <a:ext cx="2605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A13A22"/>
                </a:solidFill>
                <a:latin typeface="Calibri"/>
                <a:cs typeface="Calibri"/>
              </a:rPr>
              <a:t>Výborne</a:t>
            </a:r>
            <a:r>
              <a:rPr sz="4000" b="0" spc="-5" dirty="0">
                <a:solidFill>
                  <a:srgbClr val="A13A22"/>
                </a:solidFill>
                <a:latin typeface="Calibri"/>
                <a:cs typeface="Calibri"/>
              </a:rPr>
              <a:t>!!!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0409" y="1462575"/>
            <a:ext cx="8172450" cy="2493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905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Práve </a:t>
            </a:r>
            <a:r>
              <a:rPr sz="2400" spc="-70" dirty="0">
                <a:solidFill>
                  <a:srgbClr val="A13A22"/>
                </a:solidFill>
                <a:latin typeface="Calibri"/>
                <a:cs typeface="Calibri"/>
              </a:rPr>
              <a:t>ste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absolvovali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naše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školenie Udržateľní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drobní poľnohospodári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Dúfame, že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ste mali úžitok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z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nášho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obsahu, ktorý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bol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špeciálne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vyvinutý tak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, aby malí poľnohospodári (a tí,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ktorí ich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vzdelávajú/podporujú)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získali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zručnosti a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vedomosti na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zlepšenie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životaschopnosti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svojich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hospodárstiev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prostredníctvom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presadzovania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miestnej/dedičnej hodnoty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svojich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výrobkov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zlepšenia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svojich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ďalších základných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podnikateľských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zručností.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680"/>
              </a:spcBef>
            </a:pP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Prajeme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len samé úspechy</a:t>
            </a:r>
            <a:r>
              <a:rPr sz="2400" spc="-45" dirty="0">
                <a:solidFill>
                  <a:srgbClr val="A13A22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0831" y="2400299"/>
              <a:ext cx="3089147" cy="33726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68512" y="3826763"/>
              <a:ext cx="409955" cy="40690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44549" y="571501"/>
            <a:ext cx="5701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A13A22"/>
                </a:solidFill>
              </a:rPr>
              <a:t>Online </a:t>
            </a:r>
            <a:r>
              <a:rPr sz="3600" spc="-20" dirty="0">
                <a:solidFill>
                  <a:srgbClr val="A13A22"/>
                </a:solidFill>
              </a:rPr>
              <a:t>farmárske </a:t>
            </a:r>
            <a:r>
              <a:rPr sz="3600" spc="-15" dirty="0">
                <a:solidFill>
                  <a:srgbClr val="A13A22"/>
                </a:solidFill>
              </a:rPr>
              <a:t>trhy</a:t>
            </a:r>
            <a:endParaRPr sz="36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6415" y="2043557"/>
            <a:ext cx="7259955" cy="4192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188845" marR="255270" indent="-1899285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Žijeme </a:t>
            </a:r>
            <a:r>
              <a:rPr sz="2400" b="1" spc="-4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úžasnej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dobe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globálneho zdieľania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informácií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marketingu.</a:t>
            </a:r>
            <a:endParaRPr sz="2400">
              <a:latin typeface="Calibri"/>
              <a:cs typeface="Calibri"/>
            </a:endParaRPr>
          </a:p>
          <a:p>
            <a:pPr marL="12700" marR="138430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Pandémia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COVID-19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otriasla potravinárskym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potravinárskym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priemyslom.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Výrobcovia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celom svete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museli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prehodnotiť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činnosť.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začali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ponúkať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donáškové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Click'n'Collect.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00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Farmárske trhy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siete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podobnú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potrebu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zmeniť smerovanie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niektoré z nich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rozhodli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elektronický obchod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6034" algn="ctr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Poďme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preskúmať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svet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príležitostí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prostredníctvom</a:t>
            </a:r>
            <a:endParaRPr sz="2400">
              <a:latin typeface="Calibri"/>
              <a:cs typeface="Calibri"/>
            </a:endParaRPr>
          </a:p>
          <a:p>
            <a:pPr marL="93980" algn="ctr">
              <a:lnSpc>
                <a:spcPct val="100000"/>
              </a:lnSpc>
              <a:spcBef>
                <a:spcPts val="720"/>
              </a:spcBef>
            </a:pP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Online 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trhoviská.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17801" y="571501"/>
            <a:ext cx="3956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Online </a:t>
            </a:r>
            <a:r>
              <a:rPr sz="3600" spc="-15" dirty="0"/>
              <a:t>trhoviská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413293" y="1958716"/>
            <a:ext cx="7324042" cy="392992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27000">
              <a:lnSpc>
                <a:spcPts val="2590"/>
              </a:lnSpc>
              <a:spcBef>
                <a:spcPts val="425"/>
              </a:spcBef>
              <a:tabLst>
                <a:tab pos="1607185" algn="l"/>
              </a:tabLst>
            </a:pP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Mnohé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podniky používajú online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trhoviská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prvý krok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začatí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predaja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online.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naozaj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dôležité, aby ste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si vybrali online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trhovisko,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najvhodnejšie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malé podnikanie...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tejto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časti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sa dozviete: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Zistite,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trhovisko</a:t>
            </a:r>
            <a:endParaRPr sz="2200" dirty="0">
              <a:latin typeface="Calibri"/>
              <a:cs typeface="Calibri"/>
            </a:endParaRPr>
          </a:p>
          <a:p>
            <a:pPr marL="355600" marR="73025" indent="-342900">
              <a:lnSpc>
                <a:spcPts val="2590"/>
              </a:lnSpc>
              <a:spcBef>
                <a:spcPts val="1040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Preskúmajte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výhody online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trhovísk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zistite, ako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sa líšia od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nezávislých webových stránok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elektronického obchodu.</a:t>
            </a:r>
            <a:endParaRPr sz="2200" dirty="0">
              <a:latin typeface="Calibri"/>
              <a:cs typeface="Calibri"/>
            </a:endParaRPr>
          </a:p>
          <a:p>
            <a:pPr marL="355600" marR="339725" indent="-342900">
              <a:lnSpc>
                <a:spcPts val="2590"/>
              </a:lnSpc>
              <a:spcBef>
                <a:spcPts val="1010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Upozornenie na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hlavné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trhoviská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výhody/nevýhody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každého z nich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potrebujete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predaj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prostredníctvom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trhoviska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87183" y="2237232"/>
            <a:ext cx="5004816" cy="352806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47801" y="189332"/>
            <a:ext cx="8044794" cy="126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 marR="5080" indent="-362585">
              <a:lnSpc>
                <a:spcPct val="113100"/>
              </a:lnSpc>
              <a:spcBef>
                <a:spcPts val="100"/>
              </a:spcBef>
            </a:pPr>
            <a:r>
              <a:rPr sz="3600" spc="-10" dirty="0">
                <a:solidFill>
                  <a:srgbClr val="404F2E"/>
                </a:solidFill>
              </a:rPr>
              <a:t>Porozumenie </a:t>
            </a:r>
            <a:r>
              <a:rPr sz="3600" dirty="0">
                <a:solidFill>
                  <a:srgbClr val="404F2E"/>
                </a:solidFill>
              </a:rPr>
              <a:t>online </a:t>
            </a:r>
            <a:r>
              <a:rPr sz="3600" spc="-15" dirty="0">
                <a:solidFill>
                  <a:srgbClr val="404F2E"/>
                </a:solidFill>
              </a:rPr>
              <a:t>trhoviskám </a:t>
            </a:r>
            <a:r>
              <a:rPr sz="3600" dirty="0">
                <a:solidFill>
                  <a:srgbClr val="404F2E"/>
                </a:solidFill>
              </a:rPr>
              <a:t>a </a:t>
            </a:r>
            <a:r>
              <a:rPr sz="3600" spc="-20" dirty="0">
                <a:solidFill>
                  <a:srgbClr val="404F2E"/>
                </a:solidFill>
              </a:rPr>
              <a:t>prečo </a:t>
            </a:r>
            <a:r>
              <a:rPr sz="3600" spc="-10" dirty="0">
                <a:solidFill>
                  <a:srgbClr val="404F2E"/>
                </a:solidFill>
              </a:rPr>
              <a:t>by mohli byť vhodné </a:t>
            </a:r>
            <a:r>
              <a:rPr sz="3600" spc="-25" dirty="0">
                <a:solidFill>
                  <a:srgbClr val="404F2E"/>
                </a:solidFill>
              </a:rPr>
              <a:t>pre </a:t>
            </a:r>
            <a:r>
              <a:rPr sz="3600" spc="-15" dirty="0">
                <a:solidFill>
                  <a:srgbClr val="404F2E"/>
                </a:solidFill>
              </a:rPr>
              <a:t>vás?</a:t>
            </a:r>
            <a:endParaRPr sz="3600" dirty="0"/>
          </a:p>
        </p:txBody>
      </p:sp>
      <p:sp>
        <p:nvSpPr>
          <p:cNvPr id="8" name="object 8"/>
          <p:cNvSpPr txBox="1"/>
          <p:nvPr/>
        </p:nvSpPr>
        <p:spPr>
          <a:xfrm>
            <a:off x="526415" y="2043557"/>
            <a:ext cx="7966709" cy="4064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Trhovisko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internetový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obchod 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viacerými predajcami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umožňuje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spotrebiteľom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nakupovať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rôzne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viacerých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predajcov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viacerých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miestach.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Predstavte si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ho 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prenájom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miesta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internete.</a:t>
            </a:r>
            <a:endParaRPr sz="2400">
              <a:latin typeface="Calibri"/>
              <a:cs typeface="Calibri"/>
            </a:endParaRPr>
          </a:p>
          <a:p>
            <a:pPr marL="12700" marR="6985" algn="just">
              <a:lnSpc>
                <a:spcPts val="2590"/>
              </a:lnSpc>
              <a:spcBef>
                <a:spcPts val="101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Hlavným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dôvodom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výberu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trhoviska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veľké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publikum,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stránky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priťahujú.</a:t>
            </a:r>
            <a:endParaRPr sz="2400">
              <a:latin typeface="Calibri"/>
              <a:cs typeface="Calibri"/>
            </a:endParaRPr>
          </a:p>
          <a:p>
            <a:pPr marL="12700" marR="6350" algn="just">
              <a:lnSpc>
                <a:spcPts val="2590"/>
              </a:lnSpc>
              <a:spcBef>
                <a:spcPts val="10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Zamyslite sa nad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tým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takto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: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keby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si mohli vybrať, postavili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by ste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stánok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veľkom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farmárskom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ťažko dostupnej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bočnej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ulici?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00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Pozrime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prípadovú štúdiu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írskeho online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trhoviska, ktoré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zmenilo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predaj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drobných farmárov.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589007" y="1840992"/>
            <a:ext cx="2411095" cy="4343400"/>
            <a:chOff x="9589007" y="1840992"/>
            <a:chExt cx="2411095" cy="43434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9007" y="1840992"/>
              <a:ext cx="2410966" cy="43433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2299" y="4523232"/>
              <a:ext cx="321563" cy="26212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40334" y="571501"/>
            <a:ext cx="6109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04F2E"/>
                </a:solidFill>
              </a:rPr>
              <a:t>Výhody </a:t>
            </a:r>
            <a:r>
              <a:rPr sz="3600" dirty="0">
                <a:solidFill>
                  <a:srgbClr val="404F2E"/>
                </a:solidFill>
              </a:rPr>
              <a:t>online </a:t>
            </a:r>
            <a:r>
              <a:rPr sz="3600" spc="-15" dirty="0">
                <a:solidFill>
                  <a:srgbClr val="404F2E"/>
                </a:solidFill>
              </a:rPr>
              <a:t>trhovísk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526415" y="2043557"/>
            <a:ext cx="11290935" cy="18364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Podľa </a:t>
            </a:r>
            <a:r>
              <a:rPr sz="2400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Eurostatu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dostávajú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len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21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%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maloobchodnej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ceny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ktorú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platia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zákazníci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supermarketoch. Vzhľadom 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je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poplatok vo výške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20 %, ktorý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si účtujú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trhoviská,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oveľa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spravodlivejší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zostáva im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oveľa väčší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podiel.</a:t>
            </a:r>
            <a:endParaRPr sz="2400">
              <a:latin typeface="Calibri"/>
              <a:cs typeface="Calibri"/>
            </a:endParaRPr>
          </a:p>
          <a:p>
            <a:pPr marL="12700" marR="6985" algn="just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digitálne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farmárske trhy 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budúcnosti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naozaj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stanú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bežnejším javom,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zdá sa, že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by mohli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priniesť: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415" y="3854069"/>
            <a:ext cx="8239125" cy="18497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vyššie príjmy </a:t>
            </a:r>
            <a:r>
              <a:rPr sz="2400" b="1" spc="-15" dirty="0">
                <a:solidFill>
                  <a:srgbClr val="6C6A39"/>
                </a:solidFill>
                <a:latin typeface="Calibri"/>
                <a:cs typeface="Calibri"/>
              </a:rPr>
              <a:t>pre 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poľnohospodárov,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6C6A39"/>
                </a:solidFill>
                <a:latin typeface="Calibri"/>
                <a:cs typeface="Calibri"/>
              </a:rPr>
              <a:t>prístup 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spotrebiteľov </a:t>
            </a:r>
            <a:r>
              <a:rPr sz="2400" b="1" spc="-15" dirty="0">
                <a:solidFill>
                  <a:srgbClr val="6C6A39"/>
                </a:solidFill>
                <a:latin typeface="Calibri"/>
                <a:cs typeface="Calibri"/>
              </a:rPr>
              <a:t>k 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čerstvým, 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regionálnym a </a:t>
            </a:r>
            <a:r>
              <a:rPr sz="2400" b="1" dirty="0">
                <a:solidFill>
                  <a:srgbClr val="6C6A39"/>
                </a:solidFill>
                <a:latin typeface="Calibri"/>
                <a:cs typeface="Calibri"/>
              </a:rPr>
              <a:t>sezónnym 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produktom,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kratšie 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prepravné vzdialenosti,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6C6A39"/>
                </a:solidFill>
                <a:latin typeface="Calibri"/>
                <a:cs typeface="Calibri"/>
              </a:rPr>
              <a:t>menej obalov 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2400" b="1" spc="-15" dirty="0">
                <a:solidFill>
                  <a:srgbClr val="6C6A39"/>
                </a:solidFill>
                <a:latin typeface="Calibri"/>
                <a:cs typeface="Calibri"/>
              </a:rPr>
              <a:t>väčšia </a:t>
            </a:r>
            <a:r>
              <a:rPr sz="2400" b="1" dirty="0">
                <a:solidFill>
                  <a:srgbClr val="6C6A39"/>
                </a:solidFill>
                <a:latin typeface="Calibri"/>
                <a:cs typeface="Calibri"/>
              </a:rPr>
              <a:t>sociálna 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súdržnosť na miestnej 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úrovni.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180317" y="3770116"/>
            <a:ext cx="2570480" cy="2785110"/>
            <a:chOff x="9180317" y="3770116"/>
            <a:chExt cx="2570480" cy="2785110"/>
          </a:xfrm>
        </p:grpSpPr>
        <p:sp>
          <p:nvSpPr>
            <p:cNvPr id="11" name="object 11"/>
            <p:cNvSpPr/>
            <p:nvPr/>
          </p:nvSpPr>
          <p:spPr>
            <a:xfrm>
              <a:off x="9186667" y="3776465"/>
              <a:ext cx="2557780" cy="2772410"/>
            </a:xfrm>
            <a:custGeom>
              <a:avLst/>
              <a:gdLst/>
              <a:ahLst/>
              <a:cxnLst/>
              <a:rect l="l" t="t" r="r" b="b"/>
              <a:pathLst>
                <a:path w="2557779" h="2772409">
                  <a:moveTo>
                    <a:pt x="1278636" y="0"/>
                  </a:moveTo>
                  <a:lnTo>
                    <a:pt x="925233" y="264706"/>
                  </a:lnTo>
                  <a:lnTo>
                    <a:pt x="488391" y="264718"/>
                  </a:lnTo>
                  <a:lnTo>
                    <a:pt x="353402" y="693038"/>
                  </a:lnTo>
                  <a:lnTo>
                    <a:pt x="0" y="957757"/>
                  </a:lnTo>
                  <a:lnTo>
                    <a:pt x="134975" y="1386077"/>
                  </a:lnTo>
                  <a:lnTo>
                    <a:pt x="0" y="1814410"/>
                  </a:lnTo>
                  <a:lnTo>
                    <a:pt x="353402" y="2079129"/>
                  </a:lnTo>
                  <a:lnTo>
                    <a:pt x="488391" y="2507449"/>
                  </a:lnTo>
                  <a:lnTo>
                    <a:pt x="925233" y="2507462"/>
                  </a:lnTo>
                  <a:lnTo>
                    <a:pt x="1278636" y="2772156"/>
                  </a:lnTo>
                  <a:lnTo>
                    <a:pt x="1632051" y="2507462"/>
                  </a:lnTo>
                  <a:lnTo>
                    <a:pt x="2068880" y="2507449"/>
                  </a:lnTo>
                  <a:lnTo>
                    <a:pt x="2203881" y="2079129"/>
                  </a:lnTo>
                  <a:lnTo>
                    <a:pt x="2557272" y="1814410"/>
                  </a:lnTo>
                  <a:lnTo>
                    <a:pt x="2422296" y="1386077"/>
                  </a:lnTo>
                  <a:lnTo>
                    <a:pt x="2557272" y="957757"/>
                  </a:lnTo>
                  <a:lnTo>
                    <a:pt x="2203881" y="693038"/>
                  </a:lnTo>
                  <a:lnTo>
                    <a:pt x="2068880" y="264718"/>
                  </a:lnTo>
                  <a:lnTo>
                    <a:pt x="1632051" y="264706"/>
                  </a:lnTo>
                  <a:lnTo>
                    <a:pt x="1278636" y="0"/>
                  </a:lnTo>
                  <a:close/>
                </a:path>
              </a:pathLst>
            </a:custGeom>
            <a:solidFill>
              <a:srgbClr val="B6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86667" y="3776466"/>
              <a:ext cx="2557780" cy="2772410"/>
            </a:xfrm>
            <a:custGeom>
              <a:avLst/>
              <a:gdLst/>
              <a:ahLst/>
              <a:cxnLst/>
              <a:rect l="l" t="t" r="r" b="b"/>
              <a:pathLst>
                <a:path w="2557779" h="2772409">
                  <a:moveTo>
                    <a:pt x="0" y="957757"/>
                  </a:moveTo>
                  <a:lnTo>
                    <a:pt x="353402" y="693026"/>
                  </a:lnTo>
                  <a:lnTo>
                    <a:pt x="488391" y="264718"/>
                  </a:lnTo>
                  <a:lnTo>
                    <a:pt x="925233" y="264706"/>
                  </a:lnTo>
                  <a:lnTo>
                    <a:pt x="1278636" y="0"/>
                  </a:lnTo>
                  <a:lnTo>
                    <a:pt x="1632051" y="264706"/>
                  </a:lnTo>
                  <a:lnTo>
                    <a:pt x="2068880" y="264718"/>
                  </a:lnTo>
                  <a:lnTo>
                    <a:pt x="2203881" y="693026"/>
                  </a:lnTo>
                  <a:lnTo>
                    <a:pt x="2557272" y="957757"/>
                  </a:lnTo>
                  <a:lnTo>
                    <a:pt x="2422296" y="1386077"/>
                  </a:lnTo>
                  <a:lnTo>
                    <a:pt x="2557272" y="1814410"/>
                  </a:lnTo>
                  <a:lnTo>
                    <a:pt x="2203881" y="2079129"/>
                  </a:lnTo>
                  <a:lnTo>
                    <a:pt x="2068880" y="2507449"/>
                  </a:lnTo>
                  <a:lnTo>
                    <a:pt x="1632051" y="2507462"/>
                  </a:lnTo>
                  <a:lnTo>
                    <a:pt x="1278636" y="2772156"/>
                  </a:lnTo>
                  <a:lnTo>
                    <a:pt x="925233" y="2507462"/>
                  </a:lnTo>
                  <a:lnTo>
                    <a:pt x="488391" y="2507449"/>
                  </a:lnTo>
                  <a:lnTo>
                    <a:pt x="353402" y="2079129"/>
                  </a:lnTo>
                  <a:lnTo>
                    <a:pt x="0" y="1814410"/>
                  </a:lnTo>
                  <a:lnTo>
                    <a:pt x="134975" y="1386077"/>
                  </a:lnTo>
                  <a:lnTo>
                    <a:pt x="0" y="957757"/>
                  </a:lnTo>
                  <a:close/>
                </a:path>
              </a:pathLst>
            </a:custGeom>
            <a:ln w="12699">
              <a:solidFill>
                <a:srgbClr val="6C6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635954" y="4585741"/>
            <a:ext cx="16579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C6A39"/>
                </a:solidFill>
                <a:latin typeface="Calibri"/>
                <a:cs typeface="Calibri"/>
              </a:rPr>
              <a:t>ČÍM SA STÁVAJÚ VHODNOU </a:t>
            </a:r>
            <a:r>
              <a:rPr sz="1800" b="1" spc="-30" dirty="0">
                <a:solidFill>
                  <a:srgbClr val="6C6A39"/>
                </a:solidFill>
                <a:latin typeface="Calibri"/>
                <a:cs typeface="Calibri"/>
              </a:rPr>
              <a:t>ALTERNATÍVOU K </a:t>
            </a:r>
            <a:r>
              <a:rPr sz="1800" b="1" spc="-5" dirty="0">
                <a:solidFill>
                  <a:srgbClr val="6C6A39"/>
                </a:solidFill>
                <a:latin typeface="Calibri"/>
                <a:cs typeface="Calibri"/>
              </a:rPr>
              <a:t>SUPERMARKETOM!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4792</Words>
  <Application>Microsoft Office PowerPoint</Application>
  <PresentationFormat>Širokouhlá</PresentationFormat>
  <Paragraphs>356</Paragraphs>
  <Slides>55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55</vt:i4>
      </vt:variant>
    </vt:vector>
  </HeadingPairs>
  <TitlesOfParts>
    <vt:vector size="60" baseType="lpstr">
      <vt:lpstr>Arial</vt:lpstr>
      <vt:lpstr>Calibri</vt:lpstr>
      <vt:lpstr>Freestyle Script</vt:lpstr>
      <vt:lpstr>Segoe UI</vt:lpstr>
      <vt:lpstr>Office Theme</vt:lpstr>
      <vt:lpstr>Modul 6:</vt:lpstr>
      <vt:lpstr>Modul 6</vt:lpstr>
      <vt:lpstr>Prezentácia programu PowerPoint</vt:lpstr>
      <vt:lpstr>Čo je to online trhovisko?</vt:lpstr>
      <vt:lpstr>Čo robí online trhovisko?</vt:lpstr>
      <vt:lpstr>Online farmárske trhy</vt:lpstr>
      <vt:lpstr>Online trhoviská</vt:lpstr>
      <vt:lpstr>Porozumenie online trhoviskám a prečo by mohli byť vhodné pre vás?</vt:lpstr>
      <vt:lpstr>Výhody online trhovísk</vt:lpstr>
      <vt:lpstr>Výhody online trhovísk</vt:lpstr>
      <vt:lpstr>Inšpirujte sa...</vt:lpstr>
      <vt:lpstr>Cvičenie - Predaj na trhoch</vt:lpstr>
      <vt:lpstr>Nechajte sa inšpirovať...Pozrite si naše farmy!!</vt:lpstr>
      <vt:lpstr>Inšpirujte sa .. Alternatívny predajný kanál...</vt:lpstr>
      <vt:lpstr>Prezentácia programu PowerPoint</vt:lpstr>
      <vt:lpstr>Význam vlastnej webovej stránky...</vt:lpstr>
      <vt:lpstr>Prečo každá firma potrebuje webové stránky</vt:lpstr>
      <vt:lpstr>Nebojte sa...</vt:lpstr>
      <vt:lpstr>1. Dôveryhodnosť a dôvera</vt:lpstr>
      <vt:lpstr>2. Značka</vt:lpstr>
      <vt:lpstr>3. Nové vedenia/príležitosti</vt:lpstr>
      <vt:lpstr>4. Organická návštevnosť</vt:lpstr>
      <vt:lpstr>5. Úspora času</vt:lpstr>
      <vt:lpstr>6. Aktualizácie a oznámenia</vt:lpstr>
      <vt:lpstr>6. Digitálny marketing</vt:lpstr>
      <vt:lpstr>Digitálny marketing je široký pojem, ktorý zahŕňa mnoho rôznych kanálov na podporu obchodných záujmov potenciálnych zákazníkov. Vzhľadom na to existuje niekoľko bežných metód digitálneho marketingu vrátane:</vt:lpstr>
      <vt:lpstr>Nezabudnite...</vt:lpstr>
      <vt:lpstr>Vytvorenie vlastnej webovej stránky</vt:lpstr>
      <vt:lpstr>Prečo môže byť SHOPIFY vhodný práve pre vás...</vt:lpstr>
      <vt:lpstr>SHOPIFY</vt:lpstr>
      <vt:lpstr>SHOPIFY</vt:lpstr>
      <vt:lpstr>Inšpirujte sa...Webová stránka írskej farmy</vt:lpstr>
      <vt:lpstr>03</vt:lpstr>
      <vt:lpstr>Sociálne médiá</vt:lpstr>
      <vt:lpstr>Úloha sociálnych médií...</vt:lpstr>
      <vt:lpstr>Platformy sociálnych médií</vt:lpstr>
      <vt:lpstr>Sila Instagramu</vt:lpstr>
      <vt:lpstr>Využívanie technológií na preukázanie svojich odborných znalostí...</vt:lpstr>
      <vt:lpstr>Pozrite sa, čo je k dispozícii - Jeden príklad...</vt:lpstr>
      <vt:lpstr>Cvičenie pre žiakov</vt:lpstr>
      <vt:lpstr>Prezentácia programu PowerPoint</vt:lpstr>
      <vt:lpstr>Čo sú to veľké dáta?</vt:lpstr>
      <vt:lpstr>Big data v poľnohospodárstve...</vt:lpstr>
      <vt:lpstr>Big Data v poľnohospodárstve...</vt:lpstr>
      <vt:lpstr>Úloha veľkých dát v poľnohospodárstve</vt:lpstr>
      <vt:lpstr>Ako transformuje analytika veľkých dát poľnohospodárstvo?</vt:lpstr>
      <vt:lpstr>Big Data v agropotravinárskom sektore</vt:lpstr>
      <vt:lpstr>Výhody veľkých dát v agropotravinárskom sektore</vt:lpstr>
      <vt:lpstr>1. Kontrola kvality</vt:lpstr>
      <vt:lpstr>Blockchain v dodávateľskom reťazci v potravinárskom sektore</vt:lpstr>
      <vt:lpstr>2. Zvýšená efektívnosť</vt:lpstr>
      <vt:lpstr>Príklad: Winnow</vt:lpstr>
      <vt:lpstr>3. Zlepšené poznatky</vt:lpstr>
      <vt:lpstr>Na záver je zrejmé, že digitálne technológie sú dôležité pre všetky formy podnikania... dokonca aj pre malé podniky.</vt:lpstr>
      <vt:lpstr>Výborne!!!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keywords>, docId:6F492C5D6C3EEEBD9E553E03F116D455</cp:keywords>
  <cp:lastModifiedBy>Zuzana Palková</cp:lastModifiedBy>
  <cp:revision>4</cp:revision>
  <dcterms:created xsi:type="dcterms:W3CDTF">2022-12-12T18:44:19Z</dcterms:created>
  <dcterms:modified xsi:type="dcterms:W3CDTF">2022-12-13T11:24:53Z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2022-12-12T00:00:00Z</vt:filetime>
  </property>
  <property fmtid="{D5CDD505-2E9C-101B-9397-08002B2CF9AE}" pid="3" name="Creator">
    <vt:lpwstr>Acrobat PDFMaker 21 pre PowerPoint</vt:lpwstr>
  </property>
  <property fmtid="{D5CDD505-2E9C-101B-9397-08002B2CF9AE}" pid="4" name="LastSaved">
    <vt:filetime>2022-12-12T00:00:00Z</vt:filetime>
  </property>
</Properties>
</file>